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e de Comunicaciones" initials="JdC" lastIdx="4" clrIdx="0">
    <p:extLst>
      <p:ext uri="{19B8F6BF-5375-455C-9EA6-DF929625EA0E}">
        <p15:presenceInfo xmlns:p15="http://schemas.microsoft.com/office/powerpoint/2012/main" userId="Jefe de Comunicacion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A82D"/>
    <a:srgbClr val="008FBD"/>
    <a:srgbClr val="5D6770"/>
    <a:srgbClr val="D50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1BC2C-5B83-4A01-9032-D948069FA956}" type="datetimeFigureOut">
              <a:rPr lang="es-CO" smtClean="0"/>
              <a:t>13/06/2022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E175A-D3A4-4453-B914-D09B2BB511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080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E175A-D3A4-4453-B914-D09B2BB51174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941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13/06/2022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94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13/06/2022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840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13/06/2022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766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13/06/2022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603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13/06/2022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121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13/06/2022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876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13/06/2022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541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13/06/2022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669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13/06/2022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003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13/06/2022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062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13/06/2022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645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082A-526A-4213-B2D7-7341AC7BBE03}" type="datetimeFigureOut">
              <a:rPr lang="es-CO" smtClean="0"/>
              <a:t>13/06/2022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505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547" y="1273336"/>
            <a:ext cx="11582200" cy="799741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just"/>
            <a:r>
              <a:rPr lang="es-CO" sz="2300" b="1" dirty="0">
                <a:solidFill>
                  <a:srgbClr val="008FBD"/>
                </a:solidFill>
                <a:latin typeface="Helvetica LT Std Cond" panose="020B0506020202030204" pitchFamily="34" charset="0"/>
              </a:rPr>
              <a:t>PRODUCTO: [Escribir aquí el título estimado del producto]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47" y="114501"/>
            <a:ext cx="1106490" cy="111283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83982" y="3090579"/>
            <a:ext cx="5754029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PROYECTO DEL CUAL SE DERIVA EL PRODUCTO: </a:t>
            </a:r>
            <a:r>
              <a:rPr lang="es-CO" sz="1400" i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[ESCRIBIR EL TÍTULO DEL PROYECTO DE INVESTIGACIÓN]</a:t>
            </a:r>
          </a:p>
          <a:p>
            <a:pPr algn="just"/>
            <a:endParaRPr lang="es-CO" sz="800" i="1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pPr algn="just"/>
            <a:r>
              <a:rPr lang="es-CO" sz="1400" b="1" i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CÓDIGO: </a:t>
            </a:r>
            <a:r>
              <a:rPr lang="es-CO" sz="1400" i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[ESCRIBIR EL  CÓDIGO DE IDENTIFICACIÓN DEL PROYECTO, QUE LE FUE ASIGNADO POR EL CIDE LUEGO DE SU APROBACIÓN EN EL COMITÉ DE INVESTIGACIONES]</a:t>
            </a:r>
            <a:endParaRPr lang="es-CO" sz="1400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163237" y="3090579"/>
            <a:ext cx="5754029" cy="36009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IMPACTOS/BENEFICIOS ESPERADOS DEL PRODUCTO</a:t>
            </a:r>
          </a:p>
          <a:p>
            <a:pPr algn="just"/>
            <a:r>
              <a:rPr lang="es-CO" sz="1400" b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 </a:t>
            </a:r>
          </a:p>
          <a:p>
            <a:pPr algn="just"/>
            <a:r>
              <a:rPr lang="es-CO" sz="1400" b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1. SOBRE EL CURRÍCULO DEL PROGRAMA: </a:t>
            </a:r>
            <a:r>
              <a:rPr lang="es-CO" sz="1200" i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[TRANSFORMACIONES PEDAGÓGICAS, CAMBIOS EN EL PROCESO FORMATIVO, MEJORAMIENTO DEL PLAN DE ESTUDIOS, CREACIÓN DE NUEVOS PROGRAMAS ACADÉMICOS O DE EDUCACIÓN CONTINUA, INTRODUCCIÓN DE NUEVAS COMPETENCIAS, CAMBIOS EN EL PERFIL DEL EGRESADO, MEJORAS EN EL PERFIL OCUPACIONAL, ETC.]</a:t>
            </a:r>
            <a:endParaRPr lang="es-CO" sz="1200" b="1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pPr algn="just"/>
            <a:endParaRPr lang="es-CO" sz="1400" b="1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pPr algn="just"/>
            <a:r>
              <a:rPr lang="es-CO" sz="1400" b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2.OTROS: </a:t>
            </a:r>
            <a:r>
              <a:rPr lang="es-CO" sz="1400" i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[</a:t>
            </a:r>
            <a:r>
              <a:rPr lang="es-CO" sz="1200" i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PUEDEN SER SOCIALES, VISIBILIDAD, MOVILIDAD, PRODUCTIVOS, COMERCIALES, ORGANIZACIONALES</a:t>
            </a:r>
            <a:r>
              <a:rPr lang="es-CO" sz="1200" i="1">
                <a:solidFill>
                  <a:srgbClr val="5D6770"/>
                </a:solidFill>
                <a:latin typeface="Helvetica LT Std Cond" panose="020B0506020202030204" pitchFamily="34" charset="0"/>
              </a:rPr>
              <a:t>, CIENTÍFICO-TECNOLÓGICOS</a:t>
            </a:r>
            <a:r>
              <a:rPr lang="es-CO" sz="1200" i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, AMBIENTALES, GENERACIÓN DE MÁS PRODUCTOS DERIVADOS, VENTAJA ESTRATÉGICA,  ETC.]</a:t>
            </a:r>
          </a:p>
          <a:p>
            <a:pPr algn="just"/>
            <a:endParaRPr lang="es-CO" sz="1400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pPr algn="just"/>
            <a:endParaRPr lang="es-CO" sz="1400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pPr algn="just"/>
            <a:endParaRPr lang="es-CO" sz="1400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pPr algn="just"/>
            <a:endParaRPr lang="es-CO" sz="2000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597447"/>
              </p:ext>
            </p:extLst>
          </p:nvPr>
        </p:nvGraphicFramePr>
        <p:xfrm>
          <a:off x="293231" y="2314178"/>
          <a:ext cx="11562253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238">
                  <a:extLst>
                    <a:ext uri="{9D8B030D-6E8A-4147-A177-3AD203B41FA5}">
                      <a16:colId xmlns:a16="http://schemas.microsoft.com/office/drawing/2014/main" val="2530102323"/>
                    </a:ext>
                  </a:extLst>
                </a:gridCol>
                <a:gridCol w="6442749">
                  <a:extLst>
                    <a:ext uri="{9D8B030D-6E8A-4147-A177-3AD203B41FA5}">
                      <a16:colId xmlns:a16="http://schemas.microsoft.com/office/drawing/2014/main" val="4183668839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4289423773"/>
                    </a:ext>
                  </a:extLst>
                </a:gridCol>
                <a:gridCol w="1621593">
                  <a:extLst>
                    <a:ext uri="{9D8B030D-6E8A-4147-A177-3AD203B41FA5}">
                      <a16:colId xmlns:a16="http://schemas.microsoft.com/office/drawing/2014/main" val="4197318381"/>
                    </a:ext>
                  </a:extLst>
                </a:gridCol>
              </a:tblGrid>
              <a:tr h="323335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TIPOLOGÍA [I</a:t>
                      </a:r>
                      <a:r>
                        <a:rPr lang="es-CO" sz="1600" baseline="0" dirty="0"/>
                        <a:t> </a:t>
                      </a:r>
                      <a:r>
                        <a:rPr lang="es-CO" sz="1600" baseline="0" dirty="0" err="1"/>
                        <a:t>Ó</a:t>
                      </a:r>
                      <a:r>
                        <a:rPr lang="es-CO" sz="1600" baseline="0" dirty="0"/>
                        <a:t> II]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(SUB)TIPO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CATEGORÍA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CALIDAD [TOP o A]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661556"/>
                  </a:ext>
                </a:extLst>
              </a:tr>
              <a:tr h="314027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[Ejemplos: Artículo de investigación, Libro resultado de investigación, capítulo en libro de investigación, prototipo industrial, producto de innovación generada en la gestión empresarial en el ámbito organizacional, etc.]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780555"/>
                  </a:ext>
                </a:extLst>
              </a:tr>
            </a:tbl>
          </a:graphicData>
        </a:graphic>
      </p:graphicFrame>
      <p:sp>
        <p:nvSpPr>
          <p:cNvPr id="17" name="CuadroTexto 16"/>
          <p:cNvSpPr txBox="1"/>
          <p:nvPr/>
        </p:nvSpPr>
        <p:spPr>
          <a:xfrm>
            <a:off x="283982" y="4428122"/>
            <a:ext cx="573553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DURACIÓN ESTIMADA:  </a:t>
            </a:r>
            <a:r>
              <a:rPr lang="es-CO" sz="1400" i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5 meses y 10 días (máx.)   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293229" y="4793854"/>
            <a:ext cx="5735534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O" sz="1400" b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EL PRODUCTO TIENE POTENCIAL PARA SER COMERCIALIZADO: </a:t>
            </a:r>
            <a:r>
              <a:rPr lang="es-CO" sz="1400" i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[SI/NO]</a:t>
            </a:r>
          </a:p>
        </p:txBody>
      </p:sp>
      <p:sp>
        <p:nvSpPr>
          <p:cNvPr id="8" name="Rectángulo 7"/>
          <p:cNvSpPr/>
          <p:nvPr/>
        </p:nvSpPr>
        <p:spPr>
          <a:xfrm>
            <a:off x="255940" y="2037179"/>
            <a:ext cx="116368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200" dirty="0">
                <a:solidFill>
                  <a:srgbClr val="5D6770"/>
                </a:solidFill>
                <a:latin typeface="Helvetica LT Std Cond" panose="020B0506020202030204" pitchFamily="34" charset="0"/>
              </a:rPr>
              <a:t>[La tabla siguiente se diligencia conforme a lo establecido en el modelo de medición de MINCIENCIAS 2021]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7291639-C4C2-4773-8DE3-06DADC2175FC}"/>
              </a:ext>
            </a:extLst>
          </p:cNvPr>
          <p:cNvSpPr txBox="1"/>
          <p:nvPr/>
        </p:nvSpPr>
        <p:spPr>
          <a:xfrm>
            <a:off x="1791854" y="307933"/>
            <a:ext cx="10141527" cy="885349"/>
          </a:xfrm>
          <a:prstGeom prst="round2DiagRect">
            <a:avLst/>
          </a:prstGeom>
          <a:solidFill>
            <a:srgbClr val="008FBD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2300" b="1" dirty="0">
                <a:solidFill>
                  <a:schemeClr val="bg1"/>
                </a:solidFill>
                <a:latin typeface="Helvetica LT Std Cond" panose="020B0506020202030204" pitchFamily="34" charset="0"/>
              </a:rPr>
              <a:t>Ficha Síntesis de productos de investigación </a:t>
            </a:r>
          </a:p>
          <a:p>
            <a:pPr algn="ctr"/>
            <a:r>
              <a:rPr lang="es-ES" sz="2300" b="1" dirty="0">
                <a:solidFill>
                  <a:schemeClr val="bg1"/>
                </a:solidFill>
                <a:latin typeface="Helvetica LT Std Cond" panose="020B0506020202030204" pitchFamily="34" charset="0"/>
              </a:rPr>
              <a:t>(7ª convocatoria interna-02-222)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76D2E76-6B88-450A-9C56-3A9C97AA27AD}"/>
              </a:ext>
            </a:extLst>
          </p:cNvPr>
          <p:cNvSpPr txBox="1"/>
          <p:nvPr/>
        </p:nvSpPr>
        <p:spPr>
          <a:xfrm>
            <a:off x="255940" y="5457088"/>
            <a:ext cx="5735532" cy="1293971"/>
          </a:xfrm>
          <a:prstGeom prst="round2DiagRect">
            <a:avLst/>
          </a:prstGeom>
          <a:solidFill>
            <a:srgbClr val="D5005C"/>
          </a:solidFill>
        </p:spPr>
        <p:txBody>
          <a:bodyPr wrap="square" rtlCol="0" anchor="ctr">
            <a:spAutoFit/>
          </a:bodyPr>
          <a:lstStyle/>
          <a:p>
            <a:r>
              <a:rPr lang="es-CO" sz="1400" dirty="0">
                <a:solidFill>
                  <a:schemeClr val="bg1"/>
                </a:solidFill>
                <a:latin typeface="Helvetica LT Std Cond" panose="020B0506020202030204" pitchFamily="34" charset="0"/>
              </a:rPr>
              <a:t>[FACULTAD: ]</a:t>
            </a:r>
            <a:endParaRPr lang="es-CO" sz="1400" dirty="0">
              <a:latin typeface="Helvetica LT Std Cond" panose="020B0506020202030204" pitchFamily="34" charset="0"/>
            </a:endParaRPr>
          </a:p>
          <a:p>
            <a:r>
              <a:rPr lang="es-CO" sz="1400" dirty="0">
                <a:solidFill>
                  <a:schemeClr val="bg1"/>
                </a:solidFill>
                <a:latin typeface="Helvetica LT Std Cond" panose="020B0506020202030204" pitchFamily="34" charset="0"/>
              </a:rPr>
              <a:t>[PROGRAMA ACADÉMICO: ]</a:t>
            </a:r>
          </a:p>
          <a:p>
            <a:r>
              <a:rPr lang="es-CO" sz="1400" dirty="0">
                <a:solidFill>
                  <a:schemeClr val="bg1"/>
                </a:solidFill>
                <a:latin typeface="Helvetica LT Std Cond" panose="020B0506020202030204" pitchFamily="34" charset="0"/>
              </a:rPr>
              <a:t>[GRUPO DE INVESTIGACIÓN: ]</a:t>
            </a:r>
          </a:p>
          <a:p>
            <a:r>
              <a:rPr lang="es-CO" sz="1400" dirty="0">
                <a:solidFill>
                  <a:schemeClr val="bg1"/>
                </a:solidFill>
                <a:latin typeface="Helvetica LT Std Cond" panose="020B0506020202030204" pitchFamily="34" charset="0"/>
              </a:rPr>
              <a:t>[NOMBRE DEL INVESTIGADOR # 1]</a:t>
            </a:r>
          </a:p>
          <a:p>
            <a:r>
              <a:rPr lang="es-CO" sz="1400" dirty="0">
                <a:solidFill>
                  <a:schemeClr val="bg1"/>
                </a:solidFill>
                <a:latin typeface="Helvetica LT Std Cond" panose="020B0506020202030204" pitchFamily="34" charset="0"/>
              </a:rPr>
              <a:t>[NOMBRE DEL INVESTIGADOR # 2]</a:t>
            </a:r>
          </a:p>
        </p:txBody>
      </p:sp>
    </p:spTree>
    <p:extLst>
      <p:ext uri="{BB962C8B-B14F-4D97-AF65-F5344CB8AC3E}">
        <p14:creationId xmlns:p14="http://schemas.microsoft.com/office/powerpoint/2010/main" val="33100988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288</Words>
  <Application>Microsoft Office PowerPoint</Application>
  <PresentationFormat>Panorámica</PresentationFormat>
  <Paragraphs>27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LT Std Cond</vt:lpstr>
      <vt:lpstr>Tema de Office</vt:lpstr>
      <vt:lpstr>PRODUCTO: [Escribir aquí el título estimado del producto]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Jefe de Comunicaciones</dc:creator>
  <cp:lastModifiedBy>Nelson Alberto Rua Ceballos</cp:lastModifiedBy>
  <cp:revision>42</cp:revision>
  <dcterms:created xsi:type="dcterms:W3CDTF">2017-07-28T21:44:26Z</dcterms:created>
  <dcterms:modified xsi:type="dcterms:W3CDTF">2022-06-13T13:48:00Z</dcterms:modified>
</cp:coreProperties>
</file>