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438" r:id="rId3"/>
    <p:sldId id="452" r:id="rId4"/>
    <p:sldId id="440" r:id="rId5"/>
    <p:sldId id="445" r:id="rId6"/>
    <p:sldId id="442" r:id="rId7"/>
    <p:sldId id="446" r:id="rId8"/>
    <p:sldId id="439" r:id="rId9"/>
    <p:sldId id="444" r:id="rId10"/>
    <p:sldId id="447" r:id="rId11"/>
    <p:sldId id="448" r:id="rId12"/>
    <p:sldId id="462" r:id="rId13"/>
    <p:sldId id="463" r:id="rId14"/>
    <p:sldId id="449" r:id="rId15"/>
    <p:sldId id="443" r:id="rId16"/>
    <p:sldId id="454" r:id="rId17"/>
    <p:sldId id="455" r:id="rId18"/>
    <p:sldId id="456" r:id="rId19"/>
    <p:sldId id="457" r:id="rId20"/>
    <p:sldId id="453" r:id="rId21"/>
    <p:sldId id="458" r:id="rId22"/>
    <p:sldId id="459" r:id="rId23"/>
    <p:sldId id="460" r:id="rId24"/>
    <p:sldId id="451" r:id="rId25"/>
    <p:sldId id="261" r:id="rId2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777E"/>
    <a:srgbClr val="008D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5"/>
    <p:restoredTop sz="93000"/>
  </p:normalViewPr>
  <p:slideViewPr>
    <p:cSldViewPr snapToGrid="0" snapToObjects="1">
      <p:cViewPr varScale="1">
        <p:scale>
          <a:sx n="59" d="100"/>
          <a:sy n="59" d="100"/>
        </p:scale>
        <p:origin x="15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F77B8-CDEC-7842-88E8-259A18359B34}" type="doc">
      <dgm:prSet loTypeId="urn:microsoft.com/office/officeart/2008/layout/BendingPictureCaptionList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E42166A2-2E4B-1244-A42F-407A5A3267E4}">
      <dgm:prSet phldrT="[Texto]" custT="1"/>
      <dgm:spPr/>
      <dgm:t>
        <a:bodyPr/>
        <a:lstStyle/>
        <a:p>
          <a:r>
            <a:rPr lang="es-CO" sz="2400" b="0" i="0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rPr>
            <a:t>Comprensión biopsicosocial de la discapacidad</a:t>
          </a:r>
          <a:endParaRPr lang="es-ES" sz="2400" b="0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CA4504D-9217-3049-A8FF-D9A4B8ECB889}" type="parTrans" cxnId="{5886B277-D1ED-E24A-B789-4759FD45E1EA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A1D9A913-C3B4-1C49-933E-102DD051AECC}" type="sibTrans" cxnId="{5886B277-D1ED-E24A-B789-4759FD45E1EA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58AF290-C38C-2244-AF00-D59B9025D76F}">
      <dgm:prSet phldrT="[Texto]" custT="1"/>
      <dgm:spPr/>
      <dgm:t>
        <a:bodyPr/>
        <a:lstStyle/>
        <a:p>
          <a:r>
            <a:rPr lang="es-E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Aprendizaje vivencial y colaborativo</a:t>
          </a:r>
        </a:p>
      </dgm:t>
    </dgm:pt>
    <dgm:pt modelId="{443E2F9F-CA14-9942-BA05-9BE8C92EA2C2}" type="parTrans" cxnId="{3836967F-008F-7147-87D7-7E5FA0D4DBA3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94EBE83-6761-B74C-B6F8-E3836F913F36}" type="sibTrans" cxnId="{3836967F-008F-7147-87D7-7E5FA0D4DBA3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A68AFBA-35F4-244A-9340-5EDC4924B3B8}">
      <dgm:prSet phldrT="[Texto]" custT="1"/>
      <dgm:spPr/>
      <dgm:t>
        <a:bodyPr/>
        <a:lstStyle/>
        <a:p>
          <a:r>
            <a:rPr lang="es-E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Accesibilidad universal</a:t>
          </a:r>
        </a:p>
      </dgm:t>
    </dgm:pt>
    <dgm:pt modelId="{DABD46CF-8E48-8E4E-9114-FD2E4D45D597}" type="parTrans" cxnId="{D35A3195-D6EC-AE45-A2F6-AB26C7C1E3AD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AB5A527-C35C-DB4A-83AF-E1CBECC7E16B}" type="sibTrans" cxnId="{D35A3195-D6EC-AE45-A2F6-AB26C7C1E3AD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3D2C1F08-F463-1F45-BB9B-7AD6E870CAFF}">
      <dgm:prSet custT="1"/>
      <dgm:spPr/>
      <dgm:t>
        <a:bodyPr/>
        <a:lstStyle/>
        <a:p>
          <a:r>
            <a:rPr lang="es-CO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Interdisciplinariedad e interseccionalidad</a:t>
          </a:r>
        </a:p>
      </dgm:t>
    </dgm:pt>
    <dgm:pt modelId="{897DB7DB-C799-DF41-B61C-9F7265E73144}" type="parTrans" cxnId="{80DE1381-5E18-D348-8466-38375DAA395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C8A39D4-57B6-154A-A412-2E250091DFEC}" type="sibTrans" cxnId="{80DE1381-5E18-D348-8466-38375DAA395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53D673E-CBA7-AB46-8899-ED41D428E6A4}" type="pres">
      <dgm:prSet presAssocID="{53EF77B8-CDEC-7842-88E8-259A18359B34}" presName="Name0" presStyleCnt="0">
        <dgm:presLayoutVars>
          <dgm:dir/>
          <dgm:resizeHandles val="exact"/>
        </dgm:presLayoutVars>
      </dgm:prSet>
      <dgm:spPr/>
    </dgm:pt>
    <dgm:pt modelId="{16ED77F8-F9F5-2649-BF66-BD66E1C2189B}" type="pres">
      <dgm:prSet presAssocID="{E42166A2-2E4B-1244-A42F-407A5A3267E4}" presName="composite" presStyleCnt="0"/>
      <dgm:spPr/>
    </dgm:pt>
    <dgm:pt modelId="{511BB8D1-DEC2-7B48-9074-74F4FAE1F47C}" type="pres">
      <dgm:prSet presAssocID="{E42166A2-2E4B-1244-A42F-407A5A3267E4}" presName="rect1" presStyleLbl="bgImgPlace1" presStyleIdx="0" presStyleCnt="4" custScaleX="90937" custLinFactNeighborX="-519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7B3B8C6-6960-214D-AB61-B4ADA38CB5B0}" type="pres">
      <dgm:prSet presAssocID="{E42166A2-2E4B-1244-A42F-407A5A3267E4}" presName="wedgeRectCallout1" presStyleLbl="node1" presStyleIdx="0" presStyleCnt="4" custScaleY="238110" custLinFactNeighborY="40802">
        <dgm:presLayoutVars>
          <dgm:bulletEnabled val="1"/>
        </dgm:presLayoutVars>
      </dgm:prSet>
      <dgm:spPr/>
    </dgm:pt>
    <dgm:pt modelId="{D357A34E-58E6-2F44-9842-F26014605856}" type="pres">
      <dgm:prSet presAssocID="{A1D9A913-C3B4-1C49-933E-102DD051AECC}" presName="sibTrans" presStyleCnt="0"/>
      <dgm:spPr/>
    </dgm:pt>
    <dgm:pt modelId="{B5D0118A-74E1-944A-9223-01CFB9592695}" type="pres">
      <dgm:prSet presAssocID="{058AF290-C38C-2244-AF00-D59B9025D76F}" presName="composite" presStyleCnt="0"/>
      <dgm:spPr/>
    </dgm:pt>
    <dgm:pt modelId="{C04456D0-9160-FE47-BB2F-3745B6E292D5}" type="pres">
      <dgm:prSet presAssocID="{058AF290-C38C-2244-AF00-D59B9025D76F}" presName="rect1" presStyleLbl="bgImgPlace1" presStyleIdx="1" presStyleCnt="4" custScaleX="8424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2CF50E0-93F1-3A45-9181-95B81D0A8E95}" type="pres">
      <dgm:prSet presAssocID="{058AF290-C38C-2244-AF00-D59B9025D76F}" presName="wedgeRectCallout1" presStyleLbl="node1" presStyleIdx="1" presStyleCnt="4" custScaleY="239245" custLinFactNeighborX="-2442" custLinFactNeighborY="41409">
        <dgm:presLayoutVars>
          <dgm:bulletEnabled val="1"/>
        </dgm:presLayoutVars>
      </dgm:prSet>
      <dgm:spPr/>
    </dgm:pt>
    <dgm:pt modelId="{CDB7D384-850C-8048-9764-58A960553E1E}" type="pres">
      <dgm:prSet presAssocID="{294EBE83-6761-B74C-B6F8-E3836F913F36}" presName="sibTrans" presStyleCnt="0"/>
      <dgm:spPr/>
    </dgm:pt>
    <dgm:pt modelId="{84D92CCF-D87B-BA45-8B8B-5E026795DC93}" type="pres">
      <dgm:prSet presAssocID="{3D2C1F08-F463-1F45-BB9B-7AD6E870CAFF}" presName="composite" presStyleCnt="0"/>
      <dgm:spPr/>
    </dgm:pt>
    <dgm:pt modelId="{9CD1FDE7-E04F-074B-96D0-FE9431D3C9ED}" type="pres">
      <dgm:prSet presAssocID="{3D2C1F08-F463-1F45-BB9B-7AD6E870CAFF}" presName="rect1" presStyleLbl="bgImgPlace1" presStyleIdx="2" presStyleCnt="4" custScaleX="887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CD29071-83AE-C74C-8338-334074B95835}" type="pres">
      <dgm:prSet presAssocID="{3D2C1F08-F463-1F45-BB9B-7AD6E870CAFF}" presName="wedgeRectCallout1" presStyleLbl="node1" presStyleIdx="2" presStyleCnt="4" custScaleX="127640" custScaleY="234691" custLinFactNeighborY="38238">
        <dgm:presLayoutVars>
          <dgm:bulletEnabled val="1"/>
        </dgm:presLayoutVars>
      </dgm:prSet>
      <dgm:spPr/>
    </dgm:pt>
    <dgm:pt modelId="{A8BE8564-E485-BE4A-BADC-0AF88B4CCC2F}" type="pres">
      <dgm:prSet presAssocID="{BC8A39D4-57B6-154A-A412-2E250091DFEC}" presName="sibTrans" presStyleCnt="0"/>
      <dgm:spPr/>
    </dgm:pt>
    <dgm:pt modelId="{3908FE95-748F-7B44-B3B3-EDFF34AB3D2A}" type="pres">
      <dgm:prSet presAssocID="{4A68AFBA-35F4-244A-9340-5EDC4924B3B8}" presName="composite" presStyleCnt="0"/>
      <dgm:spPr/>
    </dgm:pt>
    <dgm:pt modelId="{229634F5-1641-8F4A-9D91-531F0E4F4C22}" type="pres">
      <dgm:prSet presAssocID="{4A68AFBA-35F4-244A-9340-5EDC4924B3B8}" presName="rect1" presStyleLbl="bgImgPlace1" presStyleIdx="3" presStyleCnt="4" custScaleX="8799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41164BEC-2A07-954F-95F1-4E6D59089387}" type="pres">
      <dgm:prSet presAssocID="{4A68AFBA-35F4-244A-9340-5EDC4924B3B8}" presName="wedgeRectCallout1" presStyleLbl="node1" presStyleIdx="3" presStyleCnt="4" custScaleY="242407" custLinFactNeighborY="44025">
        <dgm:presLayoutVars>
          <dgm:bulletEnabled val="1"/>
        </dgm:presLayoutVars>
      </dgm:prSet>
      <dgm:spPr/>
    </dgm:pt>
  </dgm:ptLst>
  <dgm:cxnLst>
    <dgm:cxn modelId="{F50CC90E-E52A-EB44-9AD7-A46614259EE9}" type="presOf" srcId="{3D2C1F08-F463-1F45-BB9B-7AD6E870CAFF}" destId="{8CD29071-83AE-C74C-8338-334074B95835}" srcOrd="0" destOrd="0" presId="urn:microsoft.com/office/officeart/2008/layout/BendingPictureCaptionList"/>
    <dgm:cxn modelId="{F723F316-18C2-1143-86C6-B7B0589E5EB0}" type="presOf" srcId="{53EF77B8-CDEC-7842-88E8-259A18359B34}" destId="{553D673E-CBA7-AB46-8899-ED41D428E6A4}" srcOrd="0" destOrd="0" presId="urn:microsoft.com/office/officeart/2008/layout/BendingPictureCaptionList"/>
    <dgm:cxn modelId="{5886B277-D1ED-E24A-B789-4759FD45E1EA}" srcId="{53EF77B8-CDEC-7842-88E8-259A18359B34}" destId="{E42166A2-2E4B-1244-A42F-407A5A3267E4}" srcOrd="0" destOrd="0" parTransId="{7CA4504D-9217-3049-A8FF-D9A4B8ECB889}" sibTransId="{A1D9A913-C3B4-1C49-933E-102DD051AECC}"/>
    <dgm:cxn modelId="{DFFFA07C-FA3E-AE48-AFD5-15F33000B56E}" type="presOf" srcId="{E42166A2-2E4B-1244-A42F-407A5A3267E4}" destId="{17B3B8C6-6960-214D-AB61-B4ADA38CB5B0}" srcOrd="0" destOrd="0" presId="urn:microsoft.com/office/officeart/2008/layout/BendingPictureCaptionList"/>
    <dgm:cxn modelId="{3836967F-008F-7147-87D7-7E5FA0D4DBA3}" srcId="{53EF77B8-CDEC-7842-88E8-259A18359B34}" destId="{058AF290-C38C-2244-AF00-D59B9025D76F}" srcOrd="1" destOrd="0" parTransId="{443E2F9F-CA14-9942-BA05-9BE8C92EA2C2}" sibTransId="{294EBE83-6761-B74C-B6F8-E3836F913F36}"/>
    <dgm:cxn modelId="{80DE1381-5E18-D348-8466-38375DAA3957}" srcId="{53EF77B8-CDEC-7842-88E8-259A18359B34}" destId="{3D2C1F08-F463-1F45-BB9B-7AD6E870CAFF}" srcOrd="2" destOrd="0" parTransId="{897DB7DB-C799-DF41-B61C-9F7265E73144}" sibTransId="{BC8A39D4-57B6-154A-A412-2E250091DFEC}"/>
    <dgm:cxn modelId="{D35A3195-D6EC-AE45-A2F6-AB26C7C1E3AD}" srcId="{53EF77B8-CDEC-7842-88E8-259A18359B34}" destId="{4A68AFBA-35F4-244A-9340-5EDC4924B3B8}" srcOrd="3" destOrd="0" parTransId="{DABD46CF-8E48-8E4E-9114-FD2E4D45D597}" sibTransId="{EAB5A527-C35C-DB4A-83AF-E1CBECC7E16B}"/>
    <dgm:cxn modelId="{EB5B6AAA-4EFC-7743-B58A-BF626C06C8C9}" type="presOf" srcId="{058AF290-C38C-2244-AF00-D59B9025D76F}" destId="{92CF50E0-93F1-3A45-9181-95B81D0A8E95}" srcOrd="0" destOrd="0" presId="urn:microsoft.com/office/officeart/2008/layout/BendingPictureCaptionList"/>
    <dgm:cxn modelId="{2885E3F5-6A15-FC42-8FDF-D406F440C080}" type="presOf" srcId="{4A68AFBA-35F4-244A-9340-5EDC4924B3B8}" destId="{41164BEC-2A07-954F-95F1-4E6D59089387}" srcOrd="0" destOrd="0" presId="urn:microsoft.com/office/officeart/2008/layout/BendingPictureCaptionList"/>
    <dgm:cxn modelId="{5A8B28DF-37D2-D742-BD11-F0960DE2BE96}" type="presParOf" srcId="{553D673E-CBA7-AB46-8899-ED41D428E6A4}" destId="{16ED77F8-F9F5-2649-BF66-BD66E1C2189B}" srcOrd="0" destOrd="0" presId="urn:microsoft.com/office/officeart/2008/layout/BendingPictureCaptionList"/>
    <dgm:cxn modelId="{50635F3C-3E45-474D-943F-F6CEA28AE9DC}" type="presParOf" srcId="{16ED77F8-F9F5-2649-BF66-BD66E1C2189B}" destId="{511BB8D1-DEC2-7B48-9074-74F4FAE1F47C}" srcOrd="0" destOrd="0" presId="urn:microsoft.com/office/officeart/2008/layout/BendingPictureCaptionList"/>
    <dgm:cxn modelId="{DBA893FB-F9AD-4545-B0AF-FB719B380B29}" type="presParOf" srcId="{16ED77F8-F9F5-2649-BF66-BD66E1C2189B}" destId="{17B3B8C6-6960-214D-AB61-B4ADA38CB5B0}" srcOrd="1" destOrd="0" presId="urn:microsoft.com/office/officeart/2008/layout/BendingPictureCaptionList"/>
    <dgm:cxn modelId="{48120881-32CD-4C4C-A482-B2B89A3F321D}" type="presParOf" srcId="{553D673E-CBA7-AB46-8899-ED41D428E6A4}" destId="{D357A34E-58E6-2F44-9842-F26014605856}" srcOrd="1" destOrd="0" presId="urn:microsoft.com/office/officeart/2008/layout/BendingPictureCaptionList"/>
    <dgm:cxn modelId="{4A953B31-298A-8347-A56E-910A7AFE51F5}" type="presParOf" srcId="{553D673E-CBA7-AB46-8899-ED41D428E6A4}" destId="{B5D0118A-74E1-944A-9223-01CFB9592695}" srcOrd="2" destOrd="0" presId="urn:microsoft.com/office/officeart/2008/layout/BendingPictureCaptionList"/>
    <dgm:cxn modelId="{40213AA0-ABAE-F74F-A368-F9CC8E9D420D}" type="presParOf" srcId="{B5D0118A-74E1-944A-9223-01CFB9592695}" destId="{C04456D0-9160-FE47-BB2F-3745B6E292D5}" srcOrd="0" destOrd="0" presId="urn:microsoft.com/office/officeart/2008/layout/BendingPictureCaptionList"/>
    <dgm:cxn modelId="{A775DCFD-D280-2240-BABB-D8D6827790A6}" type="presParOf" srcId="{B5D0118A-74E1-944A-9223-01CFB9592695}" destId="{92CF50E0-93F1-3A45-9181-95B81D0A8E95}" srcOrd="1" destOrd="0" presId="urn:microsoft.com/office/officeart/2008/layout/BendingPictureCaptionList"/>
    <dgm:cxn modelId="{DA5C9FC7-E488-CD44-BD6E-236577E9C5FA}" type="presParOf" srcId="{553D673E-CBA7-AB46-8899-ED41D428E6A4}" destId="{CDB7D384-850C-8048-9764-58A960553E1E}" srcOrd="3" destOrd="0" presId="urn:microsoft.com/office/officeart/2008/layout/BendingPictureCaptionList"/>
    <dgm:cxn modelId="{77308885-2249-A44D-B438-DEB44136B702}" type="presParOf" srcId="{553D673E-CBA7-AB46-8899-ED41D428E6A4}" destId="{84D92CCF-D87B-BA45-8B8B-5E026795DC93}" srcOrd="4" destOrd="0" presId="urn:microsoft.com/office/officeart/2008/layout/BendingPictureCaptionList"/>
    <dgm:cxn modelId="{D3F754A7-A129-CC4E-BEF1-317614618F4E}" type="presParOf" srcId="{84D92CCF-D87B-BA45-8B8B-5E026795DC93}" destId="{9CD1FDE7-E04F-074B-96D0-FE9431D3C9ED}" srcOrd="0" destOrd="0" presId="urn:microsoft.com/office/officeart/2008/layout/BendingPictureCaptionList"/>
    <dgm:cxn modelId="{BC288F2A-7A5F-6447-B717-2DA3C96C7E78}" type="presParOf" srcId="{84D92CCF-D87B-BA45-8B8B-5E026795DC93}" destId="{8CD29071-83AE-C74C-8338-334074B95835}" srcOrd="1" destOrd="0" presId="urn:microsoft.com/office/officeart/2008/layout/BendingPictureCaptionList"/>
    <dgm:cxn modelId="{5ED371BE-40A1-D94B-BF87-FEE772951412}" type="presParOf" srcId="{553D673E-CBA7-AB46-8899-ED41D428E6A4}" destId="{A8BE8564-E485-BE4A-BADC-0AF88B4CCC2F}" srcOrd="5" destOrd="0" presId="urn:microsoft.com/office/officeart/2008/layout/BendingPictureCaptionList"/>
    <dgm:cxn modelId="{FEB6E6AB-9885-C44B-B31B-0313BBABCE10}" type="presParOf" srcId="{553D673E-CBA7-AB46-8899-ED41D428E6A4}" destId="{3908FE95-748F-7B44-B3B3-EDFF34AB3D2A}" srcOrd="6" destOrd="0" presId="urn:microsoft.com/office/officeart/2008/layout/BendingPictureCaptionList"/>
    <dgm:cxn modelId="{CC9F615B-1FF0-9E42-880A-2DA2464106E5}" type="presParOf" srcId="{3908FE95-748F-7B44-B3B3-EDFF34AB3D2A}" destId="{229634F5-1641-8F4A-9D91-531F0E4F4C22}" srcOrd="0" destOrd="0" presId="urn:microsoft.com/office/officeart/2008/layout/BendingPictureCaptionList"/>
    <dgm:cxn modelId="{D9B1F174-F646-2640-AC2C-45DD5ABE4AB6}" type="presParOf" srcId="{3908FE95-748F-7B44-B3B3-EDFF34AB3D2A}" destId="{41164BEC-2A07-954F-95F1-4E6D5908938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DDE1B7-1091-1E4B-A143-5D8F7A28D766}" type="doc">
      <dgm:prSet loTypeId="urn:microsoft.com/office/officeart/2005/8/layout/radial6" loCatId="" qsTypeId="urn:microsoft.com/office/officeart/2005/8/quickstyle/simple3" qsCatId="simple" csTypeId="urn:microsoft.com/office/officeart/2005/8/colors/colorful2" csCatId="colorful" phldr="1"/>
      <dgm:spPr/>
    </dgm:pt>
    <dgm:pt modelId="{40EF7760-1267-D044-A633-9E5F88E43AAD}">
      <dgm:prSet phldrT="[Texto]" custT="1"/>
      <dgm:spPr/>
      <dgm:t>
        <a:bodyPr/>
        <a:lstStyle/>
        <a:p>
          <a:r>
            <a:rPr lang="es-ES" sz="2400" b="1" i="0" dirty="0">
              <a:latin typeface="Calibri Light" panose="020F0302020204030204" pitchFamily="34" charset="0"/>
              <a:cs typeface="Calibri Light" panose="020F0302020204030204" pitchFamily="34" charset="0"/>
            </a:rPr>
            <a:t>Persona</a:t>
          </a:r>
        </a:p>
      </dgm:t>
    </dgm:pt>
    <dgm:pt modelId="{5BC5718C-5F6B-904D-89EF-C2E712273640}" type="parTrans" cxnId="{5BBC9240-7A5C-6D41-B41D-EF6D7789957B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110D81E0-925A-0444-88EA-FC8A69DC0468}" type="sibTrans" cxnId="{5BBC9240-7A5C-6D41-B41D-EF6D7789957B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F8A8661-C544-7040-AFDE-579EC61DDF01}">
      <dgm:prSet phldrT="[Texto]"/>
      <dgm:spPr/>
      <dgm:t>
        <a:bodyPr/>
        <a:lstStyle/>
        <a:p>
          <a:endParaRPr lang="es-ES" sz="2400"/>
        </a:p>
      </dgm:t>
    </dgm:pt>
    <dgm:pt modelId="{CAE0947F-D9E0-8246-BC02-7C8E12642619}" type="parTrans" cxnId="{D0DDC8AC-DDBC-E940-B381-67A7E67BD066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F3599EC-9FB6-224B-A4A3-50BDF6EC05F6}" type="sibTrans" cxnId="{D0DDC8AC-DDBC-E940-B381-67A7E67BD066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D7EB00B-FA93-234C-8B68-99D0394E2DD4}">
      <dgm:prSet/>
      <dgm:spPr/>
      <dgm:t>
        <a:bodyPr/>
        <a:lstStyle/>
        <a:p>
          <a:endParaRPr lang="es-ES" sz="2400"/>
        </a:p>
      </dgm:t>
    </dgm:pt>
    <dgm:pt modelId="{D25072C5-8467-4940-A7C9-99109D7CA86F}" type="parTrans" cxnId="{C303CF82-632E-DA4C-BFF4-3B2B4ACF555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8B8CA46-596B-8542-A27A-152DD0D0F5E1}" type="sibTrans" cxnId="{C303CF82-632E-DA4C-BFF4-3B2B4ACF555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FE0B4CA6-5A8F-2647-8E4F-58C532C0752F}">
      <dgm:prSet/>
      <dgm:spPr/>
      <dgm:t>
        <a:bodyPr/>
        <a:lstStyle/>
        <a:p>
          <a:endParaRPr lang="es-ES" sz="2400"/>
        </a:p>
      </dgm:t>
    </dgm:pt>
    <dgm:pt modelId="{39391920-43A3-304D-960A-158FCD0EEF5D}" type="parTrans" cxnId="{04982FD5-60FF-AF45-812A-D2719399247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A304590-2CC5-3940-BBEB-FFE45624DC9C}" type="sibTrans" cxnId="{04982FD5-60FF-AF45-812A-D2719399247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72CE779F-0594-E440-A4A3-5B2A3B622D78}">
      <dgm:prSet custT="1"/>
      <dgm:spPr/>
      <dgm:t>
        <a:bodyPr/>
        <a:lstStyle/>
        <a:p>
          <a:r>
            <a:rPr lang="es-E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Familia</a:t>
          </a:r>
        </a:p>
      </dgm:t>
    </dgm:pt>
    <dgm:pt modelId="{FF586731-C427-2743-8588-86A6AD4796A2}" type="parTrans" cxnId="{F43E1C3A-58D8-7C40-8197-E2B33EBEDACF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C149C08-13F5-864E-94A9-F76BDA8079D5}" type="sibTrans" cxnId="{F43E1C3A-58D8-7C40-8197-E2B33EBEDACF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5B5BA23-1820-A549-85F7-F99A456F97FE}">
      <dgm:prSet custT="1"/>
      <dgm:spPr/>
      <dgm:t>
        <a:bodyPr/>
        <a:lstStyle/>
        <a:p>
          <a:r>
            <a:rPr lang="es-E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Empresa</a:t>
          </a:r>
        </a:p>
      </dgm:t>
    </dgm:pt>
    <dgm:pt modelId="{D4F5FD57-FB6D-D04C-9597-7F72C8888607}" type="parTrans" cxnId="{7D801D66-902D-7C41-8820-7E7F23DE50B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9FF49EA-2A15-6847-B7AD-BDFA91928F4C}" type="sibTrans" cxnId="{7D801D66-902D-7C41-8820-7E7F23DE50B7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9A9629D-7E41-8745-B212-FC6CF33E4EC1}">
      <dgm:prSet custT="1"/>
      <dgm:spPr/>
      <dgm:t>
        <a:bodyPr/>
        <a:lstStyle/>
        <a:p>
          <a:r>
            <a:rPr lang="es-ES" sz="24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Comunidad</a:t>
          </a:r>
        </a:p>
      </dgm:t>
    </dgm:pt>
    <dgm:pt modelId="{91983C32-1F1D-784C-9524-D58F5B9B7D29}" type="parTrans" cxnId="{D2B9D6A7-EAB1-634F-BFC1-AC05E9020599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52F2E994-F18B-4F4C-BAE4-3EAE37C612F6}" type="sibTrans" cxnId="{D2B9D6A7-EAB1-634F-BFC1-AC05E9020599}">
      <dgm:prSet/>
      <dgm:spPr/>
      <dgm:t>
        <a:bodyPr/>
        <a:lstStyle/>
        <a:p>
          <a:endParaRPr lang="es-ES" sz="2400" b="1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6F6A544-80F1-074A-A7D4-6AF959BDFF84}" type="pres">
      <dgm:prSet presAssocID="{DBDDE1B7-1091-1E4B-A143-5D8F7A28D76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463A497-21E1-4042-A17A-C1B4A1266184}" type="pres">
      <dgm:prSet presAssocID="{40EF7760-1267-D044-A633-9E5F88E43AAD}" presName="centerShape" presStyleLbl="node0" presStyleIdx="0" presStyleCnt="1" custScaleX="111956" custScaleY="91938" custLinFactNeighborY="-2055"/>
      <dgm:spPr/>
    </dgm:pt>
    <dgm:pt modelId="{48D5F522-3E0C-E747-9606-EC799996E8E8}" type="pres">
      <dgm:prSet presAssocID="{72CE779F-0594-E440-A4A3-5B2A3B622D78}" presName="node" presStyleLbl="node1" presStyleIdx="0" presStyleCnt="3" custScaleX="142470" custScaleY="119459">
        <dgm:presLayoutVars>
          <dgm:bulletEnabled val="1"/>
        </dgm:presLayoutVars>
      </dgm:prSet>
      <dgm:spPr/>
    </dgm:pt>
    <dgm:pt modelId="{71032125-A110-4040-A2C1-59776CEF56CE}" type="pres">
      <dgm:prSet presAssocID="{72CE779F-0594-E440-A4A3-5B2A3B622D78}" presName="dummy" presStyleCnt="0"/>
      <dgm:spPr/>
    </dgm:pt>
    <dgm:pt modelId="{ED9201AF-6BA1-EB48-BE6B-15A044177FC1}" type="pres">
      <dgm:prSet presAssocID="{0C149C08-13F5-864E-94A9-F76BDA8079D5}" presName="sibTrans" presStyleLbl="sibTrans2D1" presStyleIdx="0" presStyleCnt="3"/>
      <dgm:spPr/>
    </dgm:pt>
    <dgm:pt modelId="{EB77ED05-5131-414C-A31E-42303B5AD1EB}" type="pres">
      <dgm:prSet presAssocID="{95B5BA23-1820-A549-85F7-F99A456F97FE}" presName="node" presStyleLbl="node1" presStyleIdx="1" presStyleCnt="3" custScaleX="142234" custScaleY="121298">
        <dgm:presLayoutVars>
          <dgm:bulletEnabled val="1"/>
        </dgm:presLayoutVars>
      </dgm:prSet>
      <dgm:spPr/>
    </dgm:pt>
    <dgm:pt modelId="{C0406832-071F-924F-95D9-39D64B448C1C}" type="pres">
      <dgm:prSet presAssocID="{95B5BA23-1820-A549-85F7-F99A456F97FE}" presName="dummy" presStyleCnt="0"/>
      <dgm:spPr/>
    </dgm:pt>
    <dgm:pt modelId="{EB0945BD-BC5B-3F4C-B3C6-0D09280FC932}" type="pres">
      <dgm:prSet presAssocID="{69FF49EA-2A15-6847-B7AD-BDFA91928F4C}" presName="sibTrans" presStyleLbl="sibTrans2D1" presStyleIdx="1" presStyleCnt="3"/>
      <dgm:spPr/>
    </dgm:pt>
    <dgm:pt modelId="{13447CE4-B65D-9444-9A0A-0B9C83B140FD}" type="pres">
      <dgm:prSet presAssocID="{E9A9629D-7E41-8745-B212-FC6CF33E4EC1}" presName="node" presStyleLbl="node1" presStyleIdx="2" presStyleCnt="3" custScaleX="158877" custScaleY="130727">
        <dgm:presLayoutVars>
          <dgm:bulletEnabled val="1"/>
        </dgm:presLayoutVars>
      </dgm:prSet>
      <dgm:spPr/>
    </dgm:pt>
    <dgm:pt modelId="{FF99D82F-E86C-244E-BD79-55E88397B699}" type="pres">
      <dgm:prSet presAssocID="{E9A9629D-7E41-8745-B212-FC6CF33E4EC1}" presName="dummy" presStyleCnt="0"/>
      <dgm:spPr/>
    </dgm:pt>
    <dgm:pt modelId="{E2F1289D-A0BD-EF46-8E16-6A5D5A980299}" type="pres">
      <dgm:prSet presAssocID="{52F2E994-F18B-4F4C-BAE4-3EAE37C612F6}" presName="sibTrans" presStyleLbl="sibTrans2D1" presStyleIdx="2" presStyleCnt="3"/>
      <dgm:spPr/>
    </dgm:pt>
  </dgm:ptLst>
  <dgm:cxnLst>
    <dgm:cxn modelId="{784BB008-EB3F-EE4D-829F-94F600608655}" type="presOf" srcId="{69FF49EA-2A15-6847-B7AD-BDFA91928F4C}" destId="{EB0945BD-BC5B-3F4C-B3C6-0D09280FC932}" srcOrd="0" destOrd="0" presId="urn:microsoft.com/office/officeart/2005/8/layout/radial6"/>
    <dgm:cxn modelId="{54CFE737-023A-0B48-B61A-9AD7D915C0F5}" type="presOf" srcId="{40EF7760-1267-D044-A633-9E5F88E43AAD}" destId="{5463A497-21E1-4042-A17A-C1B4A1266184}" srcOrd="0" destOrd="0" presId="urn:microsoft.com/office/officeart/2005/8/layout/radial6"/>
    <dgm:cxn modelId="{F43E1C3A-58D8-7C40-8197-E2B33EBEDACF}" srcId="{40EF7760-1267-D044-A633-9E5F88E43AAD}" destId="{72CE779F-0594-E440-A4A3-5B2A3B622D78}" srcOrd="0" destOrd="0" parTransId="{FF586731-C427-2743-8588-86A6AD4796A2}" sibTransId="{0C149C08-13F5-864E-94A9-F76BDA8079D5}"/>
    <dgm:cxn modelId="{5BBC9240-7A5C-6D41-B41D-EF6D7789957B}" srcId="{DBDDE1B7-1091-1E4B-A143-5D8F7A28D766}" destId="{40EF7760-1267-D044-A633-9E5F88E43AAD}" srcOrd="0" destOrd="0" parTransId="{5BC5718C-5F6B-904D-89EF-C2E712273640}" sibTransId="{110D81E0-925A-0444-88EA-FC8A69DC0468}"/>
    <dgm:cxn modelId="{A910AD65-E1FE-614C-803F-D58D3DB662BE}" type="presOf" srcId="{DBDDE1B7-1091-1E4B-A143-5D8F7A28D766}" destId="{96F6A544-80F1-074A-A7D4-6AF959BDFF84}" srcOrd="0" destOrd="0" presId="urn:microsoft.com/office/officeart/2005/8/layout/radial6"/>
    <dgm:cxn modelId="{7D801D66-902D-7C41-8820-7E7F23DE50B7}" srcId="{40EF7760-1267-D044-A633-9E5F88E43AAD}" destId="{95B5BA23-1820-A549-85F7-F99A456F97FE}" srcOrd="1" destOrd="0" parTransId="{D4F5FD57-FB6D-D04C-9597-7F72C8888607}" sibTransId="{69FF49EA-2A15-6847-B7AD-BDFA91928F4C}"/>
    <dgm:cxn modelId="{C303CF82-632E-DA4C-BFF4-3B2B4ACF5557}" srcId="{DBDDE1B7-1091-1E4B-A143-5D8F7A28D766}" destId="{9D7EB00B-FA93-234C-8B68-99D0394E2DD4}" srcOrd="2" destOrd="0" parTransId="{D25072C5-8467-4940-A7C9-99109D7CA86F}" sibTransId="{48B8CA46-596B-8542-A27A-152DD0D0F5E1}"/>
    <dgm:cxn modelId="{84DFE09A-A76F-B74C-9F4C-4742DC1302EE}" type="presOf" srcId="{E9A9629D-7E41-8745-B212-FC6CF33E4EC1}" destId="{13447CE4-B65D-9444-9A0A-0B9C83B140FD}" srcOrd="0" destOrd="0" presId="urn:microsoft.com/office/officeart/2005/8/layout/radial6"/>
    <dgm:cxn modelId="{11E347A1-0D6B-C041-8AD1-1DC87E8042C3}" type="presOf" srcId="{52F2E994-F18B-4F4C-BAE4-3EAE37C612F6}" destId="{E2F1289D-A0BD-EF46-8E16-6A5D5A980299}" srcOrd="0" destOrd="0" presId="urn:microsoft.com/office/officeart/2005/8/layout/radial6"/>
    <dgm:cxn modelId="{D2B9D6A7-EAB1-634F-BFC1-AC05E9020599}" srcId="{40EF7760-1267-D044-A633-9E5F88E43AAD}" destId="{E9A9629D-7E41-8745-B212-FC6CF33E4EC1}" srcOrd="2" destOrd="0" parTransId="{91983C32-1F1D-784C-9524-D58F5B9B7D29}" sibTransId="{52F2E994-F18B-4F4C-BAE4-3EAE37C612F6}"/>
    <dgm:cxn modelId="{DF7EDBAA-81CF-9D4E-A3FB-A113840732B2}" type="presOf" srcId="{95B5BA23-1820-A549-85F7-F99A456F97FE}" destId="{EB77ED05-5131-414C-A31E-42303B5AD1EB}" srcOrd="0" destOrd="0" presId="urn:microsoft.com/office/officeart/2005/8/layout/radial6"/>
    <dgm:cxn modelId="{D0DDC8AC-DDBC-E940-B381-67A7E67BD066}" srcId="{DBDDE1B7-1091-1E4B-A143-5D8F7A28D766}" destId="{9F8A8661-C544-7040-AFDE-579EC61DDF01}" srcOrd="1" destOrd="0" parTransId="{CAE0947F-D9E0-8246-BC02-7C8E12642619}" sibTransId="{4F3599EC-9FB6-224B-A4A3-50BDF6EC05F6}"/>
    <dgm:cxn modelId="{F6D21BC9-132F-774A-896E-FE4F56063B02}" type="presOf" srcId="{0C149C08-13F5-864E-94A9-F76BDA8079D5}" destId="{ED9201AF-6BA1-EB48-BE6B-15A044177FC1}" srcOrd="0" destOrd="0" presId="urn:microsoft.com/office/officeart/2005/8/layout/radial6"/>
    <dgm:cxn modelId="{04982FD5-60FF-AF45-812A-D27193992477}" srcId="{DBDDE1B7-1091-1E4B-A143-5D8F7A28D766}" destId="{FE0B4CA6-5A8F-2647-8E4F-58C532C0752F}" srcOrd="3" destOrd="0" parTransId="{39391920-43A3-304D-960A-158FCD0EEF5D}" sibTransId="{CA304590-2CC5-3940-BBEB-FFE45624DC9C}"/>
    <dgm:cxn modelId="{5A1C66ED-9DE6-2F4C-9B8A-E8F3924D07C9}" type="presOf" srcId="{72CE779F-0594-E440-A4A3-5B2A3B622D78}" destId="{48D5F522-3E0C-E747-9606-EC799996E8E8}" srcOrd="0" destOrd="0" presId="urn:microsoft.com/office/officeart/2005/8/layout/radial6"/>
    <dgm:cxn modelId="{7CFCA9E0-D892-FE4A-AC58-A1695B6A94D9}" type="presParOf" srcId="{96F6A544-80F1-074A-A7D4-6AF959BDFF84}" destId="{5463A497-21E1-4042-A17A-C1B4A1266184}" srcOrd="0" destOrd="0" presId="urn:microsoft.com/office/officeart/2005/8/layout/radial6"/>
    <dgm:cxn modelId="{ECDEBEED-E96D-0F41-9E23-2356E0063323}" type="presParOf" srcId="{96F6A544-80F1-074A-A7D4-6AF959BDFF84}" destId="{48D5F522-3E0C-E747-9606-EC799996E8E8}" srcOrd="1" destOrd="0" presId="urn:microsoft.com/office/officeart/2005/8/layout/radial6"/>
    <dgm:cxn modelId="{238941E3-E8E2-CC47-B5FB-203CCE795C92}" type="presParOf" srcId="{96F6A544-80F1-074A-A7D4-6AF959BDFF84}" destId="{71032125-A110-4040-A2C1-59776CEF56CE}" srcOrd="2" destOrd="0" presId="urn:microsoft.com/office/officeart/2005/8/layout/radial6"/>
    <dgm:cxn modelId="{128AAF87-3EC9-FF45-94C9-4D849373669A}" type="presParOf" srcId="{96F6A544-80F1-074A-A7D4-6AF959BDFF84}" destId="{ED9201AF-6BA1-EB48-BE6B-15A044177FC1}" srcOrd="3" destOrd="0" presId="urn:microsoft.com/office/officeart/2005/8/layout/radial6"/>
    <dgm:cxn modelId="{56B204FD-1571-D04B-81C7-922FEB771F58}" type="presParOf" srcId="{96F6A544-80F1-074A-A7D4-6AF959BDFF84}" destId="{EB77ED05-5131-414C-A31E-42303B5AD1EB}" srcOrd="4" destOrd="0" presId="urn:microsoft.com/office/officeart/2005/8/layout/radial6"/>
    <dgm:cxn modelId="{24403736-BE6C-CD43-A1E6-1CB050E8AD18}" type="presParOf" srcId="{96F6A544-80F1-074A-A7D4-6AF959BDFF84}" destId="{C0406832-071F-924F-95D9-39D64B448C1C}" srcOrd="5" destOrd="0" presId="urn:microsoft.com/office/officeart/2005/8/layout/radial6"/>
    <dgm:cxn modelId="{C0DB0A6D-7AAB-C143-9FF7-4D36B1C67AD4}" type="presParOf" srcId="{96F6A544-80F1-074A-A7D4-6AF959BDFF84}" destId="{EB0945BD-BC5B-3F4C-B3C6-0D09280FC932}" srcOrd="6" destOrd="0" presId="urn:microsoft.com/office/officeart/2005/8/layout/radial6"/>
    <dgm:cxn modelId="{D8FAE0D3-5748-7A4D-9E57-FDB1BD35AA37}" type="presParOf" srcId="{96F6A544-80F1-074A-A7D4-6AF959BDFF84}" destId="{13447CE4-B65D-9444-9A0A-0B9C83B140FD}" srcOrd="7" destOrd="0" presId="urn:microsoft.com/office/officeart/2005/8/layout/radial6"/>
    <dgm:cxn modelId="{130D1FFD-D4C0-0243-B449-6A8D51D15576}" type="presParOf" srcId="{96F6A544-80F1-074A-A7D4-6AF959BDFF84}" destId="{FF99D82F-E86C-244E-BD79-55E88397B699}" srcOrd="8" destOrd="0" presId="urn:microsoft.com/office/officeart/2005/8/layout/radial6"/>
    <dgm:cxn modelId="{C70D03B5-4D1F-B34D-ABD9-FE75620A9630}" type="presParOf" srcId="{96F6A544-80F1-074A-A7D4-6AF959BDFF84}" destId="{E2F1289D-A0BD-EF46-8E16-6A5D5A980299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D3156A-0A76-B440-B68B-BA8CFF474E78}" type="doc">
      <dgm:prSet loTypeId="urn:microsoft.com/office/officeart/2005/8/layout/process1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E07AF07-C1DA-3644-AB0B-96C84DFD2267}">
      <dgm:prSet phldrT="[Texto]" custT="1"/>
      <dgm:spPr/>
      <dgm:t>
        <a:bodyPr/>
        <a:lstStyle/>
        <a:p>
          <a:r>
            <a:rPr lang="es-ES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Identificación de casos</a:t>
          </a:r>
        </a:p>
      </dgm:t>
    </dgm:pt>
    <dgm:pt modelId="{00542545-0CB5-6C42-8BF7-FF1FBDBB635B}" type="parTrans" cxnId="{4519CE31-E2BC-374B-9251-A25641EF2C42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C4F1C04E-05F9-C847-AE27-04E82C9EDA44}" type="sibTrans" cxnId="{4519CE31-E2BC-374B-9251-A25641EF2C42}">
      <dgm:prSet custT="1"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7A4F6D1-AC6A-3948-853A-9E30DEB04425}">
      <dgm:prSet phldrT="[Texto]" custT="1"/>
      <dgm:spPr/>
      <dgm:t>
        <a:bodyPr/>
        <a:lstStyle/>
        <a:p>
          <a:r>
            <a:rPr lang="es-ES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Tamizaje psicosocial</a:t>
          </a:r>
        </a:p>
      </dgm:t>
    </dgm:pt>
    <dgm:pt modelId="{F5F984C3-2A08-7D4F-87D0-07B0BB81CC14}" type="parTrans" cxnId="{24EF2013-E1AB-F241-B91A-E62E5F5A22CF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F6AD953-810C-8740-84D0-B7924CBB0E38}" type="sibTrans" cxnId="{24EF2013-E1AB-F241-B91A-E62E5F5A22CF}">
      <dgm:prSet custT="1"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88B4E7F-6D51-1C49-8F2D-47196A4F2A91}">
      <dgm:prSet phldrT="[Texto]" custT="1"/>
      <dgm:spPr/>
      <dgm:t>
        <a:bodyPr/>
        <a:lstStyle/>
        <a:p>
          <a:r>
            <a:rPr lang="es-ES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Desarrollo de capacidades personales y sociales</a:t>
          </a:r>
        </a:p>
      </dgm:t>
    </dgm:pt>
    <dgm:pt modelId="{FFF74659-B8FA-9B48-B337-7AA2085C1C02}" type="parTrans" cxnId="{7B3A592B-0C46-5442-9734-B9FA2381992D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099600D-E3F9-CD4E-8857-65A5E10D319B}" type="sibTrans" cxnId="{7B3A592B-0C46-5442-9734-B9FA2381992D}">
      <dgm:prSet custT="1"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6B8B6DA-969D-0B42-AD0C-AB51FEB540B1}">
      <dgm:prSet custT="1"/>
      <dgm:spPr/>
      <dgm:t>
        <a:bodyPr/>
        <a:lstStyle/>
        <a:p>
          <a:r>
            <a:rPr lang="es-ES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Entrenamiento en vida independiente</a:t>
          </a:r>
        </a:p>
      </dgm:t>
    </dgm:pt>
    <dgm:pt modelId="{196F206D-8CD0-2C48-9C98-11531FB9B70B}" type="parTrans" cxnId="{A14902FE-27D1-9944-B9D1-2C982E444157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851E0A31-47A9-4B45-BA29-4F4BB1CBE0C8}" type="sibTrans" cxnId="{A14902FE-27D1-9944-B9D1-2C982E444157}">
      <dgm:prSet custT="1"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622BE22A-2CFB-BA41-AB82-43F04A68E528}">
      <dgm:prSet custT="1"/>
      <dgm:spPr/>
      <dgm:t>
        <a:bodyPr/>
        <a:lstStyle/>
        <a:p>
          <a:r>
            <a:rPr lang="es-ES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Apoyos terapéuticos específicos</a:t>
          </a:r>
        </a:p>
      </dgm:t>
    </dgm:pt>
    <dgm:pt modelId="{BD16327C-B86A-3048-8DBB-BF0CEC87A335}" type="parTrans" cxnId="{4AF6DF59-BF15-6D4C-B1D1-05A5AE47EF74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E0B8D3D9-3581-7343-833C-AD35E97DBD05}" type="sibTrans" cxnId="{4AF6DF59-BF15-6D4C-B1D1-05A5AE47EF74}">
      <dgm:prSet custT="1"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42D118AE-62D5-E242-8219-2C8C076E4A80}">
      <dgm:prSet custT="1"/>
      <dgm:spPr/>
      <dgm:t>
        <a:bodyPr/>
        <a:lstStyle/>
        <a:p>
          <a:r>
            <a:rPr lang="es-CO" sz="2000" b="0" i="0" dirty="0">
              <a:latin typeface="Calibri Light" panose="020F0302020204030204" pitchFamily="34" charset="0"/>
              <a:cs typeface="Calibri Light" panose="020F0302020204030204" pitchFamily="34" charset="0"/>
            </a:rPr>
            <a:t>Orientación al desarrollo de una nueva actividad ocupacional o productiva</a:t>
          </a:r>
          <a:endParaRPr lang="es-ES" sz="2000" b="0" i="0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2F0025F1-5463-7C4E-886D-1E27AE7CC584}" type="parTrans" cxnId="{32938DB1-3908-EE4F-ADCB-FB8B72D914C8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0D2F0FA2-C3E6-1443-91D0-745C0F9A2A01}" type="sibTrans" cxnId="{32938DB1-3908-EE4F-ADCB-FB8B72D914C8}">
      <dgm:prSet/>
      <dgm:spPr/>
      <dgm:t>
        <a:bodyPr/>
        <a:lstStyle/>
        <a:p>
          <a:endParaRPr lang="es-ES" sz="2000" b="0" i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B27DC9AB-5FBC-334E-B22E-44E7E018BD07}" type="pres">
      <dgm:prSet presAssocID="{9DD3156A-0A76-B440-B68B-BA8CFF474E78}" presName="Name0" presStyleCnt="0">
        <dgm:presLayoutVars>
          <dgm:dir/>
          <dgm:resizeHandles val="exact"/>
        </dgm:presLayoutVars>
      </dgm:prSet>
      <dgm:spPr/>
    </dgm:pt>
    <dgm:pt modelId="{0779A8B2-6A72-6C4E-8D5F-5C50302C4137}" type="pres">
      <dgm:prSet presAssocID="{2E07AF07-C1DA-3644-AB0B-96C84DFD2267}" presName="node" presStyleLbl="node1" presStyleIdx="0" presStyleCnt="6" custScaleX="115793">
        <dgm:presLayoutVars>
          <dgm:bulletEnabled val="1"/>
        </dgm:presLayoutVars>
      </dgm:prSet>
      <dgm:spPr/>
    </dgm:pt>
    <dgm:pt modelId="{D46AD419-60FE-4E41-A4A9-6C27E6A784A8}" type="pres">
      <dgm:prSet presAssocID="{C4F1C04E-05F9-C847-AE27-04E82C9EDA44}" presName="sibTrans" presStyleLbl="sibTrans2D1" presStyleIdx="0" presStyleCnt="5" custLinFactNeighborX="-25880"/>
      <dgm:spPr/>
    </dgm:pt>
    <dgm:pt modelId="{FBAF435B-43B0-1E4C-B81C-7E2101E37DD6}" type="pres">
      <dgm:prSet presAssocID="{C4F1C04E-05F9-C847-AE27-04E82C9EDA44}" presName="connectorText" presStyleLbl="sibTrans2D1" presStyleIdx="0" presStyleCnt="5"/>
      <dgm:spPr/>
    </dgm:pt>
    <dgm:pt modelId="{E9C77883-7A87-C04F-B32B-C674A2974DA5}" type="pres">
      <dgm:prSet presAssocID="{97A4F6D1-AC6A-3948-853A-9E30DEB04425}" presName="node" presStyleLbl="node1" presStyleIdx="1" presStyleCnt="6" custLinFactNeighborX="-27430">
        <dgm:presLayoutVars>
          <dgm:bulletEnabled val="1"/>
        </dgm:presLayoutVars>
      </dgm:prSet>
      <dgm:spPr/>
    </dgm:pt>
    <dgm:pt modelId="{B47EEB9B-1815-1748-AA81-BF6D10F6D8C0}" type="pres">
      <dgm:prSet presAssocID="{6F6AD953-810C-8740-84D0-B7924CBB0E38}" presName="sibTrans" presStyleLbl="sibTrans2D1" presStyleIdx="1" presStyleCnt="5" custLinFactNeighborX="-27492"/>
      <dgm:spPr/>
    </dgm:pt>
    <dgm:pt modelId="{26E789F1-DFFE-7B43-8D6C-2887B97B59A8}" type="pres">
      <dgm:prSet presAssocID="{6F6AD953-810C-8740-84D0-B7924CBB0E38}" presName="connectorText" presStyleLbl="sibTrans2D1" presStyleIdx="1" presStyleCnt="5"/>
      <dgm:spPr/>
    </dgm:pt>
    <dgm:pt modelId="{D4ED6E91-A293-1F40-8B84-1A7BED7B9808}" type="pres">
      <dgm:prSet presAssocID="{888B4E7F-6D51-1C49-8F2D-47196A4F2A91}" presName="node" presStyleLbl="node1" presStyleIdx="2" presStyleCnt="6" custLinFactNeighborX="-63090">
        <dgm:presLayoutVars>
          <dgm:bulletEnabled val="1"/>
        </dgm:presLayoutVars>
      </dgm:prSet>
      <dgm:spPr/>
    </dgm:pt>
    <dgm:pt modelId="{75B4A670-D4AE-354E-9EE4-6E947056BB07}" type="pres">
      <dgm:prSet presAssocID="{9099600D-E3F9-CD4E-8857-65A5E10D319B}" presName="sibTrans" presStyleLbl="sibTrans2D1" presStyleIdx="2" presStyleCnt="5"/>
      <dgm:spPr/>
    </dgm:pt>
    <dgm:pt modelId="{A32F00C3-2BAF-FC4E-A7B2-451473398BD7}" type="pres">
      <dgm:prSet presAssocID="{9099600D-E3F9-CD4E-8857-65A5E10D319B}" presName="connectorText" presStyleLbl="sibTrans2D1" presStyleIdx="2" presStyleCnt="5"/>
      <dgm:spPr/>
    </dgm:pt>
    <dgm:pt modelId="{DB1B950D-DB35-ED47-ACB4-020AB4A2B73A}" type="pres">
      <dgm:prSet presAssocID="{46B8B6DA-969D-0B42-AD0C-AB51FEB540B1}" presName="node" presStyleLbl="node1" presStyleIdx="3" presStyleCnt="6" custScaleX="114632" custLinFactNeighborX="-87781">
        <dgm:presLayoutVars>
          <dgm:bulletEnabled val="1"/>
        </dgm:presLayoutVars>
      </dgm:prSet>
      <dgm:spPr/>
    </dgm:pt>
    <dgm:pt modelId="{8ED86E8A-80A0-5245-9FC7-CE92D2C7313A}" type="pres">
      <dgm:prSet presAssocID="{851E0A31-47A9-4B45-BA29-4F4BB1CBE0C8}" presName="sibTrans" presStyleLbl="sibTrans2D1" presStyleIdx="3" presStyleCnt="5" custLinFactNeighborX="-16464" custLinFactNeighborY="-25945"/>
      <dgm:spPr/>
    </dgm:pt>
    <dgm:pt modelId="{F76C4D01-CA3D-DF4E-8FC8-4D7A3B563930}" type="pres">
      <dgm:prSet presAssocID="{851E0A31-47A9-4B45-BA29-4F4BB1CBE0C8}" presName="connectorText" presStyleLbl="sibTrans2D1" presStyleIdx="3" presStyleCnt="5"/>
      <dgm:spPr/>
    </dgm:pt>
    <dgm:pt modelId="{FF15344C-04B1-3542-B90A-5029F3B1FB0D}" type="pres">
      <dgm:prSet presAssocID="{622BE22A-2CFB-BA41-AB82-43F04A68E528}" presName="node" presStyleLbl="node1" presStyleIdx="4" presStyleCnt="6" custLinFactX="-4985" custLinFactNeighborX="-100000">
        <dgm:presLayoutVars>
          <dgm:bulletEnabled val="1"/>
        </dgm:presLayoutVars>
      </dgm:prSet>
      <dgm:spPr/>
    </dgm:pt>
    <dgm:pt modelId="{B89289E6-A2F4-8643-A988-AE45E10D3167}" type="pres">
      <dgm:prSet presAssocID="{E0B8D3D9-3581-7343-833C-AD35E97DBD05}" presName="sibTrans" presStyleLbl="sibTrans2D1" presStyleIdx="4" presStyleCnt="5" custLinFactNeighborX="-17590"/>
      <dgm:spPr/>
    </dgm:pt>
    <dgm:pt modelId="{B70A5FF6-20EE-544A-9B3A-F52349112585}" type="pres">
      <dgm:prSet presAssocID="{E0B8D3D9-3581-7343-833C-AD35E97DBD05}" presName="connectorText" presStyleLbl="sibTrans2D1" presStyleIdx="4" presStyleCnt="5"/>
      <dgm:spPr/>
    </dgm:pt>
    <dgm:pt modelId="{F6F62422-1099-394F-B362-ED8AD3AB8D66}" type="pres">
      <dgm:prSet presAssocID="{42D118AE-62D5-E242-8219-2C8C076E4A80}" presName="node" presStyleLbl="node1" presStyleIdx="5" presStyleCnt="6" custLinFactX="-15959" custLinFactNeighborX="-100000">
        <dgm:presLayoutVars>
          <dgm:bulletEnabled val="1"/>
        </dgm:presLayoutVars>
      </dgm:prSet>
      <dgm:spPr/>
    </dgm:pt>
  </dgm:ptLst>
  <dgm:cxnLst>
    <dgm:cxn modelId="{13984600-6D8E-394D-A286-86C7C2FF6463}" type="presOf" srcId="{42D118AE-62D5-E242-8219-2C8C076E4A80}" destId="{F6F62422-1099-394F-B362-ED8AD3AB8D66}" srcOrd="0" destOrd="0" presId="urn:microsoft.com/office/officeart/2005/8/layout/process1"/>
    <dgm:cxn modelId="{2078CC01-3F85-C845-B73F-610F0B5D5334}" type="presOf" srcId="{6F6AD953-810C-8740-84D0-B7924CBB0E38}" destId="{B47EEB9B-1815-1748-AA81-BF6D10F6D8C0}" srcOrd="0" destOrd="0" presId="urn:microsoft.com/office/officeart/2005/8/layout/process1"/>
    <dgm:cxn modelId="{24EF2013-E1AB-F241-B91A-E62E5F5A22CF}" srcId="{9DD3156A-0A76-B440-B68B-BA8CFF474E78}" destId="{97A4F6D1-AC6A-3948-853A-9E30DEB04425}" srcOrd="1" destOrd="0" parTransId="{F5F984C3-2A08-7D4F-87D0-07B0BB81CC14}" sibTransId="{6F6AD953-810C-8740-84D0-B7924CBB0E38}"/>
    <dgm:cxn modelId="{991DE116-BCCC-334A-B37E-284569BE4DE9}" type="presOf" srcId="{46B8B6DA-969D-0B42-AD0C-AB51FEB540B1}" destId="{DB1B950D-DB35-ED47-ACB4-020AB4A2B73A}" srcOrd="0" destOrd="0" presId="urn:microsoft.com/office/officeart/2005/8/layout/process1"/>
    <dgm:cxn modelId="{E6056617-9D80-6141-AA8B-D3B32EE779C2}" type="presOf" srcId="{2E07AF07-C1DA-3644-AB0B-96C84DFD2267}" destId="{0779A8B2-6A72-6C4E-8D5F-5C50302C4137}" srcOrd="0" destOrd="0" presId="urn:microsoft.com/office/officeart/2005/8/layout/process1"/>
    <dgm:cxn modelId="{0883B826-566C-B340-9037-29708FB9EDFF}" type="presOf" srcId="{9DD3156A-0A76-B440-B68B-BA8CFF474E78}" destId="{B27DC9AB-5FBC-334E-B22E-44E7E018BD07}" srcOrd="0" destOrd="0" presId="urn:microsoft.com/office/officeart/2005/8/layout/process1"/>
    <dgm:cxn modelId="{7B3A592B-0C46-5442-9734-B9FA2381992D}" srcId="{9DD3156A-0A76-B440-B68B-BA8CFF474E78}" destId="{888B4E7F-6D51-1C49-8F2D-47196A4F2A91}" srcOrd="2" destOrd="0" parTransId="{FFF74659-B8FA-9B48-B337-7AA2085C1C02}" sibTransId="{9099600D-E3F9-CD4E-8857-65A5E10D319B}"/>
    <dgm:cxn modelId="{4519CE31-E2BC-374B-9251-A25641EF2C42}" srcId="{9DD3156A-0A76-B440-B68B-BA8CFF474E78}" destId="{2E07AF07-C1DA-3644-AB0B-96C84DFD2267}" srcOrd="0" destOrd="0" parTransId="{00542545-0CB5-6C42-8BF7-FF1FBDBB635B}" sibTransId="{C4F1C04E-05F9-C847-AE27-04E82C9EDA44}"/>
    <dgm:cxn modelId="{C5030332-E366-9F48-929F-11E1767B2DF1}" type="presOf" srcId="{622BE22A-2CFB-BA41-AB82-43F04A68E528}" destId="{FF15344C-04B1-3542-B90A-5029F3B1FB0D}" srcOrd="0" destOrd="0" presId="urn:microsoft.com/office/officeart/2005/8/layout/process1"/>
    <dgm:cxn modelId="{24F2A438-AF34-E544-A773-267CB98A4BA5}" type="presOf" srcId="{E0B8D3D9-3581-7343-833C-AD35E97DBD05}" destId="{B70A5FF6-20EE-544A-9B3A-F52349112585}" srcOrd="1" destOrd="0" presId="urn:microsoft.com/office/officeart/2005/8/layout/process1"/>
    <dgm:cxn modelId="{2F1CF74C-C8FD-DD42-9C76-658FBBABEA9E}" type="presOf" srcId="{E0B8D3D9-3581-7343-833C-AD35E97DBD05}" destId="{B89289E6-A2F4-8643-A988-AE45E10D3167}" srcOrd="0" destOrd="0" presId="urn:microsoft.com/office/officeart/2005/8/layout/process1"/>
    <dgm:cxn modelId="{4AF6DF59-BF15-6D4C-B1D1-05A5AE47EF74}" srcId="{9DD3156A-0A76-B440-B68B-BA8CFF474E78}" destId="{622BE22A-2CFB-BA41-AB82-43F04A68E528}" srcOrd="4" destOrd="0" parTransId="{BD16327C-B86A-3048-8DBB-BF0CEC87A335}" sibTransId="{E0B8D3D9-3581-7343-833C-AD35E97DBD05}"/>
    <dgm:cxn modelId="{CA4ABD5D-53AC-3F4C-9680-36EC846CC775}" type="presOf" srcId="{888B4E7F-6D51-1C49-8F2D-47196A4F2A91}" destId="{D4ED6E91-A293-1F40-8B84-1A7BED7B9808}" srcOrd="0" destOrd="0" presId="urn:microsoft.com/office/officeart/2005/8/layout/process1"/>
    <dgm:cxn modelId="{E06C1665-6DA5-6A42-9020-53E3E39D2271}" type="presOf" srcId="{9099600D-E3F9-CD4E-8857-65A5E10D319B}" destId="{A32F00C3-2BAF-FC4E-A7B2-451473398BD7}" srcOrd="1" destOrd="0" presId="urn:microsoft.com/office/officeart/2005/8/layout/process1"/>
    <dgm:cxn modelId="{AC1D2977-A34D-FE47-AA45-1E4FDE71296E}" type="presOf" srcId="{C4F1C04E-05F9-C847-AE27-04E82C9EDA44}" destId="{D46AD419-60FE-4E41-A4A9-6C27E6A784A8}" srcOrd="0" destOrd="0" presId="urn:microsoft.com/office/officeart/2005/8/layout/process1"/>
    <dgm:cxn modelId="{45D9F47D-7584-0444-A267-19939E420A5B}" type="presOf" srcId="{851E0A31-47A9-4B45-BA29-4F4BB1CBE0C8}" destId="{F76C4D01-CA3D-DF4E-8FC8-4D7A3B563930}" srcOrd="1" destOrd="0" presId="urn:microsoft.com/office/officeart/2005/8/layout/process1"/>
    <dgm:cxn modelId="{32938DB1-3908-EE4F-ADCB-FB8B72D914C8}" srcId="{9DD3156A-0A76-B440-B68B-BA8CFF474E78}" destId="{42D118AE-62D5-E242-8219-2C8C076E4A80}" srcOrd="5" destOrd="0" parTransId="{2F0025F1-5463-7C4E-886D-1E27AE7CC584}" sibTransId="{0D2F0FA2-C3E6-1443-91D0-745C0F9A2A01}"/>
    <dgm:cxn modelId="{DDE385BE-6100-1940-9DC8-617A9D31C64E}" type="presOf" srcId="{6F6AD953-810C-8740-84D0-B7924CBB0E38}" destId="{26E789F1-DFFE-7B43-8D6C-2887B97B59A8}" srcOrd="1" destOrd="0" presId="urn:microsoft.com/office/officeart/2005/8/layout/process1"/>
    <dgm:cxn modelId="{3E55D2BE-1C50-454E-A196-EF36CD334F1B}" type="presOf" srcId="{C4F1C04E-05F9-C847-AE27-04E82C9EDA44}" destId="{FBAF435B-43B0-1E4C-B81C-7E2101E37DD6}" srcOrd="1" destOrd="0" presId="urn:microsoft.com/office/officeart/2005/8/layout/process1"/>
    <dgm:cxn modelId="{85DF09C6-B802-0C49-8985-F41C0D517958}" type="presOf" srcId="{9099600D-E3F9-CD4E-8857-65A5E10D319B}" destId="{75B4A670-D4AE-354E-9EE4-6E947056BB07}" srcOrd="0" destOrd="0" presId="urn:microsoft.com/office/officeart/2005/8/layout/process1"/>
    <dgm:cxn modelId="{4D13D6EB-6FCF-B844-BEBC-4BE8E8B5A04C}" type="presOf" srcId="{851E0A31-47A9-4B45-BA29-4F4BB1CBE0C8}" destId="{8ED86E8A-80A0-5245-9FC7-CE92D2C7313A}" srcOrd="0" destOrd="0" presId="urn:microsoft.com/office/officeart/2005/8/layout/process1"/>
    <dgm:cxn modelId="{368BE3F4-DE10-4845-9148-0E02217A6FE8}" type="presOf" srcId="{97A4F6D1-AC6A-3948-853A-9E30DEB04425}" destId="{E9C77883-7A87-C04F-B32B-C674A2974DA5}" srcOrd="0" destOrd="0" presId="urn:microsoft.com/office/officeart/2005/8/layout/process1"/>
    <dgm:cxn modelId="{A14902FE-27D1-9944-B9D1-2C982E444157}" srcId="{9DD3156A-0A76-B440-B68B-BA8CFF474E78}" destId="{46B8B6DA-969D-0B42-AD0C-AB51FEB540B1}" srcOrd="3" destOrd="0" parTransId="{196F206D-8CD0-2C48-9C98-11531FB9B70B}" sibTransId="{851E0A31-47A9-4B45-BA29-4F4BB1CBE0C8}"/>
    <dgm:cxn modelId="{5E9A82F3-7441-DF4D-8E1C-6505D3E77B82}" type="presParOf" srcId="{B27DC9AB-5FBC-334E-B22E-44E7E018BD07}" destId="{0779A8B2-6A72-6C4E-8D5F-5C50302C4137}" srcOrd="0" destOrd="0" presId="urn:microsoft.com/office/officeart/2005/8/layout/process1"/>
    <dgm:cxn modelId="{43C4F28A-B063-1C4C-9E5D-AA7C6616D8C9}" type="presParOf" srcId="{B27DC9AB-5FBC-334E-B22E-44E7E018BD07}" destId="{D46AD419-60FE-4E41-A4A9-6C27E6A784A8}" srcOrd="1" destOrd="0" presId="urn:microsoft.com/office/officeart/2005/8/layout/process1"/>
    <dgm:cxn modelId="{7FBCB7AD-ED67-9A4A-9E33-B7AE1E86A1BE}" type="presParOf" srcId="{D46AD419-60FE-4E41-A4A9-6C27E6A784A8}" destId="{FBAF435B-43B0-1E4C-B81C-7E2101E37DD6}" srcOrd="0" destOrd="0" presId="urn:microsoft.com/office/officeart/2005/8/layout/process1"/>
    <dgm:cxn modelId="{CD0AF055-174E-2F46-95E2-AD5CAAE152E5}" type="presParOf" srcId="{B27DC9AB-5FBC-334E-B22E-44E7E018BD07}" destId="{E9C77883-7A87-C04F-B32B-C674A2974DA5}" srcOrd="2" destOrd="0" presId="urn:microsoft.com/office/officeart/2005/8/layout/process1"/>
    <dgm:cxn modelId="{FFA7E800-F5A5-8841-A051-F78729BBCCBA}" type="presParOf" srcId="{B27DC9AB-5FBC-334E-B22E-44E7E018BD07}" destId="{B47EEB9B-1815-1748-AA81-BF6D10F6D8C0}" srcOrd="3" destOrd="0" presId="urn:microsoft.com/office/officeart/2005/8/layout/process1"/>
    <dgm:cxn modelId="{D95F15A8-2F29-D945-8F18-0A99A1BBA027}" type="presParOf" srcId="{B47EEB9B-1815-1748-AA81-BF6D10F6D8C0}" destId="{26E789F1-DFFE-7B43-8D6C-2887B97B59A8}" srcOrd="0" destOrd="0" presId="urn:microsoft.com/office/officeart/2005/8/layout/process1"/>
    <dgm:cxn modelId="{374708AF-0FA6-314D-8DBA-01081BAA5972}" type="presParOf" srcId="{B27DC9AB-5FBC-334E-B22E-44E7E018BD07}" destId="{D4ED6E91-A293-1F40-8B84-1A7BED7B9808}" srcOrd="4" destOrd="0" presId="urn:microsoft.com/office/officeart/2005/8/layout/process1"/>
    <dgm:cxn modelId="{DA5CC79A-4EA0-2048-8013-945E7327A145}" type="presParOf" srcId="{B27DC9AB-5FBC-334E-B22E-44E7E018BD07}" destId="{75B4A670-D4AE-354E-9EE4-6E947056BB07}" srcOrd="5" destOrd="0" presId="urn:microsoft.com/office/officeart/2005/8/layout/process1"/>
    <dgm:cxn modelId="{85F40135-DAA7-FC47-89F5-74E86B5CCC0E}" type="presParOf" srcId="{75B4A670-D4AE-354E-9EE4-6E947056BB07}" destId="{A32F00C3-2BAF-FC4E-A7B2-451473398BD7}" srcOrd="0" destOrd="0" presId="urn:microsoft.com/office/officeart/2005/8/layout/process1"/>
    <dgm:cxn modelId="{530FF1C7-2B29-724E-95A5-F68FB5208427}" type="presParOf" srcId="{B27DC9AB-5FBC-334E-B22E-44E7E018BD07}" destId="{DB1B950D-DB35-ED47-ACB4-020AB4A2B73A}" srcOrd="6" destOrd="0" presId="urn:microsoft.com/office/officeart/2005/8/layout/process1"/>
    <dgm:cxn modelId="{69225613-2387-CD46-A33A-A00D18347C7A}" type="presParOf" srcId="{B27DC9AB-5FBC-334E-B22E-44E7E018BD07}" destId="{8ED86E8A-80A0-5245-9FC7-CE92D2C7313A}" srcOrd="7" destOrd="0" presId="urn:microsoft.com/office/officeart/2005/8/layout/process1"/>
    <dgm:cxn modelId="{94FF79DE-BB5D-C544-B33C-2F3CAE270D59}" type="presParOf" srcId="{8ED86E8A-80A0-5245-9FC7-CE92D2C7313A}" destId="{F76C4D01-CA3D-DF4E-8FC8-4D7A3B563930}" srcOrd="0" destOrd="0" presId="urn:microsoft.com/office/officeart/2005/8/layout/process1"/>
    <dgm:cxn modelId="{8E1366DF-7910-E54B-AF53-C16F543D1A63}" type="presParOf" srcId="{B27DC9AB-5FBC-334E-B22E-44E7E018BD07}" destId="{FF15344C-04B1-3542-B90A-5029F3B1FB0D}" srcOrd="8" destOrd="0" presId="urn:microsoft.com/office/officeart/2005/8/layout/process1"/>
    <dgm:cxn modelId="{DAA19D50-A954-9449-A520-244725AEE2E6}" type="presParOf" srcId="{B27DC9AB-5FBC-334E-B22E-44E7E018BD07}" destId="{B89289E6-A2F4-8643-A988-AE45E10D3167}" srcOrd="9" destOrd="0" presId="urn:microsoft.com/office/officeart/2005/8/layout/process1"/>
    <dgm:cxn modelId="{4DB83B8A-6277-CD49-B828-926B545E6960}" type="presParOf" srcId="{B89289E6-A2F4-8643-A988-AE45E10D3167}" destId="{B70A5FF6-20EE-544A-9B3A-F52349112585}" srcOrd="0" destOrd="0" presId="urn:microsoft.com/office/officeart/2005/8/layout/process1"/>
    <dgm:cxn modelId="{12EB1A8A-51B8-7743-B277-ED0F2764C590}" type="presParOf" srcId="{B27DC9AB-5FBC-334E-B22E-44E7E018BD07}" destId="{F6F62422-1099-394F-B362-ED8AD3AB8D66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BB8D1-DEC2-7B48-9074-74F4FAE1F47C}">
      <dsp:nvSpPr>
        <dsp:cNvPr id="0" name=""/>
        <dsp:cNvSpPr/>
      </dsp:nvSpPr>
      <dsp:spPr>
        <a:xfrm>
          <a:off x="0" y="675875"/>
          <a:ext cx="2308756" cy="20310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B3B8C6-6960-214D-AB61-B4ADA38CB5B0}">
      <dsp:nvSpPr>
        <dsp:cNvPr id="0" name=""/>
        <dsp:cNvSpPr/>
      </dsp:nvSpPr>
      <dsp:spPr>
        <a:xfrm>
          <a:off x="114159" y="2303004"/>
          <a:ext cx="2259578" cy="1692673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i="0" kern="1200" dirty="0"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rPr>
            <a:t>Comprensión biopsicosocial de la discapacidad</a:t>
          </a:r>
          <a:endParaRPr lang="es-ES" sz="2400" b="0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14159" y="2303004"/>
        <a:ext cx="2259578" cy="1692673"/>
      </dsp:txXfrm>
    </dsp:sp>
    <dsp:sp modelId="{C04456D0-9160-FE47-BB2F-3745B6E292D5}">
      <dsp:nvSpPr>
        <dsp:cNvPr id="0" name=""/>
        <dsp:cNvSpPr/>
      </dsp:nvSpPr>
      <dsp:spPr>
        <a:xfrm>
          <a:off x="2627623" y="673858"/>
          <a:ext cx="2138906" cy="20310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2CF50E0-93F1-3A45-9181-95B81D0A8E95}">
      <dsp:nvSpPr>
        <dsp:cNvPr id="0" name=""/>
        <dsp:cNvSpPr/>
      </dsp:nvSpPr>
      <dsp:spPr>
        <a:xfrm>
          <a:off x="2600968" y="2301268"/>
          <a:ext cx="2259578" cy="1700741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Aprendizaje vivencial y colaborativo</a:t>
          </a:r>
        </a:p>
      </dsp:txBody>
      <dsp:txXfrm>
        <a:off x="2600968" y="2301268"/>
        <a:ext cx="2259578" cy="1700741"/>
      </dsp:txXfrm>
    </dsp:sp>
    <dsp:sp modelId="{9CD1FDE7-E04F-074B-96D0-FE9431D3C9ED}">
      <dsp:nvSpPr>
        <dsp:cNvPr id="0" name=""/>
        <dsp:cNvSpPr/>
      </dsp:nvSpPr>
      <dsp:spPr>
        <a:xfrm>
          <a:off x="5395944" y="681951"/>
          <a:ext cx="2253739" cy="20310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D29071-83AE-C74C-8338-334074B95835}">
      <dsp:nvSpPr>
        <dsp:cNvPr id="0" name=""/>
        <dsp:cNvSpPr/>
      </dsp:nvSpPr>
      <dsp:spPr>
        <a:xfrm>
          <a:off x="5169610" y="2303006"/>
          <a:ext cx="2884126" cy="166836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Interdisciplinariedad e interseccionalidad</a:t>
          </a:r>
        </a:p>
      </dsp:txBody>
      <dsp:txXfrm>
        <a:off x="5169610" y="2303006"/>
        <a:ext cx="2884126" cy="1668368"/>
      </dsp:txXfrm>
    </dsp:sp>
    <dsp:sp modelId="{229634F5-1641-8F4A-9D91-531F0E4F4C22}">
      <dsp:nvSpPr>
        <dsp:cNvPr id="0" name=""/>
        <dsp:cNvSpPr/>
      </dsp:nvSpPr>
      <dsp:spPr>
        <a:xfrm>
          <a:off x="8307622" y="668238"/>
          <a:ext cx="2233936" cy="203108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1164BEC-2A07-954F-95F1-4E6D59089387}">
      <dsp:nvSpPr>
        <dsp:cNvPr id="0" name=""/>
        <dsp:cNvSpPr/>
      </dsp:nvSpPr>
      <dsp:spPr>
        <a:xfrm>
          <a:off x="8383660" y="2303006"/>
          <a:ext cx="2259578" cy="172321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Accesibilidad universal</a:t>
          </a:r>
        </a:p>
      </dsp:txBody>
      <dsp:txXfrm>
        <a:off x="8383660" y="2303006"/>
        <a:ext cx="2259578" cy="1723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1289D-A0BD-EF46-8E16-6A5D5A980299}">
      <dsp:nvSpPr>
        <dsp:cNvPr id="0" name=""/>
        <dsp:cNvSpPr/>
      </dsp:nvSpPr>
      <dsp:spPr>
        <a:xfrm>
          <a:off x="3497340" y="691101"/>
          <a:ext cx="4161512" cy="4161512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B0945BD-BC5B-3F4C-B3C6-0D09280FC932}">
      <dsp:nvSpPr>
        <dsp:cNvPr id="0" name=""/>
        <dsp:cNvSpPr/>
      </dsp:nvSpPr>
      <dsp:spPr>
        <a:xfrm>
          <a:off x="3497340" y="691101"/>
          <a:ext cx="4161512" cy="4161512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D9201AF-6BA1-EB48-BE6B-15A044177FC1}">
      <dsp:nvSpPr>
        <dsp:cNvPr id="0" name=""/>
        <dsp:cNvSpPr/>
      </dsp:nvSpPr>
      <dsp:spPr>
        <a:xfrm>
          <a:off x="3497340" y="691101"/>
          <a:ext cx="4161512" cy="4161512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63A497-21E1-4042-A17A-C1B4A1266184}">
      <dsp:nvSpPr>
        <dsp:cNvPr id="0" name=""/>
        <dsp:cNvSpPr/>
      </dsp:nvSpPr>
      <dsp:spPr>
        <a:xfrm>
          <a:off x="4504913" y="1807029"/>
          <a:ext cx="2146366" cy="176259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Persona</a:t>
          </a:r>
        </a:p>
      </dsp:txBody>
      <dsp:txXfrm>
        <a:off x="4819241" y="2065154"/>
        <a:ext cx="1517710" cy="1246340"/>
      </dsp:txXfrm>
    </dsp:sp>
    <dsp:sp modelId="{48D5F522-3E0C-E747-9606-EC799996E8E8}">
      <dsp:nvSpPr>
        <dsp:cNvPr id="0" name=""/>
        <dsp:cNvSpPr/>
      </dsp:nvSpPr>
      <dsp:spPr>
        <a:xfrm>
          <a:off x="4622118" y="-62159"/>
          <a:ext cx="1911955" cy="160314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Familia</a:t>
          </a:r>
        </a:p>
      </dsp:txBody>
      <dsp:txXfrm>
        <a:off x="4902117" y="172616"/>
        <a:ext cx="1351957" cy="1133596"/>
      </dsp:txXfrm>
    </dsp:sp>
    <dsp:sp modelId="{EB77ED05-5131-414C-A31E-42303B5AD1EB}">
      <dsp:nvSpPr>
        <dsp:cNvPr id="0" name=""/>
        <dsp:cNvSpPr/>
      </dsp:nvSpPr>
      <dsp:spPr>
        <a:xfrm>
          <a:off x="6383850" y="2974167"/>
          <a:ext cx="1908788" cy="1627826"/>
        </a:xfrm>
        <a:prstGeom prst="ellips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Empresa</a:t>
          </a:r>
        </a:p>
      </dsp:txBody>
      <dsp:txXfrm>
        <a:off x="6663386" y="3212557"/>
        <a:ext cx="1349716" cy="1151046"/>
      </dsp:txXfrm>
    </dsp:sp>
    <dsp:sp modelId="{13447CE4-B65D-9444-9A0A-0B9C83B140FD}">
      <dsp:nvSpPr>
        <dsp:cNvPr id="0" name=""/>
        <dsp:cNvSpPr/>
      </dsp:nvSpPr>
      <dsp:spPr>
        <a:xfrm>
          <a:off x="2751878" y="2910898"/>
          <a:ext cx="2132138" cy="1754364"/>
        </a:xfrm>
        <a:prstGeom prst="ellips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Comunidad</a:t>
          </a:r>
        </a:p>
      </dsp:txBody>
      <dsp:txXfrm>
        <a:off x="3064122" y="3167819"/>
        <a:ext cx="1507650" cy="1240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9A8B2-6A72-6C4E-8D5F-5C50302C4137}">
      <dsp:nvSpPr>
        <dsp:cNvPr id="0" name=""/>
        <dsp:cNvSpPr/>
      </dsp:nvSpPr>
      <dsp:spPr>
        <a:xfrm>
          <a:off x="9577" y="699000"/>
          <a:ext cx="1819862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Identificación de casos</a:t>
          </a:r>
        </a:p>
      </dsp:txBody>
      <dsp:txXfrm>
        <a:off x="62879" y="752302"/>
        <a:ext cx="1713258" cy="2096163"/>
      </dsp:txXfrm>
    </dsp:sp>
    <dsp:sp modelId="{D46AD419-60FE-4E41-A4A9-6C27E6A784A8}">
      <dsp:nvSpPr>
        <dsp:cNvPr id="0" name=""/>
        <dsp:cNvSpPr/>
      </dsp:nvSpPr>
      <dsp:spPr>
        <a:xfrm>
          <a:off x="1880917" y="1605499"/>
          <a:ext cx="241796" cy="38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i="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880917" y="1683453"/>
        <a:ext cx="169257" cy="233861"/>
      </dsp:txXfrm>
    </dsp:sp>
    <dsp:sp modelId="{E9C77883-7A87-C04F-B32B-C674A2974DA5}">
      <dsp:nvSpPr>
        <dsp:cNvPr id="0" name=""/>
        <dsp:cNvSpPr/>
      </dsp:nvSpPr>
      <dsp:spPr>
        <a:xfrm>
          <a:off x="2285658" y="699000"/>
          <a:ext cx="1571651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1073"/>
                <a:satOff val="-16786"/>
                <a:lumOff val="172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91073"/>
                <a:satOff val="-16786"/>
                <a:lumOff val="172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Tamizaje psicosocial</a:t>
          </a:r>
        </a:p>
      </dsp:txBody>
      <dsp:txXfrm>
        <a:off x="2331690" y="745032"/>
        <a:ext cx="1479587" cy="2110703"/>
      </dsp:txXfrm>
    </dsp:sp>
    <dsp:sp modelId="{B47EEB9B-1815-1748-AA81-BF6D10F6D8C0}">
      <dsp:nvSpPr>
        <dsp:cNvPr id="0" name=""/>
        <dsp:cNvSpPr/>
      </dsp:nvSpPr>
      <dsp:spPr>
        <a:xfrm>
          <a:off x="3899494" y="1605499"/>
          <a:ext cx="214374" cy="38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i="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3899494" y="1683453"/>
        <a:ext cx="150062" cy="233861"/>
      </dsp:txXfrm>
    </dsp:sp>
    <dsp:sp modelId="{D4ED6E91-A293-1F40-8B84-1A7BED7B9808}">
      <dsp:nvSpPr>
        <dsp:cNvPr id="0" name=""/>
        <dsp:cNvSpPr/>
      </dsp:nvSpPr>
      <dsp:spPr>
        <a:xfrm>
          <a:off x="4261790" y="699000"/>
          <a:ext cx="1571651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2145"/>
                <a:satOff val="-33571"/>
                <a:lumOff val="345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82145"/>
                <a:satOff val="-33571"/>
                <a:lumOff val="345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Desarrollo de capacidades personales y sociales</a:t>
          </a:r>
        </a:p>
      </dsp:txBody>
      <dsp:txXfrm>
        <a:off x="4307822" y="745032"/>
        <a:ext cx="1479587" cy="2110703"/>
      </dsp:txXfrm>
    </dsp:sp>
    <dsp:sp modelId="{75B4A670-D4AE-354E-9EE4-6E947056BB07}">
      <dsp:nvSpPr>
        <dsp:cNvPr id="0" name=""/>
        <dsp:cNvSpPr/>
      </dsp:nvSpPr>
      <dsp:spPr>
        <a:xfrm>
          <a:off x="5951801" y="1605499"/>
          <a:ext cx="250922" cy="38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i="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5951801" y="1683453"/>
        <a:ext cx="175645" cy="233861"/>
      </dsp:txXfrm>
    </dsp:sp>
    <dsp:sp modelId="{DB1B950D-DB35-ED47-ACB4-020AB4A2B73A}">
      <dsp:nvSpPr>
        <dsp:cNvPr id="0" name=""/>
        <dsp:cNvSpPr/>
      </dsp:nvSpPr>
      <dsp:spPr>
        <a:xfrm>
          <a:off x="6306879" y="699000"/>
          <a:ext cx="1801615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3218"/>
                <a:satOff val="-50357"/>
                <a:lumOff val="517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73218"/>
                <a:satOff val="-50357"/>
                <a:lumOff val="517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Entrenamiento en vida independiente</a:t>
          </a:r>
        </a:p>
      </dsp:txBody>
      <dsp:txXfrm>
        <a:off x="6359647" y="751768"/>
        <a:ext cx="1696079" cy="2097231"/>
      </dsp:txXfrm>
    </dsp:sp>
    <dsp:sp modelId="{8ED86E8A-80A0-5245-9FC7-CE92D2C7313A}">
      <dsp:nvSpPr>
        <dsp:cNvPr id="0" name=""/>
        <dsp:cNvSpPr/>
      </dsp:nvSpPr>
      <dsp:spPr>
        <a:xfrm>
          <a:off x="8185552" y="1504374"/>
          <a:ext cx="250953" cy="38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i="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8185552" y="1582328"/>
        <a:ext cx="175667" cy="233861"/>
      </dsp:txXfrm>
    </dsp:sp>
    <dsp:sp modelId="{FF15344C-04B1-3542-B90A-5029F3B1FB0D}">
      <dsp:nvSpPr>
        <dsp:cNvPr id="0" name=""/>
        <dsp:cNvSpPr/>
      </dsp:nvSpPr>
      <dsp:spPr>
        <a:xfrm>
          <a:off x="8581992" y="699000"/>
          <a:ext cx="1571651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4290"/>
                <a:satOff val="-67142"/>
                <a:lumOff val="6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4290"/>
                <a:satOff val="-67142"/>
                <a:lumOff val="6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Apoyos terapéuticos específicos</a:t>
          </a:r>
        </a:p>
      </dsp:txBody>
      <dsp:txXfrm>
        <a:off x="8628024" y="745032"/>
        <a:ext cx="1479587" cy="2110703"/>
      </dsp:txXfrm>
    </dsp:sp>
    <dsp:sp modelId="{B89289E6-A2F4-8643-A988-AE45E10D3167}">
      <dsp:nvSpPr>
        <dsp:cNvPr id="0" name=""/>
        <dsp:cNvSpPr/>
      </dsp:nvSpPr>
      <dsp:spPr>
        <a:xfrm>
          <a:off x="10225162" y="1605499"/>
          <a:ext cx="241779" cy="38976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0" i="0" kern="120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0225162" y="1683453"/>
        <a:ext cx="169245" cy="233861"/>
      </dsp:txXfrm>
    </dsp:sp>
    <dsp:sp modelId="{F6F62422-1099-394F-B362-ED8AD3AB8D66}">
      <dsp:nvSpPr>
        <dsp:cNvPr id="0" name=""/>
        <dsp:cNvSpPr/>
      </dsp:nvSpPr>
      <dsp:spPr>
        <a:xfrm>
          <a:off x="10609831" y="699000"/>
          <a:ext cx="1571651" cy="22027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000" b="0" i="0" kern="1200" dirty="0">
              <a:latin typeface="Calibri Light" panose="020F0302020204030204" pitchFamily="34" charset="0"/>
              <a:cs typeface="Calibri Light" panose="020F0302020204030204" pitchFamily="34" charset="0"/>
            </a:rPr>
            <a:t>Orientación al desarrollo de una nueva actividad ocupacional o productiva</a:t>
          </a:r>
          <a:endParaRPr lang="es-ES" sz="2000" b="0" i="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10655863" y="745032"/>
        <a:ext cx="1479587" cy="2110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64505-ECAB-FD4A-82F5-CC893883EA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C0677-1A11-4248-9560-230F6996AD1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05324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34852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2914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2891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3155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577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01763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4303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8807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9090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3703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182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2531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1117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644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076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390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6538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705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2207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6267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6C0677-1A11-4248-9560-230F6996AD16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786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04A271-D9AA-D644-B15D-C8E8850621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C36B3D-7BA5-774A-8F1E-5026A0656D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78B20-19B2-CC4F-BA03-F25C0233E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85A3BA-949B-3641-ABD1-37090491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F36E3D-D105-C348-BEC9-B2FEE00EC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963524-2F38-514C-938B-1DD62E215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66C68B-2B6A-1A4A-BDDA-F1DCF5384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86595-16D1-FF4F-9AE3-8BEEDBF5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829665-CE6A-4045-9930-6A698A809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2245DE-D1AB-F042-9104-D2764B32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764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667DA3-53D9-A643-A207-F790A1A75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A70E86-7650-234C-8D72-ADCA4F609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092900-9B35-7844-8E67-DBF61F554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ED0F7B-A1E1-3D4D-9BDE-F92991126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5361BD-F67F-B84D-98CA-F797E9257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3436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12C995-3EAB-9C4A-B800-D8049F8B5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20DB9E-32E6-3B45-92B9-287C9EC23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C86D02-B217-C848-98BB-71ADAFAA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F6010-46FF-0147-A50D-B2D97D48D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23F5D1-D4AA-AE47-80C6-D36FBFC70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33120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C6A15-4A84-FA4E-A6F3-563C1C67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1E6B6E-8E01-5E4D-93A6-ABF06B2CF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DAB948-A9BC-5545-94C6-7D74C949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893711-E330-C148-9A85-70BBE4931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360870-FA33-BA4C-AFE4-4B2C5E29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578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B95794-B852-144C-8140-9E2E8DA86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18E728-1DEF-B143-861C-1E846DD5B9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FE8654B-A9A1-4745-B305-E8C0956F2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FFACC7-A1D3-5D42-AAC5-677A49E0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D36995-E9FA-5845-9B12-15E8DA46F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9F4B3E-3DE1-044C-B433-4CA381E0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6074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EE36A6-A47F-A645-AE8E-3FEC4021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54882E-E7C5-994B-88D0-2A6D6C9E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FBCA9B-C057-7347-994A-12BAE136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36B4AA1-63F5-B741-977A-78D069F11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00D87F-C768-5B42-8101-25A5C6056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824C3E2-9DC5-F045-8B59-2B6BC810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8C2A17-EB46-8946-8B76-A66A0AA2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46BD169-07B1-C94E-897C-7FC6A9BB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357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644B47-1480-8F4A-809B-5EEC0947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914754B-034B-434F-A01F-8653D6DB9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8773DE-5542-C747-A73F-8930C815D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1106AA0-EF53-F24C-8B81-FD5F4AF0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764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3E8F7A7-CE59-C244-90A3-98D6FA7BC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E6EFB9-35FC-BF46-95BF-E04B9D94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11F35DE-E8F3-F34C-9F12-36788A55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3825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04589E-589A-2A44-8D3D-B9403F002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828A52-9B07-2540-B7AA-EC9FAE336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5654D6-BFEE-7540-A158-E1F2AA799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EC9968-345F-AA4A-BE4B-75C72A07E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99D8A7-B2AD-8042-BCFE-6BE236943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D1AAD9-7DA5-8940-8A8A-5BBF748D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3919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3006B7-8D64-C94E-91F5-659244120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CA2EE2-327D-134B-A549-382138066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7ECF8FD-85D7-654B-A710-1B64C5F36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3FD2FC-50FD-4749-9709-E955B41FD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3F6665-61F8-3247-9477-115AE3ACC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3A8F44-51C4-E140-BC78-C1084D8C1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23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C8A62D9-DE29-3949-BBD9-F378BC40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5BACAD-EFCA-2A40-A393-78454A900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37375-041F-F64B-99C4-48026806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FC0C0-16F6-A042-8FB8-BC80635441D9}" type="datetimeFigureOut">
              <a:rPr lang="es-CO" smtClean="0"/>
              <a:t>19/10/18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8F348-581F-9443-A2B1-E6AF94C47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9CE23A-3889-5A46-9DFD-E1C0AAD88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839C1-AE68-1B42-9592-8DEAE289F2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796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605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333BE63C-1A47-BD4A-A724-542F64DE8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6000"/>
          </a:blip>
          <a:srcRect l="15359" t="18742" r="42321" b="16106"/>
          <a:stretch/>
        </p:blipFill>
        <p:spPr>
          <a:xfrm>
            <a:off x="3330623" y="0"/>
            <a:ext cx="8336067" cy="6097615"/>
          </a:xfrm>
          <a:prstGeom prst="rect">
            <a:avLst/>
          </a:prstGeom>
        </p:spPr>
      </p:pic>
      <p:grpSp>
        <p:nvGrpSpPr>
          <p:cNvPr id="18" name="Grupo 17">
            <a:extLst>
              <a:ext uri="{FF2B5EF4-FFF2-40B4-BE49-F238E27FC236}">
                <a16:creationId xmlns:a16="http://schemas.microsoft.com/office/drawing/2014/main" id="{BD5264AE-FAA9-4342-AA3D-42E1004F5A58}"/>
              </a:ext>
            </a:extLst>
          </p:cNvPr>
          <p:cNvGrpSpPr/>
          <p:nvPr/>
        </p:nvGrpSpPr>
        <p:grpSpPr>
          <a:xfrm>
            <a:off x="-193702" y="1293615"/>
            <a:ext cx="5542494" cy="5025911"/>
            <a:chOff x="-193702" y="1293615"/>
            <a:chExt cx="5542494" cy="502591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B29C4F6-1ECA-684A-B172-0281FC5A3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9526"/>
            <a:stretch/>
          </p:blipFill>
          <p:spPr>
            <a:xfrm>
              <a:off x="237009" y="1784926"/>
              <a:ext cx="5111783" cy="4534600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D2430EA9-9BE8-1B44-BA49-5ADBF2005728}"/>
                </a:ext>
              </a:extLst>
            </p:cNvPr>
            <p:cNvGrpSpPr/>
            <p:nvPr/>
          </p:nvGrpSpPr>
          <p:grpSpPr>
            <a:xfrm rot="19953407">
              <a:off x="-193702" y="1293615"/>
              <a:ext cx="1627151" cy="1257104"/>
              <a:chOff x="4151278" y="758333"/>
              <a:chExt cx="2002971" cy="1815991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2C077D86-798A-6546-B239-047F8E805236}"/>
                  </a:ext>
                </a:extLst>
              </p:cNvPr>
              <p:cNvSpPr txBox="1"/>
              <p:nvPr/>
            </p:nvSpPr>
            <p:spPr>
              <a:xfrm>
                <a:off x="4151278" y="1274487"/>
                <a:ext cx="2002971" cy="577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000" dirty="0">
                    <a:solidFill>
                      <a:schemeClr val="bg1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Inclusión</a:t>
                </a:r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77EE861A-9CAD-E54E-B3D9-32B366BEC03A}"/>
                  </a:ext>
                </a:extLst>
              </p:cNvPr>
              <p:cNvSpPr/>
              <p:nvPr/>
            </p:nvSpPr>
            <p:spPr>
              <a:xfrm>
                <a:off x="4223266" y="758333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  <a:alpha val="3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D053386-74A5-0C47-8C76-9817340A3A64}"/>
              </a:ext>
            </a:extLst>
          </p:cNvPr>
          <p:cNvGrpSpPr/>
          <p:nvPr/>
        </p:nvGrpSpPr>
        <p:grpSpPr>
          <a:xfrm>
            <a:off x="5832058" y="473437"/>
            <a:ext cx="6279044" cy="5816901"/>
            <a:chOff x="5832058" y="473437"/>
            <a:chExt cx="6279044" cy="5816901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BD907359-5C31-444A-B159-CDF2780B582D}"/>
                </a:ext>
              </a:extLst>
            </p:cNvPr>
            <p:cNvGrpSpPr/>
            <p:nvPr/>
          </p:nvGrpSpPr>
          <p:grpSpPr>
            <a:xfrm>
              <a:off x="5832058" y="1321250"/>
              <a:ext cx="6149787" cy="4969088"/>
              <a:chOff x="5360895" y="1340059"/>
              <a:chExt cx="6149787" cy="4969088"/>
            </a:xfrm>
          </p:grpSpPr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67DA00C1-07EA-5A4B-B71F-B8D8D519DB3B}"/>
                  </a:ext>
                </a:extLst>
              </p:cNvPr>
              <p:cNvSpPr/>
              <p:nvPr/>
            </p:nvSpPr>
            <p:spPr>
              <a:xfrm>
                <a:off x="5360895" y="1988540"/>
                <a:ext cx="5522260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2" algn="just">
                  <a:defRPr/>
                </a:pPr>
                <a:r>
                  <a:rPr lang="es-ES" sz="24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Discapacidad no es sinónimo de incapacidad</a:t>
                </a:r>
                <a:r>
                  <a:rPr lang="es-ES" sz="24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Este concepto incluye además, un entorno material y social adecuado que permite a las personas su realización, lo cual implica que ellas tengan garantizados los medios necesarios para hacer uso de sus capacidades (HDR, 2004). </a:t>
                </a:r>
                <a:endParaRPr lang="es-CO" sz="2400" dirty="0">
                  <a:solidFill>
                    <a:srgbClr val="6D77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712FA098-DF3D-A340-892C-327B46F3E716}"/>
                  </a:ext>
                </a:extLst>
              </p:cNvPr>
              <p:cNvSpPr/>
              <p:nvPr/>
            </p:nvSpPr>
            <p:spPr>
              <a:xfrm>
                <a:off x="5414682" y="1340059"/>
                <a:ext cx="6096000" cy="4969088"/>
              </a:xfrm>
              <a:prstGeom prst="ellipse">
                <a:avLst/>
              </a:prstGeom>
              <a:noFill/>
              <a:ln w="5715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6BE59278-AE90-2048-BC3B-BB3C195151BA}"/>
                </a:ext>
              </a:extLst>
            </p:cNvPr>
            <p:cNvGrpSpPr/>
            <p:nvPr/>
          </p:nvGrpSpPr>
          <p:grpSpPr>
            <a:xfrm rot="1300082">
              <a:off x="10332721" y="473437"/>
              <a:ext cx="1778381" cy="1347292"/>
              <a:chOff x="7221379" y="655486"/>
              <a:chExt cx="1927110" cy="1815991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1856913B-E00F-7F4B-BE86-40B168B145D3}"/>
                  </a:ext>
                </a:extLst>
              </p:cNvPr>
              <p:cNvSpPr txBox="1"/>
              <p:nvPr/>
            </p:nvSpPr>
            <p:spPr>
              <a:xfrm>
                <a:off x="7493815" y="867713"/>
                <a:ext cx="1372688" cy="1368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000" b="1" dirty="0">
                    <a:solidFill>
                      <a:schemeClr val="bg1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Enfoque de capacidad</a:t>
                </a: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96218CAC-F134-FE4F-BCFD-4DD16A049B45}"/>
                  </a:ext>
                </a:extLst>
              </p:cNvPr>
              <p:cNvSpPr/>
              <p:nvPr/>
            </p:nvSpPr>
            <p:spPr>
              <a:xfrm>
                <a:off x="7221379" y="655486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  <a:alpha val="3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0CC79D-D2F5-9A4B-A9C6-5B1786D42862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19755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333BE63C-1A47-BD4A-A724-542F64DE8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6000"/>
          </a:blip>
          <a:srcRect l="15359" t="18742" r="42321" b="16106"/>
          <a:stretch/>
        </p:blipFill>
        <p:spPr>
          <a:xfrm>
            <a:off x="3164037" y="0"/>
            <a:ext cx="8336067" cy="6097615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5E9DAFE2-76EC-654C-9731-6358427C1CF4}"/>
              </a:ext>
            </a:extLst>
          </p:cNvPr>
          <p:cNvGrpSpPr/>
          <p:nvPr/>
        </p:nvGrpSpPr>
        <p:grpSpPr>
          <a:xfrm>
            <a:off x="6578020" y="660392"/>
            <a:ext cx="5710969" cy="5526457"/>
            <a:chOff x="6578020" y="660392"/>
            <a:chExt cx="5710969" cy="5526457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2E3BF46F-1FBA-F940-8320-7658AFD4F78B}"/>
                </a:ext>
              </a:extLst>
            </p:cNvPr>
            <p:cNvGrpSpPr/>
            <p:nvPr/>
          </p:nvGrpSpPr>
          <p:grpSpPr>
            <a:xfrm>
              <a:off x="6578020" y="1217761"/>
              <a:ext cx="5671120" cy="4969088"/>
              <a:chOff x="6419717" y="526788"/>
              <a:chExt cx="5671120" cy="4969088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CAA68274-7090-4040-9921-2E79ABFDBD16}"/>
                  </a:ext>
                </a:extLst>
              </p:cNvPr>
              <p:cNvSpPr/>
              <p:nvPr/>
            </p:nvSpPr>
            <p:spPr>
              <a:xfrm>
                <a:off x="7173768" y="1067360"/>
                <a:ext cx="4163018" cy="41549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lvl="2" algn="ctr">
                  <a:defRPr/>
                </a:pPr>
                <a:r>
                  <a:rPr lang="es-ES" sz="22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Buscamos superar las anteriores prácticas del desarrollo centradas en la identificación y satisfacción de las necesidades básicas de la población beneficiaria, y reemplazarlas por prácticas basadas en el reconocimiento de que toda persona es titular de unos derechos inherentes. </a:t>
                </a:r>
                <a:r>
                  <a:rPr lang="es-ES" sz="22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El objetivo ya no es solo la satisfacción de necesidades, sino la realización de derechos. (</a:t>
                </a:r>
                <a:r>
                  <a:rPr lang="es-ES" sz="22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ONU, 2003)</a:t>
                </a:r>
                <a:endParaRPr lang="es-CO" sz="2200" dirty="0">
                  <a:solidFill>
                    <a:srgbClr val="6D77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4FE4075C-1379-A84E-9753-928B5AE8A496}"/>
                  </a:ext>
                </a:extLst>
              </p:cNvPr>
              <p:cNvSpPr/>
              <p:nvPr/>
            </p:nvSpPr>
            <p:spPr>
              <a:xfrm>
                <a:off x="6419717" y="526788"/>
                <a:ext cx="5671120" cy="4969088"/>
              </a:xfrm>
              <a:prstGeom prst="ellipse">
                <a:avLst/>
              </a:prstGeom>
              <a:noFill/>
              <a:ln w="5715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DDFFE689-AF57-FB48-9AA7-514323A6E64E}"/>
                </a:ext>
              </a:extLst>
            </p:cNvPr>
            <p:cNvGrpSpPr/>
            <p:nvPr/>
          </p:nvGrpSpPr>
          <p:grpSpPr>
            <a:xfrm rot="1471241">
              <a:off x="10416645" y="660392"/>
              <a:ext cx="1872344" cy="1376461"/>
              <a:chOff x="5612082" y="3396483"/>
              <a:chExt cx="1872344" cy="1376461"/>
            </a:xfrm>
          </p:grpSpPr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6063A437-349C-2849-B360-C60B4EC0EAE2}"/>
                  </a:ext>
                </a:extLst>
              </p:cNvPr>
              <p:cNvSpPr txBox="1"/>
              <p:nvPr/>
            </p:nvSpPr>
            <p:spPr>
              <a:xfrm>
                <a:off x="5612082" y="3772545"/>
                <a:ext cx="18723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Enfoque de derechos</a:t>
                </a:r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F1077EA8-6E15-5E48-B2F1-D5B50A9B67F7}"/>
                  </a:ext>
                </a:extLst>
              </p:cNvPr>
              <p:cNvSpPr/>
              <p:nvPr/>
            </p:nvSpPr>
            <p:spPr>
              <a:xfrm>
                <a:off x="5868680" y="3396483"/>
                <a:ext cx="1407361" cy="137646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  <a:alpha val="3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24A2298-64E5-7C49-AF68-55BECAE442FB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6FF1B2C-5C64-D64C-A925-C72B273577A1}"/>
              </a:ext>
            </a:extLst>
          </p:cNvPr>
          <p:cNvGrpSpPr/>
          <p:nvPr/>
        </p:nvGrpSpPr>
        <p:grpSpPr>
          <a:xfrm>
            <a:off x="-153768" y="1260354"/>
            <a:ext cx="6587391" cy="4969088"/>
            <a:chOff x="-153768" y="1260354"/>
            <a:chExt cx="6587391" cy="4969088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EDEC88B-7080-6642-863D-A418538A79BF}"/>
                </a:ext>
              </a:extLst>
            </p:cNvPr>
            <p:cNvGrpSpPr/>
            <p:nvPr/>
          </p:nvGrpSpPr>
          <p:grpSpPr>
            <a:xfrm rot="20081464">
              <a:off x="-153768" y="1262190"/>
              <a:ext cx="1978650" cy="1490626"/>
              <a:chOff x="8240638" y="2861532"/>
              <a:chExt cx="2133600" cy="1490626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E3CB265B-49F0-6948-AC75-B67A4FFDEA95}"/>
                  </a:ext>
                </a:extLst>
              </p:cNvPr>
              <p:cNvSpPr txBox="1"/>
              <p:nvPr/>
            </p:nvSpPr>
            <p:spPr>
              <a:xfrm>
                <a:off x="8240638" y="3248208"/>
                <a:ext cx="2133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Rehabilitación integral</a:t>
                </a:r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B209896D-13EC-8B45-8A81-2629962558CB}"/>
                  </a:ext>
                </a:extLst>
              </p:cNvPr>
              <p:cNvSpPr/>
              <p:nvPr/>
            </p:nvSpPr>
            <p:spPr>
              <a:xfrm>
                <a:off x="8504581" y="2861532"/>
                <a:ext cx="1567975" cy="1490626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65000"/>
                    <a:alpha val="3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2B0F9184-7B05-A34B-95B3-85C3E96B39D1}"/>
                </a:ext>
              </a:extLst>
            </p:cNvPr>
            <p:cNvGrpSpPr/>
            <p:nvPr/>
          </p:nvGrpSpPr>
          <p:grpSpPr>
            <a:xfrm>
              <a:off x="625985" y="1260354"/>
              <a:ext cx="5807638" cy="4969088"/>
              <a:chOff x="-251012" y="1465954"/>
              <a:chExt cx="5807638" cy="4969088"/>
            </a:xfrm>
          </p:grpSpPr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A9BCB4B3-E591-2846-B88B-7EB69970D623}"/>
                  </a:ext>
                </a:extLst>
              </p:cNvPr>
              <p:cNvSpPr/>
              <p:nvPr/>
            </p:nvSpPr>
            <p:spPr>
              <a:xfrm>
                <a:off x="175412" y="2224453"/>
                <a:ext cx="4815488" cy="381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22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Conjunto de acciones realizadas en las que </a:t>
                </a:r>
                <a:r>
                  <a:rPr lang="es-CO" sz="22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 involucra la persona como sujeto activo de su propio proceso</a:t>
                </a:r>
                <a:r>
                  <a:rPr lang="es-CO" sz="22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con el objetivo de lograr su reincorporación, reubicación, readaptación o reinserción laboral y ocupacional, </a:t>
                </a:r>
                <a:r>
                  <a:rPr lang="es-CO" sz="22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mantener la máxima autonomía e independencia en su capacidad física, mental y vocacional, así como la inclusión y participación plena en todos los aspectos de la vida</a:t>
                </a:r>
                <a:r>
                  <a:rPr lang="es-CO" sz="16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</a:t>
                </a:r>
                <a:r>
                  <a:rPr lang="es-CO" sz="16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Decreto 1507 de 2014</a:t>
                </a:r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44F1B3D5-FBE5-3C48-A16C-60978F3BDB8D}"/>
                  </a:ext>
                </a:extLst>
              </p:cNvPr>
              <p:cNvSpPr/>
              <p:nvPr/>
            </p:nvSpPr>
            <p:spPr>
              <a:xfrm>
                <a:off x="-251012" y="1465954"/>
                <a:ext cx="5807638" cy="4969088"/>
              </a:xfrm>
              <a:prstGeom prst="ellipse">
                <a:avLst/>
              </a:prstGeom>
              <a:noFill/>
              <a:ln w="5715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4376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2EE2CAE8-7E90-7A4F-BD4E-CAC5B7FBC673}"/>
              </a:ext>
            </a:extLst>
          </p:cNvPr>
          <p:cNvSpPr/>
          <p:nvPr/>
        </p:nvSpPr>
        <p:spPr>
          <a:xfrm>
            <a:off x="555812" y="1708125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FUNDAMENTOS CONCEPTUALES</a:t>
            </a:r>
          </a:p>
        </p:txBody>
      </p:sp>
      <p:graphicFrame>
        <p:nvGraphicFramePr>
          <p:cNvPr id="22" name="Diagrama 21">
            <a:extLst>
              <a:ext uri="{FF2B5EF4-FFF2-40B4-BE49-F238E27FC236}">
                <a16:creationId xmlns:a16="http://schemas.microsoft.com/office/drawing/2014/main" id="{545E7370-6529-614E-8E9B-6558E4FFC7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577924"/>
              </p:ext>
            </p:extLst>
          </p:nvPr>
        </p:nvGraphicFramePr>
        <p:xfrm>
          <a:off x="824753" y="1938958"/>
          <a:ext cx="10643950" cy="4381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B65FCE32-318B-6F47-9B17-A78EBC49883E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75912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511BB8D1-DEC2-7B48-9074-74F4FAE1F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>
                                            <p:graphicEl>
                                              <a:dgm id="{511BB8D1-DEC2-7B48-9074-74F4FAE1F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17B3B8C6-6960-214D-AB61-B4ADA38CB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>
                                            <p:graphicEl>
                                              <a:dgm id="{17B3B8C6-6960-214D-AB61-B4ADA38CB5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C04456D0-9160-FE47-BB2F-3745B6E292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>
                                            <p:graphicEl>
                                              <a:dgm id="{C04456D0-9160-FE47-BB2F-3745B6E292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2CF50E0-93F1-3A45-9181-95B81D0A8E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>
                                            <p:graphicEl>
                                              <a:dgm id="{92CF50E0-93F1-3A45-9181-95B81D0A8E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9CD1FDE7-E04F-074B-96D0-FE9431D3C9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>
                                            <p:graphicEl>
                                              <a:dgm id="{9CD1FDE7-E04F-074B-96D0-FE9431D3C9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8CD29071-83AE-C74C-8338-334074B958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>
                                            <p:graphicEl>
                                              <a:dgm id="{8CD29071-83AE-C74C-8338-334074B958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229634F5-1641-8F4A-9D91-531F0E4F4C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>
                                            <p:graphicEl>
                                              <a:dgm id="{229634F5-1641-8F4A-9D91-531F0E4F4C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1164BEC-2A07-954F-95F1-4E6D59089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>
                                            <p:graphicEl>
                                              <a:dgm id="{41164BEC-2A07-954F-95F1-4E6D59089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047D58E-EA1E-3541-B8BE-A7FDA6BD572E}"/>
              </a:ext>
            </a:extLst>
          </p:cNvPr>
          <p:cNvSpPr/>
          <p:nvPr/>
        </p:nvSpPr>
        <p:spPr>
          <a:xfrm>
            <a:off x="179292" y="1843823"/>
            <a:ext cx="53417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ÁMBITOS DE INTERVENCIÓN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307FE49-FB58-5E4B-8938-2ECF31999B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5662895"/>
              </p:ext>
            </p:extLst>
          </p:nvPr>
        </p:nvGraphicFramePr>
        <p:xfrm>
          <a:off x="1147482" y="1173335"/>
          <a:ext cx="11044518" cy="506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6A73050-B1DC-234D-87CF-1334C702D0A5}"/>
              </a:ext>
            </a:extLst>
          </p:cNvPr>
          <p:cNvSpPr txBox="1"/>
          <p:nvPr/>
        </p:nvSpPr>
        <p:spPr>
          <a:xfrm>
            <a:off x="3489880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86184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463A497-21E1-4042-A17A-C1B4A12661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5463A497-21E1-4042-A17A-C1B4A12661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D5F522-3E0C-E747-9606-EC799996E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graphicEl>
                                              <a:dgm id="{48D5F522-3E0C-E747-9606-EC799996E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9201AF-6BA1-EB48-BE6B-15A044177F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graphicEl>
                                              <a:dgm id="{ED9201AF-6BA1-EB48-BE6B-15A044177F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77ED05-5131-414C-A31E-42303B5AD1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graphicEl>
                                              <a:dgm id="{EB77ED05-5131-414C-A31E-42303B5AD1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0945BD-BC5B-3F4C-B3C6-0D09280FC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graphicEl>
                                              <a:dgm id="{EB0945BD-BC5B-3F4C-B3C6-0D09280FC9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447CE4-B65D-9444-9A0A-0B9C83B14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graphicEl>
                                              <a:dgm id="{13447CE4-B65D-9444-9A0A-0B9C83B14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F1289D-A0BD-EF46-8E16-6A5D5A980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graphicEl>
                                              <a:dgm id="{E2F1289D-A0BD-EF46-8E16-6A5D5A980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AF61D02-17B7-CD4E-B9F6-1366C455A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7495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7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69B97FC7-D468-A64C-AE75-904050B11F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60287"/>
              </p:ext>
            </p:extLst>
          </p:nvPr>
        </p:nvGraphicFramePr>
        <p:xfrm>
          <a:off x="0" y="1849145"/>
          <a:ext cx="13070541" cy="3600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152400" y="1618312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67980A4-0072-BD45-A0FC-A582C510BC3E}"/>
              </a:ext>
            </a:extLst>
          </p:cNvPr>
          <p:cNvSpPr txBox="1"/>
          <p:nvPr/>
        </p:nvSpPr>
        <p:spPr>
          <a:xfrm>
            <a:off x="663388" y="4858870"/>
            <a:ext cx="67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18" name="Grupo 117">
            <a:extLst>
              <a:ext uri="{FF2B5EF4-FFF2-40B4-BE49-F238E27FC236}">
                <a16:creationId xmlns:a16="http://schemas.microsoft.com/office/drawing/2014/main" id="{BA8E9E79-E04E-4A4E-9D01-FB9DFEB96033}"/>
              </a:ext>
            </a:extLst>
          </p:cNvPr>
          <p:cNvGrpSpPr/>
          <p:nvPr/>
        </p:nvGrpSpPr>
        <p:grpSpPr>
          <a:xfrm>
            <a:off x="0" y="5172088"/>
            <a:ext cx="12192000" cy="824754"/>
            <a:chOff x="0" y="5145740"/>
            <a:chExt cx="12192000" cy="824754"/>
          </a:xfrm>
        </p:grpSpPr>
        <p:sp>
          <p:nvSpPr>
            <p:cNvPr id="116" name="Llamada de flecha hacia arriba 115">
              <a:extLst>
                <a:ext uri="{FF2B5EF4-FFF2-40B4-BE49-F238E27FC236}">
                  <a16:creationId xmlns:a16="http://schemas.microsoft.com/office/drawing/2014/main" id="{4F5DEE0D-256F-2349-B45D-779E9EF3B7F8}"/>
                </a:ext>
              </a:extLst>
            </p:cNvPr>
            <p:cNvSpPr/>
            <p:nvPr/>
          </p:nvSpPr>
          <p:spPr>
            <a:xfrm>
              <a:off x="0" y="5145740"/>
              <a:ext cx="12192000" cy="824754"/>
            </a:xfrm>
            <a:prstGeom prst="upArrow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7" name="CuadroTexto 116">
              <a:extLst>
                <a:ext uri="{FF2B5EF4-FFF2-40B4-BE49-F238E27FC236}">
                  <a16:creationId xmlns:a16="http://schemas.microsoft.com/office/drawing/2014/main" id="{BABE25E9-2213-AE4C-8326-C72333B93FE3}"/>
                </a:ext>
              </a:extLst>
            </p:cNvPr>
            <p:cNvSpPr txBox="1"/>
            <p:nvPr/>
          </p:nvSpPr>
          <p:spPr>
            <a:xfrm>
              <a:off x="475128" y="5486400"/>
              <a:ext cx="11385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Rehabilitación funcional orientada al plan de inclusIón – Programa Cuidado al Cuidador</a:t>
              </a:r>
            </a:p>
          </p:txBody>
        </p:sp>
      </p:grp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331321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79A8B2-6A72-6C4E-8D5F-5C50302C4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0779A8B2-6A72-6C4E-8D5F-5C50302C4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6AD419-60FE-4E41-A4A9-6C27E6A784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D46AD419-60FE-4E41-A4A9-6C27E6A784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9C77883-7A87-C04F-B32B-C674A297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E9C77883-7A87-C04F-B32B-C674A297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7EEB9B-1815-1748-AA81-BF6D10F6D8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B47EEB9B-1815-1748-AA81-BF6D10F6D8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4ED6E91-A293-1F40-8B84-1A7BED7B9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D4ED6E91-A293-1F40-8B84-1A7BED7B9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4A670-D4AE-354E-9EE4-6E947056BB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75B4A670-D4AE-354E-9EE4-6E947056BB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1B950D-DB35-ED47-ACB4-020AB4A2B7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DB1B950D-DB35-ED47-ACB4-020AB4A2B7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ED86E8A-80A0-5245-9FC7-CE92D2C731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8ED86E8A-80A0-5245-9FC7-CE92D2C731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F15344C-04B1-3542-B90A-5029F3B1FB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FF15344C-04B1-3542-B90A-5029F3B1FB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89289E6-A2F4-8643-A988-AE45E10D31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B89289E6-A2F4-8643-A988-AE45E10D31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6F62422-1099-394F-B362-ED8AD3AB8D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F6F62422-1099-394F-B362-ED8AD3AB8D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458149" y="2114422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C13242A-7E0A-E84C-B791-E890B615ECDD}"/>
              </a:ext>
            </a:extLst>
          </p:cNvPr>
          <p:cNvGrpSpPr/>
          <p:nvPr/>
        </p:nvGrpSpPr>
        <p:grpSpPr>
          <a:xfrm>
            <a:off x="512580" y="3022635"/>
            <a:ext cx="2359241" cy="1222478"/>
            <a:chOff x="449" y="1189145"/>
            <a:chExt cx="2359241" cy="1222478"/>
          </a:xfrm>
          <a:scene3d>
            <a:camera prst="orthographicFront"/>
            <a:lightRig rig="flat" dir="t"/>
          </a:scene3d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76D107ED-9874-1845-B79A-884735A12D7C}"/>
                </a:ext>
              </a:extLst>
            </p:cNvPr>
            <p:cNvSpPr/>
            <p:nvPr/>
          </p:nvSpPr>
          <p:spPr>
            <a:xfrm>
              <a:off x="449" y="1189145"/>
              <a:ext cx="2359241" cy="1222478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CC6BF1D-6D52-9B43-84D1-73A2ED1BE8D2}"/>
                </a:ext>
              </a:extLst>
            </p:cNvPr>
            <p:cNvSpPr txBox="1"/>
            <p:nvPr/>
          </p:nvSpPr>
          <p:spPr>
            <a:xfrm>
              <a:off x="36254" y="1224950"/>
              <a:ext cx="2287631" cy="11508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Identificación de casos</a:t>
              </a:r>
            </a:p>
          </p:txBody>
        </p:sp>
      </p:grpSp>
      <p:pic>
        <p:nvPicPr>
          <p:cNvPr id="12" name="Imagen 11">
            <a:hlinkClick r:id="rId4" action="ppaction://hlinksldjump"/>
            <a:extLst>
              <a:ext uri="{FF2B5EF4-FFF2-40B4-BE49-F238E27FC236}">
                <a16:creationId xmlns:a16="http://schemas.microsoft.com/office/drawing/2014/main" id="{CDF3E4C7-A637-8F47-9959-40ECCEA33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970" y="2207301"/>
            <a:ext cx="6236637" cy="3473929"/>
          </a:xfrm>
          <a:prstGeom prst="rect">
            <a:avLst/>
          </a:prstGeom>
        </p:spPr>
      </p:pic>
      <p:cxnSp>
        <p:nvCxnSpPr>
          <p:cNvPr id="13" name="Conector angular 12">
            <a:extLst>
              <a:ext uri="{FF2B5EF4-FFF2-40B4-BE49-F238E27FC236}">
                <a16:creationId xmlns:a16="http://schemas.microsoft.com/office/drawing/2014/main" id="{39357051-00B5-5348-968E-67D47624820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85307" y="1644038"/>
            <a:ext cx="825744" cy="73827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>
            <a:extLst>
              <a:ext uri="{FF2B5EF4-FFF2-40B4-BE49-F238E27FC236}">
                <a16:creationId xmlns:a16="http://schemas.microsoft.com/office/drawing/2014/main" id="{1F43971E-0102-8C4A-8B69-CA2916EF8548}"/>
              </a:ext>
            </a:extLst>
          </p:cNvPr>
          <p:cNvCxnSpPr>
            <a:cxnSpLocks/>
            <a:endCxn id="31" idx="3"/>
          </p:cNvCxnSpPr>
          <p:nvPr/>
        </p:nvCxnSpPr>
        <p:spPr>
          <a:xfrm rot="10800000" flipV="1">
            <a:off x="3614545" y="1806544"/>
            <a:ext cx="826498" cy="782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A1E53C5-8E7D-E34E-AA1B-3D119A9DD102}"/>
              </a:ext>
            </a:extLst>
          </p:cNvPr>
          <p:cNvSpPr/>
          <p:nvPr/>
        </p:nvSpPr>
        <p:spPr>
          <a:xfrm>
            <a:off x="4322293" y="1594178"/>
            <a:ext cx="6714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9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riesgos</a:t>
            </a:r>
          </a:p>
        </p:txBody>
      </p:sp>
      <p:cxnSp>
        <p:nvCxnSpPr>
          <p:cNvPr id="16" name="Conector angular 15">
            <a:extLst>
              <a:ext uri="{FF2B5EF4-FFF2-40B4-BE49-F238E27FC236}">
                <a16:creationId xmlns:a16="http://schemas.microsoft.com/office/drawing/2014/main" id="{DA264762-1AF2-D34C-AF94-612F3B40698A}"/>
              </a:ext>
            </a:extLst>
          </p:cNvPr>
          <p:cNvCxnSpPr>
            <a:cxnSpLocks/>
          </p:cNvCxnSpPr>
          <p:nvPr/>
        </p:nvCxnSpPr>
        <p:spPr>
          <a:xfrm rot="10800000" flipV="1">
            <a:off x="5112517" y="1790332"/>
            <a:ext cx="906368" cy="1621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16">
            <a:extLst>
              <a:ext uri="{FF2B5EF4-FFF2-40B4-BE49-F238E27FC236}">
                <a16:creationId xmlns:a16="http://schemas.microsoft.com/office/drawing/2014/main" id="{3ADAEC57-65F4-A944-983E-DDBAEAD3F7CE}"/>
              </a:ext>
            </a:extLst>
          </p:cNvPr>
          <p:cNvGrpSpPr/>
          <p:nvPr/>
        </p:nvGrpSpPr>
        <p:grpSpPr>
          <a:xfrm>
            <a:off x="6900527" y="1573108"/>
            <a:ext cx="526836" cy="445802"/>
            <a:chOff x="966558" y="1165671"/>
            <a:chExt cx="890408" cy="753453"/>
          </a:xfrm>
        </p:grpSpPr>
        <p:sp>
          <p:nvSpPr>
            <p:cNvPr id="18" name="Elipse 21">
              <a:hlinkClick r:id="" action="ppaction://noaction"/>
              <a:extLst>
                <a:ext uri="{FF2B5EF4-FFF2-40B4-BE49-F238E27FC236}">
                  <a16:creationId xmlns:a16="http://schemas.microsoft.com/office/drawing/2014/main" id="{EE7E644B-DA4D-7E4B-9E4F-3AADDE4DDD23}"/>
                </a:ext>
              </a:extLst>
            </p:cNvPr>
            <p:cNvSpPr/>
            <p:nvPr/>
          </p:nvSpPr>
          <p:spPr>
            <a:xfrm>
              <a:off x="996996" y="1165671"/>
              <a:ext cx="859968" cy="75057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2CBAD8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103" tIns="27052" rIns="54103" bIns="270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CO" sz="1065"/>
            </a:p>
          </p:txBody>
        </p:sp>
        <p:sp>
          <p:nvSpPr>
            <p:cNvPr id="20" name="CuadroTexto 22">
              <a:extLst>
                <a:ext uri="{FF2B5EF4-FFF2-40B4-BE49-F238E27FC236}">
                  <a16:creationId xmlns:a16="http://schemas.microsoft.com/office/drawing/2014/main" id="{40662139-F4AD-344B-818F-91D432E8D243}"/>
                </a:ext>
              </a:extLst>
            </p:cNvPr>
            <p:cNvSpPr txBox="1"/>
            <p:nvPr/>
          </p:nvSpPr>
          <p:spPr>
            <a:xfrm>
              <a:off x="966558" y="1639854"/>
              <a:ext cx="890408" cy="279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s-CO" sz="592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UEN</a:t>
              </a:r>
            </a:p>
          </p:txBody>
        </p:sp>
        <p:pic>
          <p:nvPicPr>
            <p:cNvPr id="21" name="Imagen 23">
              <a:extLst>
                <a:ext uri="{FF2B5EF4-FFF2-40B4-BE49-F238E27FC236}">
                  <a16:creationId xmlns:a16="http://schemas.microsoft.com/office/drawing/2014/main" id="{749AD4AD-1602-1F4D-B390-8E67FDD35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9382" y="1272664"/>
              <a:ext cx="375172" cy="367189"/>
            </a:xfrm>
            <a:prstGeom prst="rect">
              <a:avLst/>
            </a:prstGeom>
          </p:spPr>
        </p:pic>
      </p:grpSp>
      <p:cxnSp>
        <p:nvCxnSpPr>
          <p:cNvPr id="22" name="Conector angular 21">
            <a:extLst>
              <a:ext uri="{FF2B5EF4-FFF2-40B4-BE49-F238E27FC236}">
                <a16:creationId xmlns:a16="http://schemas.microsoft.com/office/drawing/2014/main" id="{89EEA743-509B-DF45-B798-DCA094E9A52E}"/>
              </a:ext>
            </a:extLst>
          </p:cNvPr>
          <p:cNvCxnSpPr>
            <a:cxnSpLocks/>
            <a:endCxn id="26" idx="6"/>
          </p:cNvCxnSpPr>
          <p:nvPr/>
        </p:nvCxnSpPr>
        <p:spPr>
          <a:xfrm rot="10800000">
            <a:off x="6408960" y="1790335"/>
            <a:ext cx="450960" cy="12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2A7E142-819C-7D44-A5DE-682819727BD1}"/>
              </a:ext>
            </a:extLst>
          </p:cNvPr>
          <p:cNvGrpSpPr/>
          <p:nvPr/>
        </p:nvGrpSpPr>
        <p:grpSpPr>
          <a:xfrm>
            <a:off x="5871522" y="1568287"/>
            <a:ext cx="537438" cy="540191"/>
            <a:chOff x="413273" y="2318562"/>
            <a:chExt cx="716584" cy="720254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D4C92AE7-47C4-F544-AE20-D0465472D4F4}"/>
                </a:ext>
              </a:extLst>
            </p:cNvPr>
            <p:cNvGrpSpPr/>
            <p:nvPr/>
          </p:nvGrpSpPr>
          <p:grpSpPr>
            <a:xfrm>
              <a:off x="413273" y="2318562"/>
              <a:ext cx="716584" cy="720254"/>
              <a:chOff x="948637" y="1165671"/>
              <a:chExt cx="908327" cy="912980"/>
            </a:xfrm>
          </p:grpSpPr>
          <p:sp>
            <p:nvSpPr>
              <p:cNvPr id="26" name="Elipse 21">
                <a:hlinkClick r:id="" action="ppaction://noaction"/>
                <a:extLst>
                  <a:ext uri="{FF2B5EF4-FFF2-40B4-BE49-F238E27FC236}">
                    <a16:creationId xmlns:a16="http://schemas.microsoft.com/office/drawing/2014/main" id="{BB5E4B6C-20FE-C148-9C4B-C32B6F2E49B1}"/>
                  </a:ext>
                </a:extLst>
              </p:cNvPr>
              <p:cNvSpPr/>
              <p:nvPr/>
            </p:nvSpPr>
            <p:spPr>
              <a:xfrm>
                <a:off x="996996" y="1165671"/>
                <a:ext cx="859968" cy="750570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2CBAD8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4103" tIns="27052" rIns="54103" bIns="2705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s-CO" sz="1065"/>
              </a:p>
            </p:txBody>
          </p:sp>
          <p:sp>
            <p:nvSpPr>
              <p:cNvPr id="27" name="CuadroTexto 22">
                <a:extLst>
                  <a:ext uri="{FF2B5EF4-FFF2-40B4-BE49-F238E27FC236}">
                    <a16:creationId xmlns:a16="http://schemas.microsoft.com/office/drawing/2014/main" id="{451D3ECB-E8E2-1A40-92FA-FB97DCDFFCCF}"/>
                  </a:ext>
                </a:extLst>
              </p:cNvPr>
              <p:cNvSpPr txBox="1"/>
              <p:nvPr/>
            </p:nvSpPr>
            <p:spPr>
              <a:xfrm>
                <a:off x="948637" y="1676165"/>
                <a:ext cx="890408" cy="402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s-CO" sz="592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EMPRESA</a:t>
                </a:r>
              </a:p>
            </p:txBody>
          </p:sp>
        </p:grpSp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B2B7DD27-1A1B-0B4A-936A-0077FC102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45" y="2335261"/>
              <a:ext cx="576259" cy="392506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92E27-B112-2642-9F38-C02B9614D33B}"/>
              </a:ext>
            </a:extLst>
          </p:cNvPr>
          <p:cNvGrpSpPr/>
          <p:nvPr/>
        </p:nvGrpSpPr>
        <p:grpSpPr>
          <a:xfrm>
            <a:off x="2871821" y="1643616"/>
            <a:ext cx="742724" cy="515933"/>
            <a:chOff x="291990" y="2208882"/>
            <a:chExt cx="830429" cy="863947"/>
          </a:xfrm>
        </p:grpSpPr>
        <p:sp>
          <p:nvSpPr>
            <p:cNvPr id="31" name="Rectángulo: esquinas redondeadas 3">
              <a:extLst>
                <a:ext uri="{FF2B5EF4-FFF2-40B4-BE49-F238E27FC236}">
                  <a16:creationId xmlns:a16="http://schemas.microsoft.com/office/drawing/2014/main" id="{42FCD5D2-9914-F84B-A7BF-F3ED5D1F184D}"/>
                </a:ext>
              </a:extLst>
            </p:cNvPr>
            <p:cNvSpPr/>
            <p:nvPr/>
          </p:nvSpPr>
          <p:spPr>
            <a:xfrm>
              <a:off x="314699" y="2208882"/>
              <a:ext cx="807720" cy="80772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174285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065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E9BF75F-CD80-9143-9785-FAF0572A66D0}"/>
                </a:ext>
              </a:extLst>
            </p:cNvPr>
            <p:cNvGrpSpPr/>
            <p:nvPr/>
          </p:nvGrpSpPr>
          <p:grpSpPr>
            <a:xfrm>
              <a:off x="291990" y="2275459"/>
              <a:ext cx="767727" cy="797370"/>
              <a:chOff x="306738" y="2275459"/>
              <a:chExt cx="767727" cy="797370"/>
            </a:xfrm>
          </p:grpSpPr>
          <p:pic>
            <p:nvPicPr>
              <p:cNvPr id="33" name="Imagen 4">
                <a:extLst>
                  <a:ext uri="{FF2B5EF4-FFF2-40B4-BE49-F238E27FC236}">
                    <a16:creationId xmlns:a16="http://schemas.microsoft.com/office/drawing/2014/main" id="{1025295F-E914-EE45-878E-E49A36147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813" y="2275459"/>
                <a:ext cx="412771" cy="400071"/>
              </a:xfrm>
              <a:prstGeom prst="rect">
                <a:avLst/>
              </a:prstGeom>
            </p:spPr>
          </p:pic>
          <p:sp>
            <p:nvSpPr>
              <p:cNvPr id="34" name="CuadroTexto 5">
                <a:extLst>
                  <a:ext uri="{FF2B5EF4-FFF2-40B4-BE49-F238E27FC236}">
                    <a16:creationId xmlns:a16="http://schemas.microsoft.com/office/drawing/2014/main" id="{F8441B4E-E4DC-8F40-8365-EB01C49C757D}"/>
                  </a:ext>
                </a:extLst>
              </p:cNvPr>
              <p:cNvSpPr txBox="1"/>
              <p:nvPr/>
            </p:nvSpPr>
            <p:spPr>
              <a:xfrm>
                <a:off x="306738" y="2670831"/>
                <a:ext cx="767727" cy="401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s-CO" sz="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Accidente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s-CO" sz="6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Laboral/ EL</a:t>
                </a:r>
              </a:p>
            </p:txBody>
          </p:sp>
        </p:grpSp>
      </p:grpSp>
      <p:sp>
        <p:nvSpPr>
          <p:cNvPr id="35" name="Rectángulo redondeado 34">
            <a:extLst>
              <a:ext uri="{FF2B5EF4-FFF2-40B4-BE49-F238E27FC236}">
                <a16:creationId xmlns:a16="http://schemas.microsoft.com/office/drawing/2014/main" id="{5A0210C6-FE57-A049-999E-2ECF51BCEF57}"/>
              </a:ext>
            </a:extLst>
          </p:cNvPr>
          <p:cNvSpPr/>
          <p:nvPr/>
        </p:nvSpPr>
        <p:spPr>
          <a:xfrm>
            <a:off x="8704300" y="4756020"/>
            <a:ext cx="659300" cy="281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id="{A3F0960F-387A-0E44-BD28-DA6E287BFF7E}"/>
              </a:ext>
            </a:extLst>
          </p:cNvPr>
          <p:cNvCxnSpPr>
            <a:cxnSpLocks/>
          </p:cNvCxnSpPr>
          <p:nvPr/>
        </p:nvCxnSpPr>
        <p:spPr>
          <a:xfrm flipV="1">
            <a:off x="9870730" y="4640463"/>
            <a:ext cx="1028569" cy="231113"/>
          </a:xfrm>
          <a:prstGeom prst="bentConnector3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79D5AAD6-7B84-7C4A-821E-918CDCC54123}"/>
              </a:ext>
            </a:extLst>
          </p:cNvPr>
          <p:cNvSpPr txBox="1"/>
          <p:nvPr/>
        </p:nvSpPr>
        <p:spPr>
          <a:xfrm>
            <a:off x="10658422" y="4450491"/>
            <a:ext cx="1327642" cy="6340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lnSpc>
                <a:spcPct val="80000"/>
              </a:lnSpc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CO" dirty="0"/>
          </a:p>
          <a:p>
            <a:r>
              <a:rPr lang="es-CO" dirty="0"/>
              <a:t>Preparación para la inlcusión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7964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245890" y="1849129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67980A4-0072-BD45-A0FC-A582C510BC3E}"/>
              </a:ext>
            </a:extLst>
          </p:cNvPr>
          <p:cNvSpPr txBox="1"/>
          <p:nvPr/>
        </p:nvSpPr>
        <p:spPr>
          <a:xfrm>
            <a:off x="663388" y="4858870"/>
            <a:ext cx="67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F431CA76-8329-734C-A8D0-369CEC8CA152}"/>
              </a:ext>
            </a:extLst>
          </p:cNvPr>
          <p:cNvGrpSpPr/>
          <p:nvPr/>
        </p:nvGrpSpPr>
        <p:grpSpPr>
          <a:xfrm>
            <a:off x="245890" y="2638397"/>
            <a:ext cx="1958661" cy="1424735"/>
            <a:chOff x="0" y="0"/>
            <a:chExt cx="2792627" cy="1675576"/>
          </a:xfrm>
          <a:scene3d>
            <a:camera prst="orthographicFront"/>
            <a:lightRig rig="flat" dir="t"/>
          </a:scene3d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5FA96469-B8B0-094A-96B9-C607E2B4D88C}"/>
                </a:ext>
              </a:extLst>
            </p:cNvPr>
            <p:cNvSpPr/>
            <p:nvPr/>
          </p:nvSpPr>
          <p:spPr>
            <a:xfrm>
              <a:off x="0" y="0"/>
              <a:ext cx="2792627" cy="1675576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356C67FE-822F-474B-9CD6-5170B0AE187B}"/>
                </a:ext>
              </a:extLst>
            </p:cNvPr>
            <p:cNvSpPr txBox="1"/>
            <p:nvPr/>
          </p:nvSpPr>
          <p:spPr>
            <a:xfrm>
              <a:off x="49076" y="49076"/>
              <a:ext cx="2694475" cy="157742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Tamizaje psicosocial,  visita familiar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0021FDB1-52B3-3E4B-825B-644E191846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8677" y="926399"/>
            <a:ext cx="4493323" cy="4018610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F6BEC975-C674-1C4E-9AFA-4EB27CFD910A}"/>
              </a:ext>
            </a:extLst>
          </p:cNvPr>
          <p:cNvSpPr/>
          <p:nvPr/>
        </p:nvSpPr>
        <p:spPr>
          <a:xfrm>
            <a:off x="2720669" y="1510150"/>
            <a:ext cx="44618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es-MX" sz="24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Visita Familiar por equipo psicosocial.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4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Identificación de riesgos psocosociales y físicos de la PcD y el cuidador.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Identificación de barreras y facilitadores actitudinales y fisicas.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E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Definición concertada del plan de inclusión, con metas claras y alcanzables.</a:t>
            </a:r>
          </a:p>
        </p:txBody>
      </p:sp>
    </p:spTree>
    <p:extLst>
      <p:ext uri="{BB962C8B-B14F-4D97-AF65-F5344CB8AC3E}">
        <p14:creationId xmlns:p14="http://schemas.microsoft.com/office/powerpoint/2010/main" val="208408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123567" y="2008633"/>
            <a:ext cx="2137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D0CFEF0-99FA-B34C-BB6A-AD3739A31601}"/>
              </a:ext>
            </a:extLst>
          </p:cNvPr>
          <p:cNvGrpSpPr/>
          <p:nvPr/>
        </p:nvGrpSpPr>
        <p:grpSpPr>
          <a:xfrm>
            <a:off x="123567" y="2701187"/>
            <a:ext cx="2261286" cy="1356771"/>
            <a:chOff x="0" y="936650"/>
            <a:chExt cx="2261286" cy="1356771"/>
          </a:xfrm>
          <a:scene3d>
            <a:camera prst="orthographicFront"/>
            <a:lightRig rig="flat" dir="t"/>
          </a:scene3d>
        </p:grpSpPr>
        <p:sp>
          <p:nvSpPr>
            <p:cNvPr id="10" name="Rectángulo redondeado 9">
              <a:extLst>
                <a:ext uri="{FF2B5EF4-FFF2-40B4-BE49-F238E27FC236}">
                  <a16:creationId xmlns:a16="http://schemas.microsoft.com/office/drawing/2014/main" id="{869C174F-0425-EA46-AFAD-8B0989C7DED6}"/>
                </a:ext>
              </a:extLst>
            </p:cNvPr>
            <p:cNvSpPr/>
            <p:nvPr/>
          </p:nvSpPr>
          <p:spPr>
            <a:xfrm>
              <a:off x="0" y="936650"/>
              <a:ext cx="2261286" cy="1356771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20C784C-BA3E-964F-890A-A1049DCDAAD1}"/>
                </a:ext>
              </a:extLst>
            </p:cNvPr>
            <p:cNvSpPr txBox="1"/>
            <p:nvPr/>
          </p:nvSpPr>
          <p:spPr>
            <a:xfrm>
              <a:off x="39738" y="976388"/>
              <a:ext cx="2181810" cy="12772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Desarrollo de capacidades personales y sociales</a:t>
              </a:r>
            </a:p>
          </p:txBody>
        </p:sp>
      </p:grp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939AD45-F929-C849-935A-3C6C6A3C933D}"/>
              </a:ext>
            </a:extLst>
          </p:cNvPr>
          <p:cNvSpPr/>
          <p:nvPr/>
        </p:nvSpPr>
        <p:spPr>
          <a:xfrm>
            <a:off x="3608607" y="1308607"/>
            <a:ext cx="488373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Habilidades para la vida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Autoesquemas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Elaboración de duelo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Pensamiento de minusvalia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Competencias ocupacionales blandas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Proyecto de vida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Promoción y prevención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Toma de conciencia para el uso responsable de medicamentos y otros suministros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Rutas externas de atención integral a PcD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es-MX" sz="2200" dirty="0">
                <a:latin typeface="Calibri Light" panose="020F0302020204030204" pitchFamily="34" charset="0"/>
                <a:ea typeface="Arial" charset="0"/>
                <a:cs typeface="Calibri Light" panose="020F0302020204030204" pitchFamily="34" charset="0"/>
              </a:rPr>
              <a:t>Participación ciudadana</a:t>
            </a:r>
            <a:endParaRPr lang="es-E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3" name="Imagen 12">
            <a:hlinkClick r:id="rId4" action="ppaction://hlinksldjump"/>
            <a:extLst>
              <a:ext uri="{FF2B5EF4-FFF2-40B4-BE49-F238E27FC236}">
                <a16:creationId xmlns:a16="http://schemas.microsoft.com/office/drawing/2014/main" id="{4655E4CC-86D2-4941-BC66-1630D02109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250"/>
          <a:stretch/>
        </p:blipFill>
        <p:spPr>
          <a:xfrm>
            <a:off x="8393867" y="899700"/>
            <a:ext cx="3798134" cy="531738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910FA6B-F475-6B49-857F-BE530B83CB44}"/>
              </a:ext>
            </a:extLst>
          </p:cNvPr>
          <p:cNvSpPr/>
          <p:nvPr/>
        </p:nvSpPr>
        <p:spPr>
          <a:xfrm>
            <a:off x="1" y="4412445"/>
            <a:ext cx="3449782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*Valoración de ingreso y de salida</a:t>
            </a:r>
          </a:p>
          <a:p>
            <a:r>
              <a:rPr lang="es-CO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*Participación activa de la familia</a:t>
            </a:r>
          </a:p>
        </p:txBody>
      </p:sp>
    </p:spTree>
    <p:extLst>
      <p:ext uri="{BB962C8B-B14F-4D97-AF65-F5344CB8AC3E}">
        <p14:creationId xmlns:p14="http://schemas.microsoft.com/office/powerpoint/2010/main" val="17385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174974" y="1841361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235F2AB-0C3C-C54F-BD11-83EB8E8B848B}"/>
              </a:ext>
            </a:extLst>
          </p:cNvPr>
          <p:cNvSpPr/>
          <p:nvPr/>
        </p:nvSpPr>
        <p:spPr>
          <a:xfrm>
            <a:off x="151985" y="4820217"/>
            <a:ext cx="3316934" cy="1200329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*Valoración de ingreso y de salida</a:t>
            </a:r>
          </a:p>
          <a:p>
            <a:r>
              <a:rPr lang="es-CO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*Campamento base</a:t>
            </a:r>
          </a:p>
          <a:p>
            <a:r>
              <a:rPr lang="es-CO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*Entrenamiento con pares</a:t>
            </a:r>
          </a:p>
          <a:p>
            <a:r>
              <a:rPr lang="es-CO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*Actividades en espacio público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712CC98-D47C-2145-AF0F-579D913B22C4}"/>
              </a:ext>
            </a:extLst>
          </p:cNvPr>
          <p:cNvGrpSpPr/>
          <p:nvPr/>
        </p:nvGrpSpPr>
        <p:grpSpPr>
          <a:xfrm>
            <a:off x="174974" y="2603711"/>
            <a:ext cx="2409420" cy="1907309"/>
            <a:chOff x="0" y="0"/>
            <a:chExt cx="2409420" cy="1907309"/>
          </a:xfrm>
          <a:scene3d>
            <a:camera prst="orthographicFront"/>
            <a:lightRig rig="flat" dir="t"/>
          </a:scene3d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9B42BE7E-87EA-634F-BC8C-4418ABC8A3F1}"/>
                </a:ext>
              </a:extLst>
            </p:cNvPr>
            <p:cNvSpPr/>
            <p:nvPr/>
          </p:nvSpPr>
          <p:spPr>
            <a:xfrm>
              <a:off x="0" y="0"/>
              <a:ext cx="2409420" cy="1907309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BA0E71A1-08CD-074F-9B09-A903FA9BAC03}"/>
                </a:ext>
              </a:extLst>
            </p:cNvPr>
            <p:cNvSpPr txBox="1"/>
            <p:nvPr/>
          </p:nvSpPr>
          <p:spPr>
            <a:xfrm>
              <a:off x="55863" y="55863"/>
              <a:ext cx="2297694" cy="179558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Entrenamiento en vida independiente</a:t>
              </a:r>
            </a:p>
          </p:txBody>
        </p:sp>
      </p:grp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A9CF596-EBF1-C14A-9C20-872F7E150E6C}"/>
              </a:ext>
            </a:extLst>
          </p:cNvPr>
          <p:cNvSpPr/>
          <p:nvPr/>
        </p:nvSpPr>
        <p:spPr>
          <a:xfrm>
            <a:off x="3524782" y="1106930"/>
            <a:ext cx="374885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s-CO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Fortalecer Habilidades para la Vida Diaria en contexto.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Superar temores y barreras internas que limitan la autonomia y la independencia personal.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Practicar técnicas de movilización segura en entornos cotidanos no accesibles.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Fortalecer hábitos de autocuidado.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Desarrollar habilidades para la vida comunitaria y la participación pública.</a:t>
            </a:r>
          </a:p>
          <a:p>
            <a:pPr marL="342900" lvl="0" indent="-342900">
              <a:buFont typeface="Wingdings" pitchFamily="2" charset="2"/>
              <a:buChar char="ü"/>
            </a:pPr>
            <a:endParaRPr lang="es-MX" sz="2200" dirty="0"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5F8811A-1BCD-204D-BA2C-2737EE255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5902" y="553019"/>
            <a:ext cx="4130945" cy="550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4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5357" y="1737603"/>
            <a:ext cx="41526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AFC44A0-5BD0-D343-9F2A-A86FEE87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7120" y="0"/>
            <a:ext cx="4754880" cy="6339840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649109B6-CDDA-2845-8122-C97D49E3CAFB}"/>
              </a:ext>
            </a:extLst>
          </p:cNvPr>
          <p:cNvGrpSpPr/>
          <p:nvPr/>
        </p:nvGrpSpPr>
        <p:grpSpPr>
          <a:xfrm>
            <a:off x="1321486" y="4353181"/>
            <a:ext cx="5389238" cy="1782092"/>
            <a:chOff x="1321486" y="4353181"/>
            <a:chExt cx="5389238" cy="1782092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4CCFEE5-DE0C-774A-B9B2-42EEFD70D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325" t="27880"/>
            <a:stretch/>
          </p:blipFill>
          <p:spPr>
            <a:xfrm>
              <a:off x="3341388" y="4353181"/>
              <a:ext cx="3369336" cy="1782092"/>
            </a:xfrm>
            <a:prstGeom prst="rect">
              <a:avLst/>
            </a:prstGeom>
          </p:spPr>
        </p:pic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FBAB9CF-0F07-244C-9311-42A81C8A5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1486" y="4672742"/>
              <a:ext cx="2212546" cy="941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667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E7B3FF-12F1-8347-8F82-16F292EEB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37812"/>
            <a:ext cx="12192000" cy="92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0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260733" y="1708125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9DC157E-CD72-C14D-A53F-946C2C3BFE4B}"/>
              </a:ext>
            </a:extLst>
          </p:cNvPr>
          <p:cNvSpPr/>
          <p:nvPr/>
        </p:nvSpPr>
        <p:spPr>
          <a:xfrm>
            <a:off x="3033551" y="2303709"/>
            <a:ext cx="35711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Psicoterapia individual, familiar o de pareja.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Arteterapia.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Técnicas individualizadas para el manejo del dolor crónico.</a:t>
            </a:r>
          </a:p>
          <a:p>
            <a:pPr marL="342900" lvl="0" indent="-342900">
              <a:buFont typeface="Wingdings" pitchFamily="2" charset="2"/>
              <a:buChar char="ü"/>
            </a:pPr>
            <a:endParaRPr lang="es-MX" sz="2400" dirty="0"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46B4C94-EFC3-3643-A4F4-6997532DD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508" y="1035783"/>
            <a:ext cx="5614152" cy="421061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0B305EF6-DC1F-3740-90EF-8E88DA9FA8D5}"/>
              </a:ext>
            </a:extLst>
          </p:cNvPr>
          <p:cNvGrpSpPr/>
          <p:nvPr/>
        </p:nvGrpSpPr>
        <p:grpSpPr>
          <a:xfrm>
            <a:off x="121507" y="2721098"/>
            <a:ext cx="2708190" cy="1621207"/>
            <a:chOff x="0" y="803194"/>
            <a:chExt cx="3323968" cy="1994380"/>
          </a:xfrm>
          <a:scene3d>
            <a:camera prst="orthographicFront"/>
            <a:lightRig rig="flat" dir="t"/>
          </a:scene3d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AF7D7D2A-535A-CA47-A571-7C69B6B89C68}"/>
                </a:ext>
              </a:extLst>
            </p:cNvPr>
            <p:cNvSpPr/>
            <p:nvPr/>
          </p:nvSpPr>
          <p:spPr>
            <a:xfrm>
              <a:off x="0" y="803194"/>
              <a:ext cx="3323968" cy="199438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F4AECAC-CF68-F545-8BDE-EA63F4BB7F41}"/>
                </a:ext>
              </a:extLst>
            </p:cNvPr>
            <p:cNvSpPr txBox="1"/>
            <p:nvPr/>
          </p:nvSpPr>
          <p:spPr>
            <a:xfrm>
              <a:off x="58413" y="861607"/>
              <a:ext cx="3207142" cy="18775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Apoyos terapéuticos específicos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4636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245075" y="1854514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67980A4-0072-BD45-A0FC-A582C510BC3E}"/>
              </a:ext>
            </a:extLst>
          </p:cNvPr>
          <p:cNvSpPr txBox="1"/>
          <p:nvPr/>
        </p:nvSpPr>
        <p:spPr>
          <a:xfrm>
            <a:off x="663388" y="4858870"/>
            <a:ext cx="67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5EBD5B0-0780-EF49-8D0B-0FD76F83BD53}"/>
              </a:ext>
            </a:extLst>
          </p:cNvPr>
          <p:cNvSpPr/>
          <p:nvPr/>
        </p:nvSpPr>
        <p:spPr>
          <a:xfrm>
            <a:off x="4043082" y="2026356"/>
            <a:ext cx="35711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Educación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Cultura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Deporte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Emprendimiento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Nuevo empleo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Participación en redes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Desarrollo de liderazgos</a:t>
            </a:r>
          </a:p>
          <a:p>
            <a:pPr lvl="0"/>
            <a:endParaRPr lang="es-MX" sz="2400" dirty="0">
              <a:latin typeface="Calibri Light" panose="020F0302020204030204" pitchFamily="34" charset="0"/>
              <a:ea typeface="Arial" charset="0"/>
              <a:cs typeface="Calibri Light" panose="020F030202020403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71CEDFF-3692-8F44-B497-B2288413E60A}"/>
              </a:ext>
            </a:extLst>
          </p:cNvPr>
          <p:cNvSpPr/>
          <p:nvPr/>
        </p:nvSpPr>
        <p:spPr>
          <a:xfrm>
            <a:off x="245075" y="4489538"/>
            <a:ext cx="3643134" cy="1631216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*Activación de rutas para PcD</a:t>
            </a:r>
          </a:p>
          <a:p>
            <a:r>
              <a:rPr lang="es-CO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*Sinergias con programas para PcD de la oferta pública y privada</a:t>
            </a:r>
          </a:p>
          <a:p>
            <a:r>
              <a:rPr lang="es-CO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*Conformación de redes y apoyo de pares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028C96F-E0D6-CC43-A28C-F5B9CCB46543}"/>
              </a:ext>
            </a:extLst>
          </p:cNvPr>
          <p:cNvGrpSpPr/>
          <p:nvPr/>
        </p:nvGrpSpPr>
        <p:grpSpPr>
          <a:xfrm>
            <a:off x="245075" y="2656689"/>
            <a:ext cx="2631989" cy="1579193"/>
            <a:chOff x="0" y="946104"/>
            <a:chExt cx="2631989" cy="1579193"/>
          </a:xfrm>
          <a:scene3d>
            <a:camera prst="orthographicFront"/>
            <a:lightRig rig="flat" dir="t"/>
          </a:scene3d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279B557A-492D-3341-8CB9-AB7008AC39B0}"/>
                </a:ext>
              </a:extLst>
            </p:cNvPr>
            <p:cNvSpPr/>
            <p:nvPr/>
          </p:nvSpPr>
          <p:spPr>
            <a:xfrm>
              <a:off x="0" y="946104"/>
              <a:ext cx="2631989" cy="157919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D303A38-69B7-5E43-8CBF-41B25B2A3392}"/>
                </a:ext>
              </a:extLst>
            </p:cNvPr>
            <p:cNvSpPr txBox="1"/>
            <p:nvPr/>
          </p:nvSpPr>
          <p:spPr>
            <a:xfrm>
              <a:off x="46253" y="992357"/>
              <a:ext cx="2539483" cy="148668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Orientación al desarrollo de unanueva actividad ocupacional o productiva</a:t>
              </a:r>
              <a:endParaRPr lang="es-ES" sz="2000" b="0" i="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4" name="Shape 201">
            <a:extLst>
              <a:ext uri="{FF2B5EF4-FFF2-40B4-BE49-F238E27FC236}">
                <a16:creationId xmlns:a16="http://schemas.microsoft.com/office/drawing/2014/main" id="{BA814502-A376-A645-A5BF-EDDE93E6AB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16109" y="1268795"/>
            <a:ext cx="4769224" cy="4118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6384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7D259230-08D3-174B-8DCC-12701493F31C}"/>
              </a:ext>
            </a:extLst>
          </p:cNvPr>
          <p:cNvSpPr/>
          <p:nvPr/>
        </p:nvSpPr>
        <p:spPr>
          <a:xfrm>
            <a:off x="150313" y="1569626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CÓMO ?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67980A4-0072-BD45-A0FC-A582C510BC3E}"/>
              </a:ext>
            </a:extLst>
          </p:cNvPr>
          <p:cNvSpPr txBox="1"/>
          <p:nvPr/>
        </p:nvSpPr>
        <p:spPr>
          <a:xfrm>
            <a:off x="663388" y="4858870"/>
            <a:ext cx="6759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9740273-A61E-2E40-BE4C-99FE838B0CD3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2578D19-F921-0043-932F-0D0D0BD0A06C}"/>
              </a:ext>
            </a:extLst>
          </p:cNvPr>
          <p:cNvSpPr/>
          <p:nvPr/>
        </p:nvSpPr>
        <p:spPr>
          <a:xfrm>
            <a:off x="3149406" y="1800458"/>
            <a:ext cx="43747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O" dirty="0"/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Cuidado físico, psicológico y emocional del cuidador.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Ergonomía y acondicionamiento físico.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Salud mental (Arte-terapia)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Talleres de elaboración de duelo.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Entrenamiento en cuidados de PcD.</a:t>
            </a:r>
          </a:p>
          <a:p>
            <a:endParaRPr lang="es-CO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340EB9B2-6F14-BB47-9D32-9375D85C7411}"/>
              </a:ext>
            </a:extLst>
          </p:cNvPr>
          <p:cNvGrpSpPr/>
          <p:nvPr/>
        </p:nvGrpSpPr>
        <p:grpSpPr>
          <a:xfrm>
            <a:off x="121282" y="2336662"/>
            <a:ext cx="2693772" cy="1616263"/>
            <a:chOff x="0" y="1016965"/>
            <a:chExt cx="2693772" cy="1616263"/>
          </a:xfrm>
          <a:scene3d>
            <a:camera prst="orthographicFront"/>
            <a:lightRig rig="flat" dir="t"/>
          </a:scene3d>
        </p:grpSpPr>
        <p:sp>
          <p:nvSpPr>
            <p:cNvPr id="11" name="Rectángulo redondeado 10">
              <a:extLst>
                <a:ext uri="{FF2B5EF4-FFF2-40B4-BE49-F238E27FC236}">
                  <a16:creationId xmlns:a16="http://schemas.microsoft.com/office/drawing/2014/main" id="{6ED8A769-0E5F-0D4C-9515-1869DD4E69CC}"/>
                </a:ext>
              </a:extLst>
            </p:cNvPr>
            <p:cNvSpPr/>
            <p:nvPr/>
          </p:nvSpPr>
          <p:spPr>
            <a:xfrm>
              <a:off x="0" y="1016965"/>
              <a:ext cx="2693772" cy="1616263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7DE90650-60D4-954C-A361-58A6B49E596B}"/>
                </a:ext>
              </a:extLst>
            </p:cNvPr>
            <p:cNvSpPr txBox="1"/>
            <p:nvPr/>
          </p:nvSpPr>
          <p:spPr>
            <a:xfrm>
              <a:off x="47339" y="1064304"/>
              <a:ext cx="2599094" cy="152158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b="0" i="0" kern="12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Cuidando al cuidador</a:t>
              </a:r>
              <a:endParaRPr lang="es-ES" sz="2000" b="0" i="0" kern="12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3E579211-DE87-6D4F-A206-1F48EA606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534" y="556054"/>
            <a:ext cx="4333465" cy="577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4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47894" y="1938958"/>
            <a:ext cx="636175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Tiempos claros en cada fase y egresos.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Staff de ingreso, de seguimiento del proceso, de cierre de caso y de segumiento posterior.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Entrenamiento con pares.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Sistema de apoyos personalizado.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RBC aliada de la inclusión - Rutas para PcD - sistema nacional de discapacidad.</a:t>
            </a:r>
          </a:p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F1AE212-D3CE-F443-926F-974EB6FFBBA5}"/>
              </a:ext>
            </a:extLst>
          </p:cNvPr>
          <p:cNvSpPr/>
          <p:nvPr/>
        </p:nvSpPr>
        <p:spPr>
          <a:xfrm>
            <a:off x="246938" y="1708125"/>
            <a:ext cx="53417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ASPECTOS CLAVE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7E9A4C-587F-F34A-9F24-C26B7E9AA48A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6F10C7-2022-EA4B-BB4D-3B2F581CD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577" y="612579"/>
            <a:ext cx="4220142" cy="562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27" y="544286"/>
            <a:ext cx="7279699" cy="47098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87E6C1F-BC8C-1C47-A967-1A80236969AB}"/>
              </a:ext>
            </a:extLst>
          </p:cNvPr>
          <p:cNvSpPr txBox="1"/>
          <p:nvPr/>
        </p:nvSpPr>
        <p:spPr>
          <a:xfrm>
            <a:off x="239483" y="4249058"/>
            <a:ext cx="8773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Alba Doris Rojas Silva</a:t>
            </a:r>
          </a:p>
          <a:p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Directora Ejecutiva </a:t>
            </a:r>
          </a:p>
          <a:p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Asociación Amigos con Calor Humano</a:t>
            </a:r>
          </a:p>
          <a:p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direccion@asociacionamigos.org</a:t>
            </a:r>
          </a:p>
        </p:txBody>
      </p:sp>
    </p:spTree>
    <p:extLst>
      <p:ext uri="{BB962C8B-B14F-4D97-AF65-F5344CB8AC3E}">
        <p14:creationId xmlns:p14="http://schemas.microsoft.com/office/powerpoint/2010/main" val="163392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7706315A-DFD2-B040-B984-2D71DA1209E3}"/>
              </a:ext>
            </a:extLst>
          </p:cNvPr>
          <p:cNvSpPr txBox="1"/>
          <p:nvPr/>
        </p:nvSpPr>
        <p:spPr>
          <a:xfrm>
            <a:off x="1286805" y="1409643"/>
            <a:ext cx="1036116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FUNDAMENTOS NORMATIVOS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Manual único para la calificación de la pérdida de la capacidad laboral y ocupacional – Decreto 1507 de 2014 -.</a:t>
            </a:r>
            <a:endParaRPr lang="es-CO" sz="24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Manual sobre procedimientos para la rehabilitación y reincorporación ocupacional y laboral de los trabajadores en el Sistema General de Riesgos Laborales.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Clasificación Internacional del Funcionamiento de la Discapacidad y de la Salud (CIF).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Ley estatutaria de discapacidad 1618 de 2013.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Ley 1346 de 2009.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Convención de derechos de las personas con discapacidad -ONU 2006-.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s-CO" sz="2400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8F1517D-03AF-4D4C-A2B1-C13E2712D4EB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153370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20964" y="2064096"/>
            <a:ext cx="64420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QUIÉN ?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 algn="just"/>
            <a:r>
              <a:rPr lang="es-MX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Personas con calificación de pérdida de capacidad laboral mayor o igual al 50%, que presenten deficiencias o discapacidad con y sin dependencia de cuidador.</a:t>
            </a:r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s-CO" sz="2400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s-CO" sz="2400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BDB1830-9A40-1042-854A-C45E514E0C61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90DDFDA-21B1-404B-AB52-FD637FC30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0638" y="451103"/>
            <a:ext cx="4361362" cy="581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1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520965" y="1695233"/>
            <a:ext cx="6442051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QUÉ ?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Riesgo de desintegración familiar y abandono de las PcD pensionadas por invalidez.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Disminución de ingresos económicos en el grupo familiar.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Casos de dependencia innecesaria de cuidadores.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Cuidadores sobrecargados y en riesgo psicológico y físico.</a:t>
            </a:r>
          </a:p>
          <a:p>
            <a:pPr lvl="1"/>
            <a:endParaRPr lang="es-CO" sz="2400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s-CO" sz="2400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20E789-A8E0-EF48-8AA6-157BFB0E10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0306" y="1029243"/>
            <a:ext cx="3902207" cy="520294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072E3B-2F5C-5D4E-B50A-B7B2CD6F43C6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4017368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72406" y="1714443"/>
            <a:ext cx="1036116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 QUÉ ?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Alta dependencia del sistema de salud por parte de las PcD pensionadas por pérdida de capacidad laboral.</a:t>
            </a:r>
          </a:p>
          <a:p>
            <a:pPr lvl="1"/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/>
            <a:endParaRPr lang="es-CO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Alto índice de consulta médica</a:t>
            </a:r>
          </a:p>
          <a:p>
            <a:pPr lvl="1"/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y de demanda de medicamentos.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191D88-61BC-FC49-8D22-C836EBE8D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56" y="3075686"/>
            <a:ext cx="4964201" cy="298949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2EF12B-A62C-D54C-A52D-8A87D0024298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35EF3B7-370E-E34D-AE5E-BCB22F1E4167}"/>
              </a:ext>
            </a:extLst>
          </p:cNvPr>
          <p:cNvSpPr txBox="1"/>
          <p:nvPr/>
        </p:nvSpPr>
        <p:spPr>
          <a:xfrm>
            <a:off x="5659395" y="6065177"/>
            <a:ext cx="4695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rgbClr val="6D777E"/>
                </a:solidFill>
              </a:rPr>
              <a:t>Fuente: sistema de información SURA ARL 2018</a:t>
            </a:r>
          </a:p>
        </p:txBody>
      </p:sp>
    </p:spTree>
    <p:extLst>
      <p:ext uri="{BB962C8B-B14F-4D97-AF65-F5344CB8AC3E}">
        <p14:creationId xmlns:p14="http://schemas.microsoft.com/office/powerpoint/2010/main" val="101698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44124" y="1533465"/>
            <a:ext cx="663799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 QUÉ?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Rehabilitar la capacidad residual de las PcD.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CO" alt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Propiciar la inclusión familiar, sociocupacional y productiva de las PcD.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CO" alt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Fortalecer la red de apoyo familiar y vincular de las PcD.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CO" alt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Proteger la salud mental y física de las PcD y los cuidadores.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s-CO" altLang="es-CO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Mejorar la calidad de vida de las PcD y su grupo familiar.</a:t>
            </a:r>
          </a:p>
          <a:p>
            <a:endParaRPr lang="es-CO" sz="2400" i="1" dirty="0">
              <a:solidFill>
                <a:srgbClr val="6D777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4AEF319-A519-8440-A38C-7AD3BC334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13000"/>
                    </a14:imgEffect>
                    <a14:imgEffect>
                      <a14:brightnessContrast bright="49000" contrast="-1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8800" y="1714443"/>
            <a:ext cx="5283200" cy="3962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265B399-492C-094F-8FA9-6EEAB85D9A3C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180629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333BE63C-1A47-BD4A-A724-542F64DE8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6000"/>
          </a:blip>
          <a:srcRect l="15359" t="18742" r="42321" b="16106"/>
          <a:stretch/>
        </p:blipFill>
        <p:spPr>
          <a:xfrm>
            <a:off x="3618978" y="0"/>
            <a:ext cx="8573022" cy="6270941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1589996-9A87-A248-9190-A99074896DEC}"/>
              </a:ext>
            </a:extLst>
          </p:cNvPr>
          <p:cNvGrpSpPr/>
          <p:nvPr/>
        </p:nvGrpSpPr>
        <p:grpSpPr>
          <a:xfrm>
            <a:off x="0" y="2939239"/>
            <a:ext cx="4766624" cy="3433839"/>
            <a:chOff x="2088590" y="2481941"/>
            <a:chExt cx="3744687" cy="278674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D5CE25A2-0A83-7B43-B336-90BA3CDB7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936" t="33652" r="32936" b="25714"/>
            <a:stretch/>
          </p:blipFill>
          <p:spPr>
            <a:xfrm>
              <a:off x="2088590" y="2481941"/>
              <a:ext cx="3744687" cy="2786743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902E8A0-4954-3B4E-95FD-C9699A35C85D}"/>
                </a:ext>
              </a:extLst>
            </p:cNvPr>
            <p:cNvSpPr txBox="1"/>
            <p:nvPr/>
          </p:nvSpPr>
          <p:spPr>
            <a:xfrm rot="20974880">
              <a:off x="3546291" y="4076566"/>
              <a:ext cx="1821628" cy="37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Conceptos clave</a:t>
              </a:r>
            </a:p>
          </p:txBody>
        </p:sp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1D3D37D0-6771-6949-ABB6-1F2164C4B4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64" t="35912" r="64215" b="40131"/>
          <a:stretch/>
        </p:blipFill>
        <p:spPr>
          <a:xfrm rot="20949825">
            <a:off x="2676359" y="2635974"/>
            <a:ext cx="995186" cy="75706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CACE44A-1BDF-E24A-B7EF-C68DCB6ADE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63000"/>
          </a:blip>
          <a:srcRect l="18238" t="21455" r="69457" b="62994"/>
          <a:stretch/>
        </p:blipFill>
        <p:spPr>
          <a:xfrm rot="19908693">
            <a:off x="1134725" y="3430273"/>
            <a:ext cx="1350155" cy="1066541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551F0A0-D6FD-E941-A866-F4C341E194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642" t="20131" r="56363" b="62092"/>
          <a:stretch/>
        </p:blipFill>
        <p:spPr>
          <a:xfrm rot="19423956">
            <a:off x="10541984" y="2407917"/>
            <a:ext cx="1206523" cy="1219200"/>
          </a:xfrm>
          <a:prstGeom prst="rect">
            <a:avLst/>
          </a:prstGeom>
        </p:spPr>
      </p:pic>
      <p:grpSp>
        <p:nvGrpSpPr>
          <p:cNvPr id="46" name="Grupo 45">
            <a:extLst>
              <a:ext uri="{FF2B5EF4-FFF2-40B4-BE49-F238E27FC236}">
                <a16:creationId xmlns:a16="http://schemas.microsoft.com/office/drawing/2014/main" id="{DBD6C44A-4CA4-AD4D-A7C7-9BE06693DD2A}"/>
              </a:ext>
            </a:extLst>
          </p:cNvPr>
          <p:cNvGrpSpPr/>
          <p:nvPr/>
        </p:nvGrpSpPr>
        <p:grpSpPr>
          <a:xfrm>
            <a:off x="3642962" y="1435976"/>
            <a:ext cx="7344586" cy="4359588"/>
            <a:chOff x="3642962" y="1435976"/>
            <a:chExt cx="7344586" cy="4359588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30AFF8AF-360B-0A49-84B0-A3C2C70214A6}"/>
                </a:ext>
              </a:extLst>
            </p:cNvPr>
            <p:cNvGrpSpPr/>
            <p:nvPr/>
          </p:nvGrpSpPr>
          <p:grpSpPr>
            <a:xfrm>
              <a:off x="3642962" y="1435976"/>
              <a:ext cx="2002971" cy="1815991"/>
              <a:chOff x="1757917" y="1514470"/>
              <a:chExt cx="2002971" cy="1815991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098086B2-C077-A846-B903-72C2AD707E51}"/>
                  </a:ext>
                </a:extLst>
              </p:cNvPr>
              <p:cNvSpPr txBox="1"/>
              <p:nvPr/>
            </p:nvSpPr>
            <p:spPr>
              <a:xfrm>
                <a:off x="1757917" y="2144557"/>
                <a:ext cx="20029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Discapacidad</a:t>
                </a:r>
              </a:p>
            </p:txBody>
          </p:sp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BB21111F-228C-2E46-AFD3-4ED39CC74263}"/>
                  </a:ext>
                </a:extLst>
              </p:cNvPr>
              <p:cNvSpPr/>
              <p:nvPr/>
            </p:nvSpPr>
            <p:spPr>
              <a:xfrm>
                <a:off x="1833778" y="1514470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5B50B2B5-4320-EC46-AED0-61AC8246FA01}"/>
                </a:ext>
              </a:extLst>
            </p:cNvPr>
            <p:cNvGrpSpPr/>
            <p:nvPr/>
          </p:nvGrpSpPr>
          <p:grpSpPr>
            <a:xfrm>
              <a:off x="5838141" y="1641178"/>
              <a:ext cx="2002971" cy="1815991"/>
              <a:chOff x="4151277" y="758333"/>
              <a:chExt cx="2002971" cy="1815991"/>
            </a:xfrm>
          </p:grpSpPr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2B2B40D-C901-EF4C-9D67-00929C982232}"/>
                  </a:ext>
                </a:extLst>
              </p:cNvPr>
              <p:cNvSpPr txBox="1"/>
              <p:nvPr/>
            </p:nvSpPr>
            <p:spPr>
              <a:xfrm>
                <a:off x="4151277" y="1332650"/>
                <a:ext cx="20029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Inclusión</a:t>
                </a:r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5BB36819-87C4-8947-9EAB-AFA92883E392}"/>
                  </a:ext>
                </a:extLst>
              </p:cNvPr>
              <p:cNvSpPr/>
              <p:nvPr/>
            </p:nvSpPr>
            <p:spPr>
              <a:xfrm>
                <a:off x="4223266" y="758333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3" name="Grupo 42">
              <a:extLst>
                <a:ext uri="{FF2B5EF4-FFF2-40B4-BE49-F238E27FC236}">
                  <a16:creationId xmlns:a16="http://schemas.microsoft.com/office/drawing/2014/main" id="{0CB8E3A6-95C0-BF4D-9EEB-B505AB8CEEB6}"/>
                </a:ext>
              </a:extLst>
            </p:cNvPr>
            <p:cNvGrpSpPr/>
            <p:nvPr/>
          </p:nvGrpSpPr>
          <p:grpSpPr>
            <a:xfrm>
              <a:off x="6443372" y="3979573"/>
              <a:ext cx="1939139" cy="1815991"/>
              <a:chOff x="5349035" y="3396482"/>
              <a:chExt cx="1939139" cy="1815991"/>
            </a:xfrm>
          </p:grpSpPr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27F87373-C8F2-BD44-BF98-8D06E120ED9C}"/>
                  </a:ext>
                </a:extLst>
              </p:cNvPr>
              <p:cNvSpPr txBox="1"/>
              <p:nvPr/>
            </p:nvSpPr>
            <p:spPr>
              <a:xfrm>
                <a:off x="5349035" y="3849133"/>
                <a:ext cx="187234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Enfoque de derechos</a:t>
                </a:r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22C0F534-B477-5245-86C2-4E0F4E493BFD}"/>
                  </a:ext>
                </a:extLst>
              </p:cNvPr>
              <p:cNvSpPr/>
              <p:nvPr/>
            </p:nvSpPr>
            <p:spPr>
              <a:xfrm>
                <a:off x="5361064" y="3396482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28F4584B-93FE-4949-AC09-517CDB9CA4BD}"/>
                </a:ext>
              </a:extLst>
            </p:cNvPr>
            <p:cNvGrpSpPr/>
            <p:nvPr/>
          </p:nvGrpSpPr>
          <p:grpSpPr>
            <a:xfrm>
              <a:off x="8456070" y="1589511"/>
              <a:ext cx="1927110" cy="1815991"/>
              <a:chOff x="7221379" y="655486"/>
              <a:chExt cx="1927110" cy="1815991"/>
            </a:xfrm>
          </p:grpSpPr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7240FD9-DCF9-A242-9627-83131DF78C3E}"/>
                  </a:ext>
                </a:extLst>
              </p:cNvPr>
              <p:cNvSpPr txBox="1"/>
              <p:nvPr/>
            </p:nvSpPr>
            <p:spPr>
              <a:xfrm>
                <a:off x="7455591" y="963316"/>
                <a:ext cx="145868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Enfoque de capacidad</a:t>
                </a: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D5A7C0AC-FB1D-374F-9B40-6B6ADED6BED6}"/>
                  </a:ext>
                </a:extLst>
              </p:cNvPr>
              <p:cNvSpPr/>
              <p:nvPr/>
            </p:nvSpPr>
            <p:spPr>
              <a:xfrm>
                <a:off x="7221379" y="655486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DBA82334-B3BB-3647-9259-53F09E436948}"/>
                </a:ext>
              </a:extLst>
            </p:cNvPr>
            <p:cNvGrpSpPr/>
            <p:nvPr/>
          </p:nvGrpSpPr>
          <p:grpSpPr>
            <a:xfrm>
              <a:off x="8853948" y="3894212"/>
              <a:ext cx="2133600" cy="1815991"/>
              <a:chOff x="8111100" y="2799449"/>
              <a:chExt cx="2133600" cy="1815991"/>
            </a:xfrm>
          </p:grpSpPr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D494B331-D974-3549-8DC1-4250D61BDCB0}"/>
                  </a:ext>
                </a:extLst>
              </p:cNvPr>
              <p:cNvSpPr txBox="1"/>
              <p:nvPr/>
            </p:nvSpPr>
            <p:spPr>
              <a:xfrm>
                <a:off x="8111100" y="3353671"/>
                <a:ext cx="2133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4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Rehabilitación integral</a:t>
                </a:r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8AA3D919-C659-AA44-A88F-094CEBE41D28}"/>
                  </a:ext>
                </a:extLst>
              </p:cNvPr>
              <p:cNvSpPr/>
              <p:nvPr/>
            </p:nvSpPr>
            <p:spPr>
              <a:xfrm>
                <a:off x="8184934" y="2799449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53F2AF4-4809-5C47-837F-1C77263E9161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16868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>
            <a:extLst>
              <a:ext uri="{FF2B5EF4-FFF2-40B4-BE49-F238E27FC236}">
                <a16:creationId xmlns:a16="http://schemas.microsoft.com/office/drawing/2014/main" id="{333BE63C-1A47-BD4A-A724-542F64DE8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6000"/>
          </a:blip>
          <a:srcRect l="15359" t="18742" r="42321" b="16106"/>
          <a:stretch/>
        </p:blipFill>
        <p:spPr>
          <a:xfrm>
            <a:off x="2480923" y="195608"/>
            <a:ext cx="8336067" cy="6097615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DA1D94E-3D07-C045-9D1D-26B030ADA7E9}"/>
              </a:ext>
            </a:extLst>
          </p:cNvPr>
          <p:cNvGrpSpPr/>
          <p:nvPr/>
        </p:nvGrpSpPr>
        <p:grpSpPr>
          <a:xfrm>
            <a:off x="6123898" y="1086362"/>
            <a:ext cx="5396763" cy="4929552"/>
            <a:chOff x="6555750" y="1648697"/>
            <a:chExt cx="4721850" cy="4446494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FC60C20B-B82D-3C4F-BAA4-3EF973F9507C}"/>
                </a:ext>
              </a:extLst>
            </p:cNvPr>
            <p:cNvSpPr/>
            <p:nvPr/>
          </p:nvSpPr>
          <p:spPr>
            <a:xfrm>
              <a:off x="7092719" y="2253913"/>
              <a:ext cx="3729464" cy="3414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2400" dirty="0">
                  <a:solidFill>
                    <a:srgbClr val="6D77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 convención de derechos de las PcD reconoce que la discapacidad es un concepto que evoluciona y que </a:t>
              </a:r>
              <a:r>
                <a:rPr lang="es-CO" sz="2400" b="1" dirty="0">
                  <a:solidFill>
                    <a:srgbClr val="6D77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es el resultado de la interacción entre la deficiencia de una persona y los obstáculos tales como barreras físicas y actitudes </a:t>
              </a:r>
              <a:r>
                <a:rPr lang="es-CO" sz="2400" dirty="0">
                  <a:solidFill>
                    <a:srgbClr val="6D777E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imperantes que impiden su participación en la sociedad.</a:t>
              </a:r>
            </a:p>
          </p:txBody>
        </p:sp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601837A6-F186-8F44-A40A-06981D2C174C}"/>
                </a:ext>
              </a:extLst>
            </p:cNvPr>
            <p:cNvSpPr/>
            <p:nvPr/>
          </p:nvSpPr>
          <p:spPr>
            <a:xfrm>
              <a:off x="6555750" y="1648697"/>
              <a:ext cx="4721850" cy="4446494"/>
            </a:xfrm>
            <a:prstGeom prst="ellipse">
              <a:avLst/>
            </a:prstGeom>
            <a:noFill/>
            <a:ln w="57150">
              <a:solidFill>
                <a:srgbClr val="0070C0">
                  <a:alpha val="39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pic>
        <p:nvPicPr>
          <p:cNvPr id="49" name="Imagen 48">
            <a:extLst>
              <a:ext uri="{FF2B5EF4-FFF2-40B4-BE49-F238E27FC236}">
                <a16:creationId xmlns:a16="http://schemas.microsoft.com/office/drawing/2014/main" id="{3DB75F8B-9315-F343-AAAB-0E9C68539C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64" t="35912" r="64215" b="40131"/>
          <a:stretch/>
        </p:blipFill>
        <p:spPr>
          <a:xfrm rot="19624489">
            <a:off x="517408" y="3000572"/>
            <a:ext cx="995186" cy="757062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749F781-305A-E04D-9594-171255BFB100}"/>
              </a:ext>
            </a:extLst>
          </p:cNvPr>
          <p:cNvGrpSpPr/>
          <p:nvPr/>
        </p:nvGrpSpPr>
        <p:grpSpPr>
          <a:xfrm>
            <a:off x="248443" y="1327891"/>
            <a:ext cx="6277435" cy="4446494"/>
            <a:chOff x="248443" y="1327891"/>
            <a:chExt cx="6277435" cy="4446494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B99D8082-2C8D-2343-BB09-1B4824C4A337}"/>
                </a:ext>
              </a:extLst>
            </p:cNvPr>
            <p:cNvGrpSpPr/>
            <p:nvPr/>
          </p:nvGrpSpPr>
          <p:grpSpPr>
            <a:xfrm>
              <a:off x="1804028" y="1327891"/>
              <a:ext cx="4721850" cy="4446494"/>
              <a:chOff x="1822385" y="1021168"/>
              <a:chExt cx="4721850" cy="4446494"/>
            </a:xfrm>
          </p:grpSpPr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085AD87B-8574-7742-9C7F-5AC750C4D9E6}"/>
                  </a:ext>
                </a:extLst>
              </p:cNvPr>
              <p:cNvSpPr/>
              <p:nvPr/>
            </p:nvSpPr>
            <p:spPr>
              <a:xfrm>
                <a:off x="2320082" y="1733479"/>
                <a:ext cx="3822173" cy="3416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CO" sz="24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La Clasificación Internacional del Funcionamiento, de la Discapacidad y de la Salud (CIF), define la discapacidad</a:t>
                </a:r>
                <a:r>
                  <a:rPr lang="es-CO" sz="24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 </a:t>
                </a:r>
                <a:r>
                  <a:rPr lang="es-CO" sz="2400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como un término genérico que abarca </a:t>
                </a:r>
                <a:r>
                  <a:rPr lang="es-CO" sz="2400" b="1" dirty="0">
                    <a:solidFill>
                      <a:srgbClr val="6D777E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deficiencias, limitaciones de la actividad y restricciones a la participación.</a:t>
                </a:r>
              </a:p>
            </p:txBody>
          </p:sp>
          <p:sp>
            <p:nvSpPr>
              <p:cNvPr id="31" name="Elipse 30">
                <a:extLst>
                  <a:ext uri="{FF2B5EF4-FFF2-40B4-BE49-F238E27FC236}">
                    <a16:creationId xmlns:a16="http://schemas.microsoft.com/office/drawing/2014/main" id="{802CD992-0A27-324F-BFAC-B56FE512036F}"/>
                  </a:ext>
                </a:extLst>
              </p:cNvPr>
              <p:cNvSpPr/>
              <p:nvPr/>
            </p:nvSpPr>
            <p:spPr>
              <a:xfrm>
                <a:off x="1822385" y="1021168"/>
                <a:ext cx="4721850" cy="4446494"/>
              </a:xfrm>
              <a:prstGeom prst="ellipse">
                <a:avLst/>
              </a:prstGeom>
              <a:noFill/>
              <a:ln w="57150">
                <a:solidFill>
                  <a:srgbClr val="0070C0">
                    <a:alpha val="39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E039AEFF-EEFD-4D4F-8B26-91E0D806BCD9}"/>
                </a:ext>
              </a:extLst>
            </p:cNvPr>
            <p:cNvGrpSpPr/>
            <p:nvPr/>
          </p:nvGrpSpPr>
          <p:grpSpPr>
            <a:xfrm rot="19745213">
              <a:off x="248443" y="1544380"/>
              <a:ext cx="2061346" cy="1780957"/>
              <a:chOff x="1757917" y="1514470"/>
              <a:chExt cx="2002971" cy="1815991"/>
            </a:xfrm>
          </p:grpSpPr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B6BF19CE-5804-1B4F-94AA-4BB2EE5D02CB}"/>
                  </a:ext>
                </a:extLst>
              </p:cNvPr>
              <p:cNvSpPr txBox="1"/>
              <p:nvPr/>
            </p:nvSpPr>
            <p:spPr>
              <a:xfrm>
                <a:off x="1757917" y="2171399"/>
                <a:ext cx="2002971" cy="407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2000" b="1" dirty="0">
                    <a:solidFill>
                      <a:schemeClr val="bg1">
                        <a:lumMod val="7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Discapacidad</a:t>
                </a:r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A1E9B0E3-E28A-6B4A-BA8E-999D1115B046}"/>
                  </a:ext>
                </a:extLst>
              </p:cNvPr>
              <p:cNvSpPr/>
              <p:nvPr/>
            </p:nvSpPr>
            <p:spPr>
              <a:xfrm>
                <a:off x="1833778" y="1514470"/>
                <a:ext cx="1927110" cy="1815991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  <a:alpha val="3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</p:grpSp>
      </p:grp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8C9AE2B-FE12-6243-B908-62A89C413F45}"/>
              </a:ext>
            </a:extLst>
          </p:cNvPr>
          <p:cNvSpPr txBox="1"/>
          <p:nvPr/>
        </p:nvSpPr>
        <p:spPr>
          <a:xfrm>
            <a:off x="3960934" y="0"/>
            <a:ext cx="801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008D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INCLUSIÓN SOCIAL Y PRODUCTIVA DE TRABAJADORES CON DISCAPACIDAD</a:t>
            </a:r>
          </a:p>
        </p:txBody>
      </p:sp>
    </p:spTree>
    <p:extLst>
      <p:ext uri="{BB962C8B-B14F-4D97-AF65-F5344CB8AC3E}">
        <p14:creationId xmlns:p14="http://schemas.microsoft.com/office/powerpoint/2010/main" val="151926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1901</TotalTime>
  <Words>1074</Words>
  <Application>Microsoft Macintosh PowerPoint</Application>
  <PresentationFormat>Panorámica</PresentationFormat>
  <Paragraphs>187</Paragraphs>
  <Slides>25</Slides>
  <Notes>21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Yadir Fernando Alvarez Gutierrez</dc:creator>
  <cp:lastModifiedBy>Usuario de Microsoft Office</cp:lastModifiedBy>
  <cp:revision>180</cp:revision>
  <dcterms:created xsi:type="dcterms:W3CDTF">2018-06-08T21:27:46Z</dcterms:created>
  <dcterms:modified xsi:type="dcterms:W3CDTF">2018-10-19T17:32:59Z</dcterms:modified>
</cp:coreProperties>
</file>