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1"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7E"/>
    <a:srgbClr val="008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3"/>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4B7C4-1FC9-9043-B08D-0EB00C98F960}" type="doc">
      <dgm:prSet loTypeId="urn:microsoft.com/office/officeart/2008/layout/AscendingPictureAccentProcess" loCatId="" qsTypeId="urn:microsoft.com/office/officeart/2005/8/quickstyle/simple4" qsCatId="simple" csTypeId="urn:microsoft.com/office/officeart/2005/8/colors/accent1_5" csCatId="accent1" phldr="1"/>
      <dgm:spPr/>
      <dgm:t>
        <a:bodyPr/>
        <a:lstStyle/>
        <a:p>
          <a:endParaRPr lang="es-ES"/>
        </a:p>
      </dgm:t>
    </dgm:pt>
    <dgm:pt modelId="{A21A6592-69FA-4340-A6A6-7B60F99F5C8E}">
      <dgm:prSet phldrT="[Texto]"/>
      <dgm:spPr/>
      <dgm:t>
        <a:bodyPr/>
        <a:lstStyle/>
        <a:p>
          <a:r>
            <a:rPr lang="es-ES" dirty="0"/>
            <a:t>Inclusión Laboral </a:t>
          </a:r>
        </a:p>
      </dgm:t>
    </dgm:pt>
    <dgm:pt modelId="{17C35781-C6D0-EB48-BFF4-520E1B07C123}" type="parTrans" cxnId="{AEF39C9F-CF49-E74F-B08C-BB429B576B0F}">
      <dgm:prSet/>
      <dgm:spPr/>
      <dgm:t>
        <a:bodyPr/>
        <a:lstStyle/>
        <a:p>
          <a:endParaRPr lang="es-ES"/>
        </a:p>
      </dgm:t>
    </dgm:pt>
    <dgm:pt modelId="{7D00A1FA-68DE-DE4F-8D35-E02E7E6F1459}" type="sibTrans" cxnId="{AEF39C9F-CF49-E74F-B08C-BB429B576B0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t>
        <a:bodyPr/>
        <a:lstStyle/>
        <a:p>
          <a:endParaRPr lang="es-ES"/>
        </a:p>
      </dgm:t>
    </dgm:pt>
    <dgm:pt modelId="{A36B9CB0-3486-5849-9DD1-3B2798ABB963}">
      <dgm:prSet phldrT="[Texto]"/>
      <dgm:spPr/>
      <dgm:t>
        <a:bodyPr/>
        <a:lstStyle/>
        <a:p>
          <a:r>
            <a:rPr lang="es-ES" dirty="0"/>
            <a:t>Indemnizar </a:t>
          </a:r>
        </a:p>
      </dgm:t>
    </dgm:pt>
    <dgm:pt modelId="{B84D2FF9-30C6-454A-ABF6-BE8F433497EE}" type="parTrans" cxnId="{851A5463-60D2-924D-95C9-8D3DFE376AB3}">
      <dgm:prSet/>
      <dgm:spPr/>
      <dgm:t>
        <a:bodyPr/>
        <a:lstStyle/>
        <a:p>
          <a:endParaRPr lang="es-ES"/>
        </a:p>
      </dgm:t>
    </dgm:pt>
    <dgm:pt modelId="{0D928ED6-DCCE-CB42-B002-63BF47C760C2}" type="sibTrans" cxnId="{851A5463-60D2-924D-95C9-8D3DFE376AB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6C06DB57-2D45-6F4A-BDEF-681C1672F25F}" type="pres">
      <dgm:prSet presAssocID="{6D94B7C4-1FC9-9043-B08D-0EB00C98F960}" presName="Name0" presStyleCnt="0">
        <dgm:presLayoutVars>
          <dgm:chMax val="7"/>
          <dgm:chPref val="7"/>
          <dgm:dir/>
        </dgm:presLayoutVars>
      </dgm:prSet>
      <dgm:spPr/>
      <dgm:t>
        <a:bodyPr/>
        <a:lstStyle/>
        <a:p>
          <a:endParaRPr lang="es-ES"/>
        </a:p>
      </dgm:t>
    </dgm:pt>
    <dgm:pt modelId="{47AA11C8-79CE-4F43-BA85-7B6D2A4A877B}" type="pres">
      <dgm:prSet presAssocID="{6D94B7C4-1FC9-9043-B08D-0EB00C98F960}" presName="dot1" presStyleLbl="alignNode1" presStyleIdx="0" presStyleCnt="10"/>
      <dgm:spPr/>
      <dgm:t>
        <a:bodyPr/>
        <a:lstStyle/>
        <a:p>
          <a:endParaRPr lang="es-ES"/>
        </a:p>
      </dgm:t>
    </dgm:pt>
    <dgm:pt modelId="{E5879244-0176-064C-8A50-2500C7029853}" type="pres">
      <dgm:prSet presAssocID="{6D94B7C4-1FC9-9043-B08D-0EB00C98F960}" presName="dot2" presStyleLbl="alignNode1" presStyleIdx="1" presStyleCnt="10" custLinFactX="-41547" custLinFactY="200000" custLinFactNeighborX="-100000" custLinFactNeighborY="202526"/>
      <dgm:spPr/>
      <dgm:t>
        <a:bodyPr/>
        <a:lstStyle/>
        <a:p>
          <a:endParaRPr lang="es-ES"/>
        </a:p>
      </dgm:t>
    </dgm:pt>
    <dgm:pt modelId="{D0CBC7D8-532E-A34E-BAC1-01E56BFF3525}" type="pres">
      <dgm:prSet presAssocID="{6D94B7C4-1FC9-9043-B08D-0EB00C98F960}" presName="dot3" presStyleLbl="alignNode1" presStyleIdx="2" presStyleCnt="10"/>
      <dgm:spPr/>
      <dgm:t>
        <a:bodyPr/>
        <a:lstStyle/>
        <a:p>
          <a:endParaRPr lang="es-ES"/>
        </a:p>
      </dgm:t>
    </dgm:pt>
    <dgm:pt modelId="{2606C3C2-FF8A-4C42-903C-892DD4E8561B}" type="pres">
      <dgm:prSet presAssocID="{6D94B7C4-1FC9-9043-B08D-0EB00C98F960}" presName="dotArrow1" presStyleLbl="alignNode1" presStyleIdx="3" presStyleCnt="10"/>
      <dgm:spPr/>
      <dgm:t>
        <a:bodyPr/>
        <a:lstStyle/>
        <a:p>
          <a:endParaRPr lang="es-ES"/>
        </a:p>
      </dgm:t>
    </dgm:pt>
    <dgm:pt modelId="{0C597D10-1DBF-0342-897B-136CCDE3E6FF}" type="pres">
      <dgm:prSet presAssocID="{6D94B7C4-1FC9-9043-B08D-0EB00C98F960}" presName="dotArrow2" presStyleLbl="alignNode1" presStyleIdx="4" presStyleCnt="10"/>
      <dgm:spPr/>
      <dgm:t>
        <a:bodyPr/>
        <a:lstStyle/>
        <a:p>
          <a:endParaRPr lang="es-ES"/>
        </a:p>
      </dgm:t>
    </dgm:pt>
    <dgm:pt modelId="{107C4A80-B843-8D49-9FBA-80B32C98A8F9}" type="pres">
      <dgm:prSet presAssocID="{6D94B7C4-1FC9-9043-B08D-0EB00C98F960}" presName="dotArrow3" presStyleLbl="alignNode1" presStyleIdx="5" presStyleCnt="10"/>
      <dgm:spPr/>
      <dgm:t>
        <a:bodyPr/>
        <a:lstStyle/>
        <a:p>
          <a:endParaRPr lang="es-ES"/>
        </a:p>
      </dgm:t>
    </dgm:pt>
    <dgm:pt modelId="{F97F5BA5-D092-B84C-886F-B0594B47DC18}" type="pres">
      <dgm:prSet presAssocID="{6D94B7C4-1FC9-9043-B08D-0EB00C98F960}" presName="dotArrow4" presStyleLbl="alignNode1" presStyleIdx="6" presStyleCnt="10"/>
      <dgm:spPr/>
      <dgm:t>
        <a:bodyPr/>
        <a:lstStyle/>
        <a:p>
          <a:endParaRPr lang="es-ES"/>
        </a:p>
      </dgm:t>
    </dgm:pt>
    <dgm:pt modelId="{D79FC4FA-89E3-5F43-95B3-66C64C12EBCD}" type="pres">
      <dgm:prSet presAssocID="{6D94B7C4-1FC9-9043-B08D-0EB00C98F960}" presName="dotArrow5" presStyleLbl="alignNode1" presStyleIdx="7" presStyleCnt="10"/>
      <dgm:spPr/>
      <dgm:t>
        <a:bodyPr/>
        <a:lstStyle/>
        <a:p>
          <a:endParaRPr lang="es-ES"/>
        </a:p>
      </dgm:t>
    </dgm:pt>
    <dgm:pt modelId="{AA54447D-02B2-CE4B-878B-FC90603038C9}" type="pres">
      <dgm:prSet presAssocID="{6D94B7C4-1FC9-9043-B08D-0EB00C98F960}" presName="dotArrow6" presStyleLbl="alignNode1" presStyleIdx="8" presStyleCnt="10"/>
      <dgm:spPr/>
      <dgm:t>
        <a:bodyPr/>
        <a:lstStyle/>
        <a:p>
          <a:endParaRPr lang="es-ES"/>
        </a:p>
      </dgm:t>
    </dgm:pt>
    <dgm:pt modelId="{734A4C32-889C-B84D-AAA3-59535A0DC2E1}" type="pres">
      <dgm:prSet presAssocID="{6D94B7C4-1FC9-9043-B08D-0EB00C98F960}" presName="dotArrow7" presStyleLbl="alignNode1" presStyleIdx="9" presStyleCnt="10"/>
      <dgm:spPr/>
      <dgm:t>
        <a:bodyPr/>
        <a:lstStyle/>
        <a:p>
          <a:endParaRPr lang="es-ES"/>
        </a:p>
      </dgm:t>
    </dgm:pt>
    <dgm:pt modelId="{B3FD2071-BDF0-1843-8A4A-F0095E34CD03}" type="pres">
      <dgm:prSet presAssocID="{A21A6592-69FA-4340-A6A6-7B60F99F5C8E}" presName="parTx1" presStyleLbl="node1" presStyleIdx="0" presStyleCnt="2" custLinFactNeighborX="62750" custLinFactNeighborY="-22651"/>
      <dgm:spPr/>
      <dgm:t>
        <a:bodyPr/>
        <a:lstStyle/>
        <a:p>
          <a:endParaRPr lang="es-ES"/>
        </a:p>
      </dgm:t>
    </dgm:pt>
    <dgm:pt modelId="{83A3DAE7-52DE-644A-9226-614ABEFF9CA5}" type="pres">
      <dgm:prSet presAssocID="{7D00A1FA-68DE-DE4F-8D35-E02E7E6F1459}" presName="picture1" presStyleCnt="0"/>
      <dgm:spPr/>
      <dgm:t>
        <a:bodyPr/>
        <a:lstStyle/>
        <a:p>
          <a:endParaRPr lang="es-ES"/>
        </a:p>
      </dgm:t>
    </dgm:pt>
    <dgm:pt modelId="{156E0880-E06F-E246-922A-C8DFF80856ED}" type="pres">
      <dgm:prSet presAssocID="{7D00A1FA-68DE-DE4F-8D35-E02E7E6F1459}" presName="imageRepeatNode" presStyleLbl="fgImgPlace1" presStyleIdx="0" presStyleCnt="2" custLinFactX="132776" custLinFactY="-47862" custLinFactNeighborX="200000" custLinFactNeighborY="-100000"/>
      <dgm:spPr/>
      <dgm:t>
        <a:bodyPr/>
        <a:lstStyle/>
        <a:p>
          <a:endParaRPr lang="es-ES"/>
        </a:p>
      </dgm:t>
    </dgm:pt>
    <dgm:pt modelId="{F974F63F-48E2-5A4C-9DD5-F687F020269B}" type="pres">
      <dgm:prSet presAssocID="{A36B9CB0-3486-5849-9DD1-3B2798ABB963}" presName="parTx2" presStyleLbl="node1" presStyleIdx="1" presStyleCnt="2" custLinFactY="71134" custLinFactNeighborX="-85126" custLinFactNeighborY="100000"/>
      <dgm:spPr/>
      <dgm:t>
        <a:bodyPr/>
        <a:lstStyle/>
        <a:p>
          <a:endParaRPr lang="es-ES"/>
        </a:p>
      </dgm:t>
    </dgm:pt>
    <dgm:pt modelId="{FFF20F6B-7CFD-FB45-8106-12B74C633AA7}" type="pres">
      <dgm:prSet presAssocID="{0D928ED6-DCCE-CB42-B002-63BF47C760C2}" presName="picture2" presStyleCnt="0"/>
      <dgm:spPr/>
      <dgm:t>
        <a:bodyPr/>
        <a:lstStyle/>
        <a:p>
          <a:endParaRPr lang="es-ES"/>
        </a:p>
      </dgm:t>
    </dgm:pt>
    <dgm:pt modelId="{9BD85610-E83D-C94F-B9E0-1E27B5EDB70F}" type="pres">
      <dgm:prSet presAssocID="{0D928ED6-DCCE-CB42-B002-63BF47C760C2}" presName="imageRepeatNode" presStyleLbl="fgImgPlace1" presStyleIdx="1" presStyleCnt="2" custLinFactX="-889" custLinFactNeighborX="-100000" custLinFactNeighborY="-21032"/>
      <dgm:spPr/>
      <dgm:t>
        <a:bodyPr/>
        <a:lstStyle/>
        <a:p>
          <a:endParaRPr lang="es-ES"/>
        </a:p>
      </dgm:t>
    </dgm:pt>
  </dgm:ptLst>
  <dgm:cxnLst>
    <dgm:cxn modelId="{851A5463-60D2-924D-95C9-8D3DFE376AB3}" srcId="{6D94B7C4-1FC9-9043-B08D-0EB00C98F960}" destId="{A36B9CB0-3486-5849-9DD1-3B2798ABB963}" srcOrd="1" destOrd="0" parTransId="{B84D2FF9-30C6-454A-ABF6-BE8F433497EE}" sibTransId="{0D928ED6-DCCE-CB42-B002-63BF47C760C2}"/>
    <dgm:cxn modelId="{49D83A8D-BA6D-40E7-A6BB-16894A84C339}" type="presOf" srcId="{0D928ED6-DCCE-CB42-B002-63BF47C760C2}" destId="{9BD85610-E83D-C94F-B9E0-1E27B5EDB70F}" srcOrd="0" destOrd="0" presId="urn:microsoft.com/office/officeart/2008/layout/AscendingPictureAccentProcess"/>
    <dgm:cxn modelId="{54EC67EF-CB6B-4D89-AB4F-689610781B2E}" type="presOf" srcId="{6D94B7C4-1FC9-9043-B08D-0EB00C98F960}" destId="{6C06DB57-2D45-6F4A-BDEF-681C1672F25F}" srcOrd="0" destOrd="0" presId="urn:microsoft.com/office/officeart/2008/layout/AscendingPictureAccentProcess"/>
    <dgm:cxn modelId="{0CBCBB23-533F-4B3E-83D8-25FE97361217}" type="presOf" srcId="{A36B9CB0-3486-5849-9DD1-3B2798ABB963}" destId="{F974F63F-48E2-5A4C-9DD5-F687F020269B}" srcOrd="0" destOrd="0" presId="urn:microsoft.com/office/officeart/2008/layout/AscendingPictureAccentProcess"/>
    <dgm:cxn modelId="{AEF39C9F-CF49-E74F-B08C-BB429B576B0F}" srcId="{6D94B7C4-1FC9-9043-B08D-0EB00C98F960}" destId="{A21A6592-69FA-4340-A6A6-7B60F99F5C8E}" srcOrd="0" destOrd="0" parTransId="{17C35781-C6D0-EB48-BFF4-520E1B07C123}" sibTransId="{7D00A1FA-68DE-DE4F-8D35-E02E7E6F1459}"/>
    <dgm:cxn modelId="{CEBD4C29-205E-498A-BCC5-AB97AFBB0E2C}" type="presOf" srcId="{7D00A1FA-68DE-DE4F-8D35-E02E7E6F1459}" destId="{156E0880-E06F-E246-922A-C8DFF80856ED}" srcOrd="0" destOrd="0" presId="urn:microsoft.com/office/officeart/2008/layout/AscendingPictureAccentProcess"/>
    <dgm:cxn modelId="{1D6F1377-D255-4C69-BBE8-723DA29E7A30}" type="presOf" srcId="{A21A6592-69FA-4340-A6A6-7B60F99F5C8E}" destId="{B3FD2071-BDF0-1843-8A4A-F0095E34CD03}" srcOrd="0" destOrd="0" presId="urn:microsoft.com/office/officeart/2008/layout/AscendingPictureAccentProcess"/>
    <dgm:cxn modelId="{848B5FEA-5F2C-4A6E-BF8A-6751D7C8FD1B}" type="presParOf" srcId="{6C06DB57-2D45-6F4A-BDEF-681C1672F25F}" destId="{47AA11C8-79CE-4F43-BA85-7B6D2A4A877B}" srcOrd="0" destOrd="0" presId="urn:microsoft.com/office/officeart/2008/layout/AscendingPictureAccentProcess"/>
    <dgm:cxn modelId="{AB1DECE0-02F5-4AC3-8294-C683C6362558}" type="presParOf" srcId="{6C06DB57-2D45-6F4A-BDEF-681C1672F25F}" destId="{E5879244-0176-064C-8A50-2500C7029853}" srcOrd="1" destOrd="0" presId="urn:microsoft.com/office/officeart/2008/layout/AscendingPictureAccentProcess"/>
    <dgm:cxn modelId="{67084FC5-33AB-4CC7-9BD6-486D9D16424A}" type="presParOf" srcId="{6C06DB57-2D45-6F4A-BDEF-681C1672F25F}" destId="{D0CBC7D8-532E-A34E-BAC1-01E56BFF3525}" srcOrd="2" destOrd="0" presId="urn:microsoft.com/office/officeart/2008/layout/AscendingPictureAccentProcess"/>
    <dgm:cxn modelId="{7B81C4ED-961B-4D54-B3AF-9655BB1E58D6}" type="presParOf" srcId="{6C06DB57-2D45-6F4A-BDEF-681C1672F25F}" destId="{2606C3C2-FF8A-4C42-903C-892DD4E8561B}" srcOrd="3" destOrd="0" presId="urn:microsoft.com/office/officeart/2008/layout/AscendingPictureAccentProcess"/>
    <dgm:cxn modelId="{412BEB1F-7D0B-4CC2-9384-1563F4B9E305}" type="presParOf" srcId="{6C06DB57-2D45-6F4A-BDEF-681C1672F25F}" destId="{0C597D10-1DBF-0342-897B-136CCDE3E6FF}" srcOrd="4" destOrd="0" presId="urn:microsoft.com/office/officeart/2008/layout/AscendingPictureAccentProcess"/>
    <dgm:cxn modelId="{87E14465-0CF6-4250-B588-6520608FC624}" type="presParOf" srcId="{6C06DB57-2D45-6F4A-BDEF-681C1672F25F}" destId="{107C4A80-B843-8D49-9FBA-80B32C98A8F9}" srcOrd="5" destOrd="0" presId="urn:microsoft.com/office/officeart/2008/layout/AscendingPictureAccentProcess"/>
    <dgm:cxn modelId="{1FE2DC99-A52E-48BF-BF7A-27B8C80A02E4}" type="presParOf" srcId="{6C06DB57-2D45-6F4A-BDEF-681C1672F25F}" destId="{F97F5BA5-D092-B84C-886F-B0594B47DC18}" srcOrd="6" destOrd="0" presId="urn:microsoft.com/office/officeart/2008/layout/AscendingPictureAccentProcess"/>
    <dgm:cxn modelId="{E08C9F64-2325-4C9B-A688-BDCE1829D2DB}" type="presParOf" srcId="{6C06DB57-2D45-6F4A-BDEF-681C1672F25F}" destId="{D79FC4FA-89E3-5F43-95B3-66C64C12EBCD}" srcOrd="7" destOrd="0" presId="urn:microsoft.com/office/officeart/2008/layout/AscendingPictureAccentProcess"/>
    <dgm:cxn modelId="{398D184F-CC3B-4AD1-81F8-226F1A03C59C}" type="presParOf" srcId="{6C06DB57-2D45-6F4A-BDEF-681C1672F25F}" destId="{AA54447D-02B2-CE4B-878B-FC90603038C9}" srcOrd="8" destOrd="0" presId="urn:microsoft.com/office/officeart/2008/layout/AscendingPictureAccentProcess"/>
    <dgm:cxn modelId="{8CDFBA9E-9AD6-405E-BCF6-A44038F1C8D7}" type="presParOf" srcId="{6C06DB57-2D45-6F4A-BDEF-681C1672F25F}" destId="{734A4C32-889C-B84D-AAA3-59535A0DC2E1}" srcOrd="9" destOrd="0" presId="urn:microsoft.com/office/officeart/2008/layout/AscendingPictureAccentProcess"/>
    <dgm:cxn modelId="{9205376A-6C18-4D6F-8DDF-ECAEED383BD5}" type="presParOf" srcId="{6C06DB57-2D45-6F4A-BDEF-681C1672F25F}" destId="{B3FD2071-BDF0-1843-8A4A-F0095E34CD03}" srcOrd="10" destOrd="0" presId="urn:microsoft.com/office/officeart/2008/layout/AscendingPictureAccentProcess"/>
    <dgm:cxn modelId="{F664AA05-0BAB-4FF7-9F70-F36A1A07DC6F}" type="presParOf" srcId="{6C06DB57-2D45-6F4A-BDEF-681C1672F25F}" destId="{83A3DAE7-52DE-644A-9226-614ABEFF9CA5}" srcOrd="11" destOrd="0" presId="urn:microsoft.com/office/officeart/2008/layout/AscendingPictureAccentProcess"/>
    <dgm:cxn modelId="{EFE1CE72-F861-49EE-9BDF-38A074A76E84}" type="presParOf" srcId="{83A3DAE7-52DE-644A-9226-614ABEFF9CA5}" destId="{156E0880-E06F-E246-922A-C8DFF80856ED}" srcOrd="0" destOrd="0" presId="urn:microsoft.com/office/officeart/2008/layout/AscendingPictureAccentProcess"/>
    <dgm:cxn modelId="{F866D69B-E944-403B-A953-DA75C4E98D49}" type="presParOf" srcId="{6C06DB57-2D45-6F4A-BDEF-681C1672F25F}" destId="{F974F63F-48E2-5A4C-9DD5-F687F020269B}" srcOrd="12" destOrd="0" presId="urn:microsoft.com/office/officeart/2008/layout/AscendingPictureAccentProcess"/>
    <dgm:cxn modelId="{D5AF3F60-1C3D-4CE7-83E8-FEE7CEAB5CE1}" type="presParOf" srcId="{6C06DB57-2D45-6F4A-BDEF-681C1672F25F}" destId="{FFF20F6B-7CFD-FB45-8106-12B74C633AA7}" srcOrd="13" destOrd="0" presId="urn:microsoft.com/office/officeart/2008/layout/AscendingPictureAccentProcess"/>
    <dgm:cxn modelId="{40147B26-E397-4378-8E06-F0C5F053A3B3}" type="presParOf" srcId="{FFF20F6B-7CFD-FB45-8106-12B74C633AA7}" destId="{9BD85610-E83D-C94F-B9E0-1E27B5EDB70F}"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5E3BA-581F-4A39-8052-FF77857B1D3E}" type="doc">
      <dgm:prSet loTypeId="urn:microsoft.com/office/officeart/2005/8/layout/hProcess9" loCatId="process" qsTypeId="urn:microsoft.com/office/officeart/2005/8/quickstyle/simple1" qsCatId="simple" csTypeId="urn:microsoft.com/office/officeart/2005/8/colors/accent2_5" csCatId="accent2" phldr="1"/>
      <dgm:spPr/>
    </dgm:pt>
    <dgm:pt modelId="{BADF5533-272F-4963-AB0B-20A5CFF0CE8C}">
      <dgm:prSet phldrT="[Texto]" custT="1"/>
      <dgm:spPr/>
      <dgm:t>
        <a:bodyPr/>
        <a:lstStyle/>
        <a:p>
          <a:r>
            <a:rPr lang="es-CO" sz="1200" b="1" noProof="0" dirty="0"/>
            <a:t>Modelos Discapacidad</a:t>
          </a:r>
          <a:endParaRPr lang="es-CO" sz="1200" noProof="0" dirty="0"/>
        </a:p>
      </dgm:t>
    </dgm:pt>
    <dgm:pt modelId="{CC22ED6C-4A31-46D5-8281-395AB4388CA6}" type="parTrans" cxnId="{7287664F-3F85-4C8A-8A60-FC3C907AF3B8}">
      <dgm:prSet/>
      <dgm:spPr/>
      <dgm:t>
        <a:bodyPr/>
        <a:lstStyle/>
        <a:p>
          <a:endParaRPr lang="es-CO"/>
        </a:p>
      </dgm:t>
    </dgm:pt>
    <dgm:pt modelId="{106EEB15-4780-4B48-98AE-AF5C2D634D1A}" type="sibTrans" cxnId="{7287664F-3F85-4C8A-8A60-FC3C907AF3B8}">
      <dgm:prSet/>
      <dgm:spPr/>
      <dgm:t>
        <a:bodyPr/>
        <a:lstStyle/>
        <a:p>
          <a:endParaRPr lang="es-CO"/>
        </a:p>
      </dgm:t>
    </dgm:pt>
    <dgm:pt modelId="{46CAE364-D34A-483F-A5B6-D59553A3768D}">
      <dgm:prSet phldrT="[Texto]" custT="1"/>
      <dgm:spPr/>
      <dgm:t>
        <a:bodyPr/>
        <a:lstStyle/>
        <a:p>
          <a:r>
            <a:rPr lang="es-CO" sz="1400" b="1" noProof="0" dirty="0"/>
            <a:t>Modelos de Retorno al Trabajo</a:t>
          </a:r>
          <a:endParaRPr lang="es-CO" sz="1400" noProof="0" dirty="0"/>
        </a:p>
      </dgm:t>
    </dgm:pt>
    <dgm:pt modelId="{C68F58C0-6000-4770-A208-131F21C7DD07}" type="parTrans" cxnId="{0FDDDAC4-B29E-45A2-A4D2-F00636C859CC}">
      <dgm:prSet/>
      <dgm:spPr/>
      <dgm:t>
        <a:bodyPr/>
        <a:lstStyle/>
        <a:p>
          <a:endParaRPr lang="es-CO"/>
        </a:p>
      </dgm:t>
    </dgm:pt>
    <dgm:pt modelId="{63ABB7B1-80DF-4A09-9C08-AF7DC34A1811}" type="sibTrans" cxnId="{0FDDDAC4-B29E-45A2-A4D2-F00636C859CC}">
      <dgm:prSet/>
      <dgm:spPr/>
      <dgm:t>
        <a:bodyPr/>
        <a:lstStyle/>
        <a:p>
          <a:endParaRPr lang="es-CO"/>
        </a:p>
      </dgm:t>
    </dgm:pt>
    <dgm:pt modelId="{8F6B10CF-E305-4DD8-8395-BC2E6F798DF3}">
      <dgm:prSet phldrT="[Texto]" custT="1"/>
      <dgm:spPr/>
      <dgm:t>
        <a:bodyPr/>
        <a:lstStyle/>
        <a:p>
          <a:r>
            <a:rPr lang="es-CO" sz="1200" b="1" dirty="0"/>
            <a:t>Modelos de Prevención Discapacidad  para el Trabajo</a:t>
          </a:r>
        </a:p>
      </dgm:t>
    </dgm:pt>
    <dgm:pt modelId="{5021168F-B7C9-47EC-A191-A0DA517361BD}" type="parTrans" cxnId="{CFBFD879-C279-48EF-834B-7E616330EFB6}">
      <dgm:prSet/>
      <dgm:spPr/>
      <dgm:t>
        <a:bodyPr/>
        <a:lstStyle/>
        <a:p>
          <a:endParaRPr lang="es-CO"/>
        </a:p>
      </dgm:t>
    </dgm:pt>
    <dgm:pt modelId="{F32E2EE5-99D3-43BB-A7F6-4BAE7019CD0D}" type="sibTrans" cxnId="{CFBFD879-C279-48EF-834B-7E616330EFB6}">
      <dgm:prSet/>
      <dgm:spPr/>
      <dgm:t>
        <a:bodyPr/>
        <a:lstStyle/>
        <a:p>
          <a:endParaRPr lang="es-CO"/>
        </a:p>
      </dgm:t>
    </dgm:pt>
    <dgm:pt modelId="{53405103-EC53-4807-ABFF-5172BA142106}" type="pres">
      <dgm:prSet presAssocID="{2055E3BA-581F-4A39-8052-FF77857B1D3E}" presName="CompostProcess" presStyleCnt="0">
        <dgm:presLayoutVars>
          <dgm:dir/>
          <dgm:resizeHandles val="exact"/>
        </dgm:presLayoutVars>
      </dgm:prSet>
      <dgm:spPr/>
    </dgm:pt>
    <dgm:pt modelId="{D32F1342-A81E-441B-9602-B3D74E46C520}" type="pres">
      <dgm:prSet presAssocID="{2055E3BA-581F-4A39-8052-FF77857B1D3E}" presName="arrow" presStyleLbl="bgShp" presStyleIdx="0" presStyleCnt="1" custLinFactNeighborY="8333"/>
      <dgm:spPr/>
    </dgm:pt>
    <dgm:pt modelId="{A8AACCF9-FACF-43E5-85AA-F751373D99FB}" type="pres">
      <dgm:prSet presAssocID="{2055E3BA-581F-4A39-8052-FF77857B1D3E}" presName="linearProcess" presStyleCnt="0"/>
      <dgm:spPr/>
    </dgm:pt>
    <dgm:pt modelId="{4F55020F-DC28-4B27-B98A-F4E08325691D}" type="pres">
      <dgm:prSet presAssocID="{BADF5533-272F-4963-AB0B-20A5CFF0CE8C}" presName="textNode" presStyleLbl="node1" presStyleIdx="0" presStyleCnt="3" custScaleX="101615" custScaleY="250000">
        <dgm:presLayoutVars>
          <dgm:bulletEnabled val="1"/>
        </dgm:presLayoutVars>
      </dgm:prSet>
      <dgm:spPr/>
      <dgm:t>
        <a:bodyPr/>
        <a:lstStyle/>
        <a:p>
          <a:endParaRPr lang="es-ES"/>
        </a:p>
      </dgm:t>
    </dgm:pt>
    <dgm:pt modelId="{19ABDDD8-9194-4E47-8B98-533D3D8863F9}" type="pres">
      <dgm:prSet presAssocID="{106EEB15-4780-4B48-98AE-AF5C2D634D1A}" presName="sibTrans" presStyleCnt="0"/>
      <dgm:spPr/>
    </dgm:pt>
    <dgm:pt modelId="{F06795AB-C1D0-492A-85C8-099850C70089}" type="pres">
      <dgm:prSet presAssocID="{46CAE364-D34A-483F-A5B6-D59553A3768D}" presName="textNode" presStyleLbl="node1" presStyleIdx="1" presStyleCnt="3" custScaleX="106169" custScaleY="207891">
        <dgm:presLayoutVars>
          <dgm:bulletEnabled val="1"/>
        </dgm:presLayoutVars>
      </dgm:prSet>
      <dgm:spPr/>
      <dgm:t>
        <a:bodyPr/>
        <a:lstStyle/>
        <a:p>
          <a:endParaRPr lang="es-ES"/>
        </a:p>
      </dgm:t>
    </dgm:pt>
    <dgm:pt modelId="{5F3C9620-EFD4-4335-9136-FAE48E647578}" type="pres">
      <dgm:prSet presAssocID="{63ABB7B1-80DF-4A09-9C08-AF7DC34A1811}" presName="sibTrans" presStyleCnt="0"/>
      <dgm:spPr/>
    </dgm:pt>
    <dgm:pt modelId="{07F80E4A-BA43-414D-B28B-6F03EBBB1BC6}" type="pres">
      <dgm:prSet presAssocID="{8F6B10CF-E305-4DD8-8395-BC2E6F798DF3}" presName="textNode" presStyleLbl="node1" presStyleIdx="2" presStyleCnt="3" custScaleX="103902" custScaleY="222842" custLinFactNeighborX="-5422" custLinFactNeighborY="2331">
        <dgm:presLayoutVars>
          <dgm:bulletEnabled val="1"/>
        </dgm:presLayoutVars>
      </dgm:prSet>
      <dgm:spPr/>
      <dgm:t>
        <a:bodyPr/>
        <a:lstStyle/>
        <a:p>
          <a:endParaRPr lang="es-ES"/>
        </a:p>
      </dgm:t>
    </dgm:pt>
  </dgm:ptLst>
  <dgm:cxnLst>
    <dgm:cxn modelId="{0FDDDAC4-B29E-45A2-A4D2-F00636C859CC}" srcId="{2055E3BA-581F-4A39-8052-FF77857B1D3E}" destId="{46CAE364-D34A-483F-A5B6-D59553A3768D}" srcOrd="1" destOrd="0" parTransId="{C68F58C0-6000-4770-A208-131F21C7DD07}" sibTransId="{63ABB7B1-80DF-4A09-9C08-AF7DC34A1811}"/>
    <dgm:cxn modelId="{7287664F-3F85-4C8A-8A60-FC3C907AF3B8}" srcId="{2055E3BA-581F-4A39-8052-FF77857B1D3E}" destId="{BADF5533-272F-4963-AB0B-20A5CFF0CE8C}" srcOrd="0" destOrd="0" parTransId="{CC22ED6C-4A31-46D5-8281-395AB4388CA6}" sibTransId="{106EEB15-4780-4B48-98AE-AF5C2D634D1A}"/>
    <dgm:cxn modelId="{2CFB54E7-0D97-4C68-AEBC-58AAD9DC2D62}" type="presOf" srcId="{2055E3BA-581F-4A39-8052-FF77857B1D3E}" destId="{53405103-EC53-4807-ABFF-5172BA142106}" srcOrd="0" destOrd="0" presId="urn:microsoft.com/office/officeart/2005/8/layout/hProcess9"/>
    <dgm:cxn modelId="{EA3B508C-8291-4798-B809-09518BDDDEBB}" type="presOf" srcId="{8F6B10CF-E305-4DD8-8395-BC2E6F798DF3}" destId="{07F80E4A-BA43-414D-B28B-6F03EBBB1BC6}" srcOrd="0" destOrd="0" presId="urn:microsoft.com/office/officeart/2005/8/layout/hProcess9"/>
    <dgm:cxn modelId="{78DCA5D6-8E0C-4946-A91C-28FFDE922B9F}" type="presOf" srcId="{BADF5533-272F-4963-AB0B-20A5CFF0CE8C}" destId="{4F55020F-DC28-4B27-B98A-F4E08325691D}" srcOrd="0" destOrd="0" presId="urn:microsoft.com/office/officeart/2005/8/layout/hProcess9"/>
    <dgm:cxn modelId="{CFBFD879-C279-48EF-834B-7E616330EFB6}" srcId="{2055E3BA-581F-4A39-8052-FF77857B1D3E}" destId="{8F6B10CF-E305-4DD8-8395-BC2E6F798DF3}" srcOrd="2" destOrd="0" parTransId="{5021168F-B7C9-47EC-A191-A0DA517361BD}" sibTransId="{F32E2EE5-99D3-43BB-A7F6-4BAE7019CD0D}"/>
    <dgm:cxn modelId="{F0FEB8AE-939D-4651-88E7-375B043E94E9}" type="presOf" srcId="{46CAE364-D34A-483F-A5B6-D59553A3768D}" destId="{F06795AB-C1D0-492A-85C8-099850C70089}" srcOrd="0" destOrd="0" presId="urn:microsoft.com/office/officeart/2005/8/layout/hProcess9"/>
    <dgm:cxn modelId="{A866906E-F1F8-4CE8-9C8B-D9DC92B82C05}" type="presParOf" srcId="{53405103-EC53-4807-ABFF-5172BA142106}" destId="{D32F1342-A81E-441B-9602-B3D74E46C520}" srcOrd="0" destOrd="0" presId="urn:microsoft.com/office/officeart/2005/8/layout/hProcess9"/>
    <dgm:cxn modelId="{C8976047-E07C-4FDC-89EE-1ABE82923DB8}" type="presParOf" srcId="{53405103-EC53-4807-ABFF-5172BA142106}" destId="{A8AACCF9-FACF-43E5-85AA-F751373D99FB}" srcOrd="1" destOrd="0" presId="urn:microsoft.com/office/officeart/2005/8/layout/hProcess9"/>
    <dgm:cxn modelId="{0EAB63B1-B1B3-463C-B1F6-01CAD54F19DA}" type="presParOf" srcId="{A8AACCF9-FACF-43E5-85AA-F751373D99FB}" destId="{4F55020F-DC28-4B27-B98A-F4E08325691D}" srcOrd="0" destOrd="0" presId="urn:microsoft.com/office/officeart/2005/8/layout/hProcess9"/>
    <dgm:cxn modelId="{C74D7612-9747-4FA5-B8BD-5F8CF2D6A9E7}" type="presParOf" srcId="{A8AACCF9-FACF-43E5-85AA-F751373D99FB}" destId="{19ABDDD8-9194-4E47-8B98-533D3D8863F9}" srcOrd="1" destOrd="0" presId="urn:microsoft.com/office/officeart/2005/8/layout/hProcess9"/>
    <dgm:cxn modelId="{DFEE7AF0-0CE2-4A4A-B6F5-343B857AB302}" type="presParOf" srcId="{A8AACCF9-FACF-43E5-85AA-F751373D99FB}" destId="{F06795AB-C1D0-492A-85C8-099850C70089}" srcOrd="2" destOrd="0" presId="urn:microsoft.com/office/officeart/2005/8/layout/hProcess9"/>
    <dgm:cxn modelId="{A5EDEFA5-D1B2-4F49-A92D-41F5B9E67964}" type="presParOf" srcId="{A8AACCF9-FACF-43E5-85AA-F751373D99FB}" destId="{5F3C9620-EFD4-4335-9136-FAE48E647578}" srcOrd="3" destOrd="0" presId="urn:microsoft.com/office/officeart/2005/8/layout/hProcess9"/>
    <dgm:cxn modelId="{C7515188-A7B9-4D57-8309-EA84835D49DD}" type="presParOf" srcId="{A8AACCF9-FACF-43E5-85AA-F751373D99FB}" destId="{07F80E4A-BA43-414D-B28B-6F03EBBB1BC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A11C8-79CE-4F43-BA85-7B6D2A4A877B}">
      <dsp:nvSpPr>
        <dsp:cNvPr id="0" name=""/>
        <dsp:cNvSpPr/>
      </dsp:nvSpPr>
      <dsp:spPr>
        <a:xfrm>
          <a:off x="3176781" y="3060578"/>
          <a:ext cx="187119" cy="187119"/>
        </a:xfrm>
        <a:prstGeom prst="ellips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879244-0176-064C-8A50-2500C7029853}">
      <dsp:nvSpPr>
        <dsp:cNvPr id="0" name=""/>
        <dsp:cNvSpPr/>
      </dsp:nvSpPr>
      <dsp:spPr>
        <a:xfrm>
          <a:off x="2748002" y="4076468"/>
          <a:ext cx="187119" cy="187119"/>
        </a:xfrm>
        <a:prstGeom prst="ellipse">
          <a:avLst/>
        </a:prstGeom>
        <a:gradFill rotWithShape="0">
          <a:gsLst>
            <a:gs pos="0">
              <a:schemeClr val="accent1">
                <a:alpha val="90000"/>
                <a:hueOff val="0"/>
                <a:satOff val="0"/>
                <a:lumOff val="0"/>
                <a:alphaOff val="-4444"/>
                <a:satMod val="103000"/>
                <a:lumMod val="102000"/>
                <a:tint val="94000"/>
              </a:schemeClr>
            </a:gs>
            <a:gs pos="50000">
              <a:schemeClr val="accent1">
                <a:alpha val="90000"/>
                <a:hueOff val="0"/>
                <a:satOff val="0"/>
                <a:lumOff val="0"/>
                <a:alphaOff val="-4444"/>
                <a:satMod val="110000"/>
                <a:lumMod val="100000"/>
                <a:shade val="100000"/>
              </a:schemeClr>
            </a:gs>
            <a:gs pos="100000">
              <a:schemeClr val="accent1">
                <a:alpha val="90000"/>
                <a:hueOff val="0"/>
                <a:satOff val="0"/>
                <a:lumOff val="0"/>
                <a:alphaOff val="-4444"/>
                <a:lumMod val="99000"/>
                <a:satMod val="120000"/>
                <a:shade val="78000"/>
              </a:schemeClr>
            </a:gs>
          </a:gsLst>
          <a:lin ang="5400000" scaled="0"/>
        </a:gradFill>
        <a:ln w="6350" cap="flat" cmpd="sng" algn="ctr">
          <a:solidFill>
            <a:schemeClr val="accent1">
              <a:alpha val="90000"/>
              <a:hueOff val="0"/>
              <a:satOff val="0"/>
              <a:lumOff val="0"/>
              <a:alphaOff val="-4444"/>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CBC7D8-532E-A34E-BAC1-01E56BFF3525}">
      <dsp:nvSpPr>
        <dsp:cNvPr id="0" name=""/>
        <dsp:cNvSpPr/>
      </dsp:nvSpPr>
      <dsp:spPr>
        <a:xfrm>
          <a:off x="2817511" y="3550691"/>
          <a:ext cx="187119" cy="187119"/>
        </a:xfrm>
        <a:prstGeom prst="ellipse">
          <a:avLst/>
        </a:prstGeom>
        <a:gradFill rotWithShape="0">
          <a:gsLst>
            <a:gs pos="0">
              <a:schemeClr val="accent1">
                <a:alpha val="90000"/>
                <a:hueOff val="0"/>
                <a:satOff val="0"/>
                <a:lumOff val="0"/>
                <a:alphaOff val="-8889"/>
                <a:satMod val="103000"/>
                <a:lumMod val="102000"/>
                <a:tint val="94000"/>
              </a:schemeClr>
            </a:gs>
            <a:gs pos="50000">
              <a:schemeClr val="accent1">
                <a:alpha val="90000"/>
                <a:hueOff val="0"/>
                <a:satOff val="0"/>
                <a:lumOff val="0"/>
                <a:alphaOff val="-8889"/>
                <a:satMod val="110000"/>
                <a:lumMod val="100000"/>
                <a:shade val="100000"/>
              </a:schemeClr>
            </a:gs>
            <a:gs pos="100000">
              <a:schemeClr val="accent1">
                <a:alpha val="90000"/>
                <a:hueOff val="0"/>
                <a:satOff val="0"/>
                <a:lumOff val="0"/>
                <a:alphaOff val="-8889"/>
                <a:lumMod val="99000"/>
                <a:satMod val="120000"/>
                <a:shade val="78000"/>
              </a:schemeClr>
            </a:gs>
          </a:gsLst>
          <a:lin ang="5400000" scaled="0"/>
        </a:gradFill>
        <a:ln w="6350" cap="flat" cmpd="sng" algn="ctr">
          <a:solidFill>
            <a:schemeClr val="accent1">
              <a:alpha val="90000"/>
              <a:hueOff val="0"/>
              <a:satOff val="0"/>
              <a:lumOff val="0"/>
              <a:alphaOff val="-8889"/>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06C3C2-FF8A-4C42-903C-892DD4E8561B}">
      <dsp:nvSpPr>
        <dsp:cNvPr id="0" name=""/>
        <dsp:cNvSpPr/>
      </dsp:nvSpPr>
      <dsp:spPr>
        <a:xfrm>
          <a:off x="3051037" y="416847"/>
          <a:ext cx="187119" cy="187119"/>
        </a:xfrm>
        <a:prstGeom prst="ellipse">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597D10-1DBF-0342-897B-136CCDE3E6FF}">
      <dsp:nvSpPr>
        <dsp:cNvPr id="0" name=""/>
        <dsp:cNvSpPr/>
      </dsp:nvSpPr>
      <dsp:spPr>
        <a:xfrm>
          <a:off x="3301028" y="267876"/>
          <a:ext cx="187119" cy="187119"/>
        </a:xfrm>
        <a:prstGeom prst="ellipse">
          <a:avLst/>
        </a:prstGeom>
        <a:gradFill rotWithShape="0">
          <a:gsLst>
            <a:gs pos="0">
              <a:schemeClr val="accent1">
                <a:alpha val="90000"/>
                <a:hueOff val="0"/>
                <a:satOff val="0"/>
                <a:lumOff val="0"/>
                <a:alphaOff val="-17778"/>
                <a:satMod val="103000"/>
                <a:lumMod val="102000"/>
                <a:tint val="94000"/>
              </a:schemeClr>
            </a:gs>
            <a:gs pos="50000">
              <a:schemeClr val="accent1">
                <a:alpha val="90000"/>
                <a:hueOff val="0"/>
                <a:satOff val="0"/>
                <a:lumOff val="0"/>
                <a:alphaOff val="-17778"/>
                <a:satMod val="110000"/>
                <a:lumMod val="100000"/>
                <a:shade val="100000"/>
              </a:schemeClr>
            </a:gs>
            <a:gs pos="100000">
              <a:schemeClr val="accent1">
                <a:alpha val="90000"/>
                <a:hueOff val="0"/>
                <a:satOff val="0"/>
                <a:lumOff val="0"/>
                <a:alphaOff val="-17778"/>
                <a:lumMod val="99000"/>
                <a:satMod val="120000"/>
                <a:shade val="78000"/>
              </a:schemeClr>
            </a:gs>
          </a:gsLst>
          <a:lin ang="5400000" scaled="0"/>
        </a:gradFill>
        <a:ln w="6350" cap="flat" cmpd="sng" algn="ctr">
          <a:solidFill>
            <a:schemeClr val="accent1">
              <a:alpha val="90000"/>
              <a:hueOff val="0"/>
              <a:satOff val="0"/>
              <a:lumOff val="0"/>
              <a:alphaOff val="-17778"/>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7C4A80-B843-8D49-9FBA-80B32C98A8F9}">
      <dsp:nvSpPr>
        <dsp:cNvPr id="0" name=""/>
        <dsp:cNvSpPr/>
      </dsp:nvSpPr>
      <dsp:spPr>
        <a:xfrm>
          <a:off x="3550271" y="118906"/>
          <a:ext cx="187119" cy="187119"/>
        </a:xfrm>
        <a:prstGeom prst="ellipse">
          <a:avLst/>
        </a:prstGeom>
        <a:gradFill rotWithShape="0">
          <a:gsLst>
            <a:gs pos="0">
              <a:schemeClr val="accent1">
                <a:alpha val="90000"/>
                <a:hueOff val="0"/>
                <a:satOff val="0"/>
                <a:lumOff val="0"/>
                <a:alphaOff val="-22222"/>
                <a:satMod val="103000"/>
                <a:lumMod val="102000"/>
                <a:tint val="94000"/>
              </a:schemeClr>
            </a:gs>
            <a:gs pos="50000">
              <a:schemeClr val="accent1">
                <a:alpha val="90000"/>
                <a:hueOff val="0"/>
                <a:satOff val="0"/>
                <a:lumOff val="0"/>
                <a:alphaOff val="-22222"/>
                <a:satMod val="110000"/>
                <a:lumMod val="100000"/>
                <a:shade val="100000"/>
              </a:schemeClr>
            </a:gs>
            <a:gs pos="100000">
              <a:schemeClr val="accent1">
                <a:alpha val="90000"/>
                <a:hueOff val="0"/>
                <a:satOff val="0"/>
                <a:lumOff val="0"/>
                <a:alphaOff val="-22222"/>
                <a:lumMod val="99000"/>
                <a:satMod val="120000"/>
                <a:shade val="78000"/>
              </a:schemeClr>
            </a:gs>
          </a:gsLst>
          <a:lin ang="5400000" scaled="0"/>
        </a:gradFill>
        <a:ln w="6350" cap="flat" cmpd="sng" algn="ctr">
          <a:solidFill>
            <a:schemeClr val="accent1">
              <a:alpha val="90000"/>
              <a:hueOff val="0"/>
              <a:satOff val="0"/>
              <a:lumOff val="0"/>
              <a:alphaOff val="-22222"/>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7F5BA5-D092-B84C-886F-B0594B47DC18}">
      <dsp:nvSpPr>
        <dsp:cNvPr id="0" name=""/>
        <dsp:cNvSpPr/>
      </dsp:nvSpPr>
      <dsp:spPr>
        <a:xfrm>
          <a:off x="3799514" y="267876"/>
          <a:ext cx="187119" cy="187119"/>
        </a:xfrm>
        <a:prstGeom prst="ellipse">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9FC4FA-89E3-5F43-95B3-66C64C12EBCD}">
      <dsp:nvSpPr>
        <dsp:cNvPr id="0" name=""/>
        <dsp:cNvSpPr/>
      </dsp:nvSpPr>
      <dsp:spPr>
        <a:xfrm>
          <a:off x="4049506" y="416847"/>
          <a:ext cx="187119" cy="187119"/>
        </a:xfrm>
        <a:prstGeom prst="ellipse">
          <a:avLst/>
        </a:prstGeom>
        <a:gradFill rotWithShape="0">
          <a:gsLst>
            <a:gs pos="0">
              <a:schemeClr val="accent1">
                <a:alpha val="90000"/>
                <a:hueOff val="0"/>
                <a:satOff val="0"/>
                <a:lumOff val="0"/>
                <a:alphaOff val="-31111"/>
                <a:satMod val="103000"/>
                <a:lumMod val="102000"/>
                <a:tint val="94000"/>
              </a:schemeClr>
            </a:gs>
            <a:gs pos="50000">
              <a:schemeClr val="accent1">
                <a:alpha val="90000"/>
                <a:hueOff val="0"/>
                <a:satOff val="0"/>
                <a:lumOff val="0"/>
                <a:alphaOff val="-31111"/>
                <a:satMod val="110000"/>
                <a:lumMod val="100000"/>
                <a:shade val="100000"/>
              </a:schemeClr>
            </a:gs>
            <a:gs pos="100000">
              <a:schemeClr val="accent1">
                <a:alpha val="90000"/>
                <a:hueOff val="0"/>
                <a:satOff val="0"/>
                <a:lumOff val="0"/>
                <a:alphaOff val="-31111"/>
                <a:lumMod val="99000"/>
                <a:satMod val="120000"/>
                <a:shade val="78000"/>
              </a:schemeClr>
            </a:gs>
          </a:gsLst>
          <a:lin ang="5400000" scaled="0"/>
        </a:gradFill>
        <a:ln w="6350" cap="flat" cmpd="sng" algn="ctr">
          <a:solidFill>
            <a:schemeClr val="accent1">
              <a:alpha val="90000"/>
              <a:hueOff val="0"/>
              <a:satOff val="0"/>
              <a:lumOff val="0"/>
              <a:alphaOff val="-31111"/>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54447D-02B2-CE4B-878B-FC90603038C9}">
      <dsp:nvSpPr>
        <dsp:cNvPr id="0" name=""/>
        <dsp:cNvSpPr/>
      </dsp:nvSpPr>
      <dsp:spPr>
        <a:xfrm>
          <a:off x="3550271" y="433234"/>
          <a:ext cx="187119" cy="187119"/>
        </a:xfrm>
        <a:prstGeom prst="ellipse">
          <a:avLst/>
        </a:prstGeom>
        <a:gradFill rotWithShape="0">
          <a:gsLst>
            <a:gs pos="0">
              <a:schemeClr val="accent1">
                <a:alpha val="90000"/>
                <a:hueOff val="0"/>
                <a:satOff val="0"/>
                <a:lumOff val="0"/>
                <a:alphaOff val="-35556"/>
                <a:satMod val="103000"/>
                <a:lumMod val="102000"/>
                <a:tint val="94000"/>
              </a:schemeClr>
            </a:gs>
            <a:gs pos="50000">
              <a:schemeClr val="accent1">
                <a:alpha val="90000"/>
                <a:hueOff val="0"/>
                <a:satOff val="0"/>
                <a:lumOff val="0"/>
                <a:alphaOff val="-35556"/>
                <a:satMod val="110000"/>
                <a:lumMod val="100000"/>
                <a:shade val="100000"/>
              </a:schemeClr>
            </a:gs>
            <a:gs pos="100000">
              <a:schemeClr val="accent1">
                <a:alpha val="90000"/>
                <a:hueOff val="0"/>
                <a:satOff val="0"/>
                <a:lumOff val="0"/>
                <a:alphaOff val="-35556"/>
                <a:lumMod val="99000"/>
                <a:satMod val="120000"/>
                <a:shade val="78000"/>
              </a:schemeClr>
            </a:gs>
          </a:gsLst>
          <a:lin ang="5400000" scaled="0"/>
        </a:gradFill>
        <a:ln w="6350" cap="flat" cmpd="sng" algn="ctr">
          <a:solidFill>
            <a:schemeClr val="accent1">
              <a:alpha val="90000"/>
              <a:hueOff val="0"/>
              <a:satOff val="0"/>
              <a:lumOff val="0"/>
              <a:alphaOff val="-35556"/>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4A4C32-889C-B84D-AAA3-59535A0DC2E1}">
      <dsp:nvSpPr>
        <dsp:cNvPr id="0" name=""/>
        <dsp:cNvSpPr/>
      </dsp:nvSpPr>
      <dsp:spPr>
        <a:xfrm>
          <a:off x="3550271" y="747562"/>
          <a:ext cx="187119" cy="187119"/>
        </a:xfrm>
        <a:prstGeom prst="ellips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FD2071-BDF0-1843-8A4A-F0095E34CD03}">
      <dsp:nvSpPr>
        <dsp:cNvPr id="0" name=""/>
        <dsp:cNvSpPr/>
      </dsp:nvSpPr>
      <dsp:spPr>
        <a:xfrm>
          <a:off x="4560327" y="3988973"/>
          <a:ext cx="4035792" cy="1082519"/>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4243" tIns="125730" rIns="125730" bIns="125730" numCol="1" spcCol="1270" anchor="ctr" anchorCtr="0">
          <a:noAutofit/>
        </a:bodyPr>
        <a:lstStyle/>
        <a:p>
          <a:pPr lvl="0" algn="l" defTabSz="1466850">
            <a:lnSpc>
              <a:spcPct val="90000"/>
            </a:lnSpc>
            <a:spcBef>
              <a:spcPct val="0"/>
            </a:spcBef>
            <a:spcAft>
              <a:spcPct val="35000"/>
            </a:spcAft>
          </a:pPr>
          <a:r>
            <a:rPr lang="es-ES" sz="3300" kern="1200" dirty="0"/>
            <a:t>Inclusión Laboral </a:t>
          </a:r>
        </a:p>
      </dsp:txBody>
      <dsp:txXfrm>
        <a:off x="4613171" y="4041817"/>
        <a:ext cx="3930104" cy="976831"/>
      </dsp:txXfrm>
    </dsp:sp>
    <dsp:sp modelId="{156E0880-E06F-E246-922A-C8DFF80856ED}">
      <dsp:nvSpPr>
        <dsp:cNvPr id="0" name=""/>
        <dsp:cNvSpPr/>
      </dsp:nvSpPr>
      <dsp:spPr>
        <a:xfrm>
          <a:off x="6807140" y="406902"/>
          <a:ext cx="1871194" cy="18710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a:noFill/>
        </a:ln>
        <a:effectLst/>
      </dsp:spPr>
      <dsp:style>
        <a:lnRef idx="0">
          <a:scrgbClr r="0" g="0" b="0"/>
        </a:lnRef>
        <a:fillRef idx="1">
          <a:scrgbClr r="0" g="0" b="0"/>
        </a:fillRef>
        <a:effectRef idx="2">
          <a:scrgbClr r="0" g="0" b="0"/>
        </a:effectRef>
        <a:fontRef idx="minor"/>
      </dsp:style>
    </dsp:sp>
    <dsp:sp modelId="{F974F63F-48E2-5A4C-9DD5-F687F020269B}">
      <dsp:nvSpPr>
        <dsp:cNvPr id="0" name=""/>
        <dsp:cNvSpPr/>
      </dsp:nvSpPr>
      <dsp:spPr>
        <a:xfrm>
          <a:off x="298139" y="3969365"/>
          <a:ext cx="4035792" cy="1082519"/>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4243" tIns="125730" rIns="125730" bIns="125730" numCol="1" spcCol="1270" anchor="ctr" anchorCtr="0">
          <a:noAutofit/>
        </a:bodyPr>
        <a:lstStyle/>
        <a:p>
          <a:pPr lvl="0" algn="l" defTabSz="1466850">
            <a:lnSpc>
              <a:spcPct val="90000"/>
            </a:lnSpc>
            <a:spcBef>
              <a:spcPct val="0"/>
            </a:spcBef>
            <a:spcAft>
              <a:spcPct val="35000"/>
            </a:spcAft>
          </a:pPr>
          <a:r>
            <a:rPr lang="es-ES" sz="3300" kern="1200" dirty="0"/>
            <a:t>Indemnizar </a:t>
          </a:r>
        </a:p>
      </dsp:txBody>
      <dsp:txXfrm>
        <a:off x="350983" y="4022209"/>
        <a:ext cx="3930104" cy="976831"/>
      </dsp:txXfrm>
    </dsp:sp>
    <dsp:sp modelId="{9BD85610-E83D-C94F-B9E0-1E27B5EDB70F}">
      <dsp:nvSpPr>
        <dsp:cNvPr id="0" name=""/>
        <dsp:cNvSpPr/>
      </dsp:nvSpPr>
      <dsp:spPr>
        <a:xfrm>
          <a:off x="726844" y="662612"/>
          <a:ext cx="1871194" cy="18710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F1342-A81E-441B-9602-B3D74E46C520}">
      <dsp:nvSpPr>
        <dsp:cNvPr id="0" name=""/>
        <dsp:cNvSpPr/>
      </dsp:nvSpPr>
      <dsp:spPr>
        <a:xfrm>
          <a:off x="541016" y="0"/>
          <a:ext cx="6131518" cy="6171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5020F-DC28-4B27-B98A-F4E08325691D}">
      <dsp:nvSpPr>
        <dsp:cNvPr id="0" name=""/>
        <dsp:cNvSpPr/>
      </dsp:nvSpPr>
      <dsp:spPr>
        <a:xfrm>
          <a:off x="4008" y="0"/>
          <a:ext cx="2158967" cy="617124"/>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noProof="0" dirty="0"/>
            <a:t>Modelos Discapacidad</a:t>
          </a:r>
          <a:endParaRPr lang="es-CO" sz="1200" kern="1200" noProof="0" dirty="0"/>
        </a:p>
      </dsp:txBody>
      <dsp:txXfrm>
        <a:off x="34134" y="30126"/>
        <a:ext cx="2098715" cy="556872"/>
      </dsp:txXfrm>
    </dsp:sp>
    <dsp:sp modelId="{F06795AB-C1D0-492A-85C8-099850C70089}">
      <dsp:nvSpPr>
        <dsp:cNvPr id="0" name=""/>
        <dsp:cNvSpPr/>
      </dsp:nvSpPr>
      <dsp:spPr>
        <a:xfrm>
          <a:off x="2454617" y="51972"/>
          <a:ext cx="2255724" cy="513178"/>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noProof="0" dirty="0"/>
            <a:t>Modelos de Retorno al Trabajo</a:t>
          </a:r>
          <a:endParaRPr lang="es-CO" sz="1400" kern="1200" noProof="0" dirty="0"/>
        </a:p>
      </dsp:txBody>
      <dsp:txXfrm>
        <a:off x="2479668" y="77023"/>
        <a:ext cx="2205622" cy="463076"/>
      </dsp:txXfrm>
    </dsp:sp>
    <dsp:sp modelId="{07F80E4A-BA43-414D-B28B-6F03EBBB1BC6}">
      <dsp:nvSpPr>
        <dsp:cNvPr id="0" name=""/>
        <dsp:cNvSpPr/>
      </dsp:nvSpPr>
      <dsp:spPr>
        <a:xfrm>
          <a:off x="4986171" y="39273"/>
          <a:ext cx="2207558" cy="550084"/>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a:t>Modelos de Prevención Discapacidad  para el Trabajo</a:t>
          </a:r>
        </a:p>
      </dsp:txBody>
      <dsp:txXfrm>
        <a:off x="5013024" y="66126"/>
        <a:ext cx="2153852" cy="49637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04A271-D9AA-D644-B15D-C8E8850621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55C36B3D-7BA5-774A-8F1E-5026A0656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19A78B20-19B2-CC4F-BA03-F25C0233EB03}"/>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1085A3BA-949B-3641-ABD1-3709049107D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86F36E3D-D105-C348-BEC9-B2FEE00EC1B0}"/>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040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963524-2F38-514C-938B-1DD62E215B9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8E66C68B-2B6A-1A4A-BDDA-F1DCF5384DBA}"/>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46C86595-16D1-FF4F-9AE3-8BEEDBF5EBC5}"/>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C1829665-CE6A-4045-9930-6A698A8095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962245DE-D1AB-F042-9104-D2764B32A4E3}"/>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19764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2667DA3-53D9-A643-A207-F790A1A75D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1DA70E86-7650-234C-8D72-ADCA4F609E7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04092900-9B35-7844-8E67-DBF61F554AFC}"/>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0EED0F7B-A1E1-3D4D-9BDE-F929911264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F25361BD-F67F-B84D-98CA-F797E9257A3C}"/>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8434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12C995-3EAB-9C4A-B800-D8049F8B55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F520DB9E-32E6-3B45-92B9-287C9EC2303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D0C86D02-B217-C848-98BB-71ADAFAAF936}"/>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443F6010-46FF-0147-A50D-B2D97D48D4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3823F5D1-D4AA-AE47-80C6-D36FBFC701EE}"/>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93312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DC6A15-4A84-FA4E-A6F3-563C1C6716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01E6B6E-8E01-5E4D-93A6-ABF06B2CF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11DAB948-A9BC-5545-94C6-7D74C9497594}"/>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7A893711-E330-C148-9A85-70BBE4931D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5360870-FA33-BA4C-AFE4-4B2C5E2953A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21045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B95794-B852-144C-8140-9E2E8DA86F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6C18E728-1DEF-B143-861C-1E846DD5B9D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7FE8654B-A9A1-4745-B305-E8C0956F230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0CFFACC7-A1D3-5D42-AAC5-677A49E0A726}"/>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6" name="Marcador de pie de página 5">
            <a:extLst>
              <a:ext uri="{FF2B5EF4-FFF2-40B4-BE49-F238E27FC236}">
                <a16:creationId xmlns:a16="http://schemas.microsoft.com/office/drawing/2014/main" xmlns="" id="{3ED36995-E9FA-5845-9B12-15E8DA46F7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5A9F4B3E-3DE1-044C-B433-4CA381E0EBA6}"/>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1260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EE36A6-A47F-A645-AE8E-3FEC4021AF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AA54882E-E7C5-994B-88D0-2A6D6C9E9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42FBCA9B-C057-7347-994A-12BAE136103E}"/>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xmlns="" id="{536B4AA1-63F5-B741-977A-78D069F11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xmlns="" id="{F300D87F-C768-5B42-8101-25A5C6056A2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xmlns="" id="{D824C3E2-9DC5-F045-8B59-2B6BC8108CDC}"/>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8" name="Marcador de pie de página 7">
            <a:extLst>
              <a:ext uri="{FF2B5EF4-FFF2-40B4-BE49-F238E27FC236}">
                <a16:creationId xmlns:a16="http://schemas.microsoft.com/office/drawing/2014/main" xmlns="" id="{228C2A17-EB46-8946-8B76-A66A0AA29DA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046BD169-07B1-C94E-897C-7FC6A9BBB2A8}"/>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42835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644B47-1480-8F4A-809B-5EEC09478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1914754B-034B-434F-A01F-8653D6DB98BB}"/>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4" name="Marcador de pie de página 3">
            <a:extLst>
              <a:ext uri="{FF2B5EF4-FFF2-40B4-BE49-F238E27FC236}">
                <a16:creationId xmlns:a16="http://schemas.microsoft.com/office/drawing/2014/main" xmlns="" id="{5B8773DE-5542-C747-A73F-8930C815DB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21106AA0-EF53-F24C-8B81-FD5F4AF0A23F}"/>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2676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3E8F7A7-CE59-C244-90A3-98D6FA7BC4EC}"/>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3" name="Marcador de pie de página 2">
            <a:extLst>
              <a:ext uri="{FF2B5EF4-FFF2-40B4-BE49-F238E27FC236}">
                <a16:creationId xmlns:a16="http://schemas.microsoft.com/office/drawing/2014/main" xmlns="" id="{70E6EFB9-35FC-BF46-95BF-E04B9D94FD2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F11F35DE-E8F3-F34C-9F12-36788A5593B2}"/>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14382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04589E-589A-2A44-8D3D-B9403F002F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BB828A52-9B07-2540-B7AA-EC9FAE33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xmlns="" id="{495654D6-BFEE-7540-A158-E1F2AA799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9EEC9968-345F-AA4A-BE4B-75C72A07EAF3}"/>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6" name="Marcador de pie de página 5">
            <a:extLst>
              <a:ext uri="{FF2B5EF4-FFF2-40B4-BE49-F238E27FC236}">
                <a16:creationId xmlns:a16="http://schemas.microsoft.com/office/drawing/2014/main" xmlns="" id="{5C99D8A7-B2AD-8042-BCFE-6BE2369435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C5D1AAD9-7DA5-8940-8A8A-5BBF748DFD9D}"/>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374391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3006B7-8D64-C94E-91F5-659244120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B8CA2EE2-327D-134B-A549-382138066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47ECF8FD-85D7-654B-A710-1B64C5F3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213FD2FC-50FD-4749-9709-E955B41FD772}"/>
              </a:ext>
            </a:extLst>
          </p:cNvPr>
          <p:cNvSpPr>
            <a:spLocks noGrp="1"/>
          </p:cNvSpPr>
          <p:nvPr>
            <p:ph type="dt" sz="half" idx="10"/>
          </p:nvPr>
        </p:nvSpPr>
        <p:spPr/>
        <p:txBody>
          <a:bodyPr/>
          <a:lstStyle/>
          <a:p>
            <a:fld id="{974FC0C0-16F6-A042-8FB8-BC80635441D9}" type="datetimeFigureOut">
              <a:rPr lang="es-CO" smtClean="0"/>
              <a:t>06/10/2018</a:t>
            </a:fld>
            <a:endParaRPr lang="es-CO"/>
          </a:p>
        </p:txBody>
      </p:sp>
      <p:sp>
        <p:nvSpPr>
          <p:cNvPr id="6" name="Marcador de pie de página 5">
            <a:extLst>
              <a:ext uri="{FF2B5EF4-FFF2-40B4-BE49-F238E27FC236}">
                <a16:creationId xmlns:a16="http://schemas.microsoft.com/office/drawing/2014/main" xmlns="" id="{C03F6665-61F8-3247-9477-115AE3ACC45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23A8F44-51C4-E140-BC78-C1084D8C1454}"/>
              </a:ext>
            </a:extLst>
          </p:cNvPr>
          <p:cNvSpPr>
            <a:spLocks noGrp="1"/>
          </p:cNvSpPr>
          <p:nvPr>
            <p:ph type="sldNum" sz="quarter" idx="12"/>
          </p:nvPr>
        </p:nvSpPr>
        <p:spPr/>
        <p:txBody>
          <a:bodyPr/>
          <a:lstStyle/>
          <a:p>
            <a:fld id="{8CA839C1-AE68-1B42-9592-8DEAE289F225}" type="slidenum">
              <a:rPr lang="es-CO" smtClean="0"/>
              <a:t>‹Nº›</a:t>
            </a:fld>
            <a:endParaRPr lang="es-CO"/>
          </a:p>
        </p:txBody>
      </p:sp>
    </p:spTree>
    <p:extLst>
      <p:ext uri="{BB962C8B-B14F-4D97-AF65-F5344CB8AC3E}">
        <p14:creationId xmlns:p14="http://schemas.microsoft.com/office/powerpoint/2010/main" val="15230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C8A62D9-DE29-3949-BBD9-F378BC403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8D5BACAD-EFCA-2A40-A393-78454A900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06437375-041F-F64B-99C4-48026806F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C0C0-16F6-A042-8FB8-BC80635441D9}" type="datetimeFigureOut">
              <a:rPr lang="es-CO" smtClean="0"/>
              <a:t>06/10/2018</a:t>
            </a:fld>
            <a:endParaRPr lang="es-CO"/>
          </a:p>
        </p:txBody>
      </p:sp>
      <p:sp>
        <p:nvSpPr>
          <p:cNvPr id="5" name="Marcador de pie de página 4">
            <a:extLst>
              <a:ext uri="{FF2B5EF4-FFF2-40B4-BE49-F238E27FC236}">
                <a16:creationId xmlns:a16="http://schemas.microsoft.com/office/drawing/2014/main" xmlns="" id="{E398F348-581F-9443-A2B1-E6AF94C47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DB9CE23A-3889-5A46-9DFD-E1C0AAD88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839C1-AE68-1B42-9592-8DEAE289F225}" type="slidenum">
              <a:rPr lang="es-CO" smtClean="0"/>
              <a:t>‹Nº›</a:t>
            </a:fld>
            <a:endParaRPr lang="es-CO"/>
          </a:p>
        </p:txBody>
      </p:sp>
    </p:spTree>
    <p:extLst>
      <p:ext uri="{BB962C8B-B14F-4D97-AF65-F5344CB8AC3E}">
        <p14:creationId xmlns:p14="http://schemas.microsoft.com/office/powerpoint/2010/main" val="1179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content.ebscohost.com.ezproxy.unal.edu.co/ContentServer.asp?T=P&amp;P=AN&amp;K=44843900&amp;S=R&amp;D=bth&amp;EbscoContent=dGJyMMvl7ESep7Y4v+vlOLCmr0yep69Ssaq4TLeWxWXS&amp;ContentCustomer=dGJyMPGnsEq3r7BRuePfgeyx43z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05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503094"/>
            <a:ext cx="7744097" cy="523220"/>
          </a:xfrm>
          <a:prstGeom prst="rect">
            <a:avLst/>
          </a:prstGeom>
          <a:solidFill>
            <a:srgbClr val="03878C"/>
          </a:solidFill>
        </p:spPr>
        <p:txBody>
          <a:bodyPr wrap="square" rtlCol="0">
            <a:spAutoFit/>
          </a:bodyPr>
          <a:lstStyle/>
          <a:p>
            <a:pPr algn="ctr"/>
            <a:r>
              <a:rPr lang="es-ES" sz="2800" b="1" dirty="0" smtClean="0">
                <a:solidFill>
                  <a:schemeClr val="bg1"/>
                </a:solidFill>
                <a:latin typeface="Bell Gothic Std Light" pitchFamily="34" charset="0"/>
                <a:cs typeface="Arial" pitchFamily="34" charset="0"/>
              </a:rPr>
              <a:t> </a:t>
            </a:r>
            <a:r>
              <a:rPr lang="es-ES" sz="2800" b="1" dirty="0" smtClean="0">
                <a:solidFill>
                  <a:schemeClr val="bg1"/>
                </a:solidFill>
                <a:latin typeface="Bell Gothic Std Light" pitchFamily="34" charset="0"/>
                <a:cs typeface="Arial" pitchFamily="34" charset="0"/>
              </a:rPr>
              <a:t>1. Definición Jurídica</a:t>
            </a:r>
            <a:endParaRPr lang="es-ES" sz="2500" b="1" dirty="0">
              <a:solidFill>
                <a:schemeClr val="bg1"/>
              </a:solidFill>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472726" y="1904356"/>
            <a:ext cx="11087100" cy="4445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Wingdings" charset="0"/>
              <a:buNone/>
            </a:pPr>
            <a:r>
              <a:rPr lang="es-ES" b="1" dirty="0" smtClean="0"/>
              <a:t>Decreto 917/99 Art. 3o. “Fecha de estructuración </a:t>
            </a:r>
            <a:r>
              <a:rPr lang="es-ES" b="1" dirty="0" err="1" smtClean="0"/>
              <a:t>ó</a:t>
            </a:r>
            <a:r>
              <a:rPr lang="es-ES" b="1" dirty="0" smtClean="0"/>
              <a:t> declaratoria de la pérdida de la capacidad laboral”</a:t>
            </a:r>
          </a:p>
          <a:p>
            <a:pPr algn="just">
              <a:buFont typeface="Wingdings" charset="0"/>
              <a:buNone/>
            </a:pPr>
            <a:r>
              <a:rPr lang="es-ES" i="1" dirty="0" smtClean="0">
                <a:latin typeface="Tahoma" charset="0"/>
              </a:rPr>
              <a:t>“</a:t>
            </a:r>
            <a:r>
              <a:rPr lang="es-ES" altLang="ja-JP" i="1" dirty="0" smtClean="0">
                <a:latin typeface="Tahoma" charset="0"/>
              </a:rPr>
              <a:t>Es la fecha en que se genera en el individuo una pérdida en su capacidad laboral en forma </a:t>
            </a:r>
            <a:r>
              <a:rPr lang="es-ES" altLang="ja-JP" b="1" i="1" dirty="0" smtClean="0">
                <a:latin typeface="Tahoma" charset="0"/>
              </a:rPr>
              <a:t>permanente y definitiva</a:t>
            </a:r>
            <a:r>
              <a:rPr lang="es-ES" altLang="ja-JP" i="1" dirty="0" smtClean="0">
                <a:latin typeface="Tahoma" charset="0"/>
              </a:rPr>
              <a:t>.  Para cualquier contingencia, esta fecha debe documentarse con la historia clínica, los exámenes clínicos y de ayuda diagnóstica, y puede ser anterior </a:t>
            </a:r>
            <a:r>
              <a:rPr lang="es-ES" altLang="ja-JP" i="1" dirty="0" err="1" smtClean="0">
                <a:latin typeface="Tahoma" charset="0"/>
              </a:rPr>
              <a:t>ó</a:t>
            </a:r>
            <a:r>
              <a:rPr lang="es-ES" altLang="ja-JP" i="1" dirty="0" smtClean="0">
                <a:latin typeface="Tahoma" charset="0"/>
              </a:rPr>
              <a:t> corresponder a la fecha de calificación.  En todo caso, mientras dicha persona reciba subsidio por incapacidad temporal, no habrá lugar a percibir las prestaciones derivadas de la invalidez</a:t>
            </a:r>
            <a:r>
              <a:rPr lang="es-ES" i="1" dirty="0" smtClean="0">
                <a:latin typeface="Tahoma" charset="0"/>
              </a:rPr>
              <a:t>”</a:t>
            </a:r>
            <a:r>
              <a:rPr lang="es-ES" altLang="ja-JP" i="1" dirty="0" smtClean="0">
                <a:latin typeface="Tahoma" charset="0"/>
              </a:rPr>
              <a:t>.</a:t>
            </a:r>
            <a:endParaRPr lang="es-ES" i="1" dirty="0">
              <a:latin typeface="Tahoma" charset="0"/>
            </a:endParaRPr>
          </a:p>
        </p:txBody>
      </p:sp>
    </p:spTree>
    <p:extLst>
      <p:ext uri="{BB962C8B-B14F-4D97-AF65-F5344CB8AC3E}">
        <p14:creationId xmlns:p14="http://schemas.microsoft.com/office/powerpoint/2010/main" val="220052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819151" y="1954213"/>
            <a:ext cx="10058400" cy="4724400"/>
          </a:xfrm>
          <a:prstGeom prst="rect">
            <a:avLst/>
          </a:prstGeom>
          <a:gradFill rotWithShape="0">
            <a:gsLst>
              <a:gs pos="0">
                <a:srgbClr val="CCFFFF"/>
              </a:gs>
              <a:gs pos="100000">
                <a:srgbClr val="FFFFFF"/>
              </a:gs>
            </a:gsLst>
            <a:lin ang="5400000" scaled="1"/>
          </a:gradFill>
          <a:ln w="12700">
            <a:solidFill>
              <a:schemeClr val="tx1"/>
            </a:solidFill>
            <a:miter lim="800000"/>
            <a:headEnd type="none" w="sm" len="sm"/>
            <a:tailEnd type="none" w="sm" len="sm"/>
          </a:ln>
        </p:spPr>
        <p:txBody>
          <a:bodyPr wrap="none" anchor="ctr"/>
          <a:lstStyle/>
          <a:p>
            <a:pPr algn="ctr"/>
            <a:endParaRPr lang="es-ES"/>
          </a:p>
        </p:txBody>
      </p:sp>
      <p:sp>
        <p:nvSpPr>
          <p:cNvPr id="161794" name="Rectangle 3"/>
          <p:cNvSpPr>
            <a:spLocks noGrp="1" noChangeArrowheads="1"/>
          </p:cNvSpPr>
          <p:nvPr>
            <p:ph type="title"/>
          </p:nvPr>
        </p:nvSpPr>
        <p:spPr>
          <a:xfrm>
            <a:off x="804334" y="1414464"/>
            <a:ext cx="9903884" cy="522287"/>
          </a:xfrm>
        </p:spPr>
        <p:txBody>
          <a:bodyPr/>
          <a:lstStyle/>
          <a:p>
            <a:r>
              <a:rPr lang="es-ES_tradnl" sz="2000">
                <a:solidFill>
                  <a:srgbClr val="000000"/>
                </a:solidFill>
                <a:latin typeface="Tahoma" charset="0"/>
              </a:rPr>
              <a:t>Fecha en que se establece pérdida </a:t>
            </a:r>
            <a:r>
              <a:rPr lang="ja-JP" altLang="es-ES_tradnl" sz="2000" i="1">
                <a:solidFill>
                  <a:srgbClr val="000000"/>
                </a:solidFill>
                <a:latin typeface="Tahoma" charset="0"/>
              </a:rPr>
              <a:t>“</a:t>
            </a:r>
            <a:r>
              <a:rPr lang="es-ES_tradnl" altLang="ja-JP" sz="2000" i="1">
                <a:solidFill>
                  <a:srgbClr val="000000"/>
                </a:solidFill>
                <a:latin typeface="Tahoma" charset="0"/>
              </a:rPr>
              <a:t>permanente y Definitiva</a:t>
            </a:r>
            <a:r>
              <a:rPr lang="ja-JP" altLang="es-ES_tradnl" sz="2000" i="1">
                <a:solidFill>
                  <a:srgbClr val="000000"/>
                </a:solidFill>
                <a:latin typeface="Tahoma" charset="0"/>
              </a:rPr>
              <a:t>”</a:t>
            </a:r>
            <a:endParaRPr lang="es-ES_tradnl" sz="2400" i="1">
              <a:solidFill>
                <a:srgbClr val="000000"/>
              </a:solidFill>
              <a:latin typeface="Tahoma" charset="0"/>
            </a:endParaRPr>
          </a:p>
        </p:txBody>
      </p:sp>
      <p:sp>
        <p:nvSpPr>
          <p:cNvPr id="161795" name="Line 4"/>
          <p:cNvSpPr>
            <a:spLocks noChangeShapeType="1"/>
          </p:cNvSpPr>
          <p:nvPr/>
        </p:nvSpPr>
        <p:spPr bwMode="auto">
          <a:xfrm>
            <a:off x="1665817" y="5764213"/>
            <a:ext cx="8314267" cy="0"/>
          </a:xfrm>
          <a:prstGeom prst="line">
            <a:avLst/>
          </a:prstGeom>
          <a:noFill/>
          <a:ln w="12700">
            <a:solidFill>
              <a:srgbClr val="F51A0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161796" name="Rectangle 5"/>
          <p:cNvSpPr>
            <a:spLocks noChangeArrowheads="1"/>
          </p:cNvSpPr>
          <p:nvPr/>
        </p:nvSpPr>
        <p:spPr bwMode="auto">
          <a:xfrm>
            <a:off x="68474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797" name="Rectangle 6"/>
          <p:cNvSpPr>
            <a:spLocks noChangeArrowheads="1"/>
          </p:cNvSpPr>
          <p:nvPr/>
        </p:nvSpPr>
        <p:spPr bwMode="auto">
          <a:xfrm>
            <a:off x="2478618" y="5688013"/>
            <a:ext cx="194733" cy="14605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798" name="Rectangle 7"/>
          <p:cNvSpPr>
            <a:spLocks noChangeArrowheads="1"/>
          </p:cNvSpPr>
          <p:nvPr/>
        </p:nvSpPr>
        <p:spPr bwMode="auto">
          <a:xfrm>
            <a:off x="28850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799" name="Rectangle 8"/>
          <p:cNvSpPr>
            <a:spLocks noChangeArrowheads="1"/>
          </p:cNvSpPr>
          <p:nvPr/>
        </p:nvSpPr>
        <p:spPr bwMode="auto">
          <a:xfrm>
            <a:off x="4425951"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800" name="Rectangle 9"/>
          <p:cNvSpPr>
            <a:spLocks noChangeArrowheads="1"/>
          </p:cNvSpPr>
          <p:nvPr/>
        </p:nvSpPr>
        <p:spPr bwMode="auto">
          <a:xfrm>
            <a:off x="32914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801" name="Rectangle 10"/>
          <p:cNvSpPr>
            <a:spLocks noChangeArrowheads="1"/>
          </p:cNvSpPr>
          <p:nvPr/>
        </p:nvSpPr>
        <p:spPr bwMode="auto">
          <a:xfrm>
            <a:off x="80666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802" name="Rectangle 11"/>
          <p:cNvSpPr>
            <a:spLocks noChangeArrowheads="1"/>
          </p:cNvSpPr>
          <p:nvPr/>
        </p:nvSpPr>
        <p:spPr bwMode="auto">
          <a:xfrm>
            <a:off x="56282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803" name="Rectangle 12"/>
          <p:cNvSpPr>
            <a:spLocks noChangeArrowheads="1"/>
          </p:cNvSpPr>
          <p:nvPr/>
        </p:nvSpPr>
        <p:spPr bwMode="auto">
          <a:xfrm>
            <a:off x="2173817" y="5980114"/>
            <a:ext cx="7112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defTabSz="762000"/>
            <a:r>
              <a:rPr lang="es-ES_tradnl" sz="1800">
                <a:solidFill>
                  <a:schemeClr val="accent2"/>
                </a:solidFill>
              </a:rPr>
              <a:t>90</a:t>
            </a:r>
            <a:endParaRPr lang="es-ES_tradnl">
              <a:solidFill>
                <a:schemeClr val="accent2"/>
              </a:solidFill>
            </a:endParaRPr>
          </a:p>
        </p:txBody>
      </p:sp>
      <p:sp>
        <p:nvSpPr>
          <p:cNvPr id="161804" name="Rectangle 13"/>
          <p:cNvSpPr>
            <a:spLocks noChangeArrowheads="1"/>
          </p:cNvSpPr>
          <p:nvPr/>
        </p:nvSpPr>
        <p:spPr bwMode="auto">
          <a:xfrm>
            <a:off x="2580218" y="5980114"/>
            <a:ext cx="5665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chemeClr val="accent2"/>
                </a:solidFill>
              </a:rPr>
              <a:t>135</a:t>
            </a:r>
          </a:p>
        </p:txBody>
      </p:sp>
      <p:sp>
        <p:nvSpPr>
          <p:cNvPr id="161805" name="Rectangle 14"/>
          <p:cNvSpPr>
            <a:spLocks noChangeArrowheads="1"/>
          </p:cNvSpPr>
          <p:nvPr/>
        </p:nvSpPr>
        <p:spPr bwMode="auto">
          <a:xfrm>
            <a:off x="1869018" y="5973764"/>
            <a:ext cx="31067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rgbClr val="FF0000"/>
                </a:solidFill>
              </a:rPr>
              <a:t>0</a:t>
            </a:r>
            <a:endParaRPr lang="es-ES_tradnl" sz="2000">
              <a:solidFill>
                <a:srgbClr val="FF0000"/>
              </a:solidFill>
            </a:endParaRPr>
          </a:p>
        </p:txBody>
      </p:sp>
      <p:sp>
        <p:nvSpPr>
          <p:cNvPr id="161806" name="Rectangle 15"/>
          <p:cNvSpPr>
            <a:spLocks noChangeArrowheads="1"/>
          </p:cNvSpPr>
          <p:nvPr/>
        </p:nvSpPr>
        <p:spPr bwMode="auto">
          <a:xfrm>
            <a:off x="3189818" y="5980114"/>
            <a:ext cx="5665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chemeClr val="accent2"/>
                </a:solidFill>
              </a:rPr>
              <a:t>180</a:t>
            </a:r>
            <a:endParaRPr lang="es-ES_tradnl" sz="2000"/>
          </a:p>
        </p:txBody>
      </p:sp>
      <p:sp>
        <p:nvSpPr>
          <p:cNvPr id="161807" name="Rectangle 16"/>
          <p:cNvSpPr>
            <a:spLocks noChangeArrowheads="1"/>
          </p:cNvSpPr>
          <p:nvPr/>
        </p:nvSpPr>
        <p:spPr bwMode="auto">
          <a:xfrm>
            <a:off x="39010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270</a:t>
            </a:r>
            <a:endParaRPr lang="es-ES_tradnl">
              <a:solidFill>
                <a:schemeClr val="bg2"/>
              </a:solidFill>
            </a:endParaRPr>
          </a:p>
        </p:txBody>
      </p:sp>
      <p:sp>
        <p:nvSpPr>
          <p:cNvPr id="161808" name="Rectangle 17"/>
          <p:cNvSpPr>
            <a:spLocks noChangeArrowheads="1"/>
          </p:cNvSpPr>
          <p:nvPr/>
        </p:nvSpPr>
        <p:spPr bwMode="auto">
          <a:xfrm>
            <a:off x="53234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360</a:t>
            </a:r>
            <a:endParaRPr lang="es-ES_tradnl">
              <a:solidFill>
                <a:schemeClr val="tx2"/>
              </a:solidFill>
            </a:endParaRPr>
          </a:p>
        </p:txBody>
      </p:sp>
      <p:sp>
        <p:nvSpPr>
          <p:cNvPr id="161809" name="Rectangle 18"/>
          <p:cNvSpPr>
            <a:spLocks noChangeArrowheads="1"/>
          </p:cNvSpPr>
          <p:nvPr/>
        </p:nvSpPr>
        <p:spPr bwMode="auto">
          <a:xfrm>
            <a:off x="65426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540</a:t>
            </a:r>
            <a:endParaRPr lang="es-ES_tradnl">
              <a:solidFill>
                <a:schemeClr val="accent2"/>
              </a:solidFill>
            </a:endParaRPr>
          </a:p>
        </p:txBody>
      </p:sp>
      <p:sp>
        <p:nvSpPr>
          <p:cNvPr id="161810" name="Rectangle 19"/>
          <p:cNvSpPr>
            <a:spLocks noChangeArrowheads="1"/>
          </p:cNvSpPr>
          <p:nvPr/>
        </p:nvSpPr>
        <p:spPr bwMode="auto">
          <a:xfrm>
            <a:off x="77618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720</a:t>
            </a:r>
          </a:p>
        </p:txBody>
      </p:sp>
      <p:sp>
        <p:nvSpPr>
          <p:cNvPr id="161811" name="Line 20"/>
          <p:cNvSpPr>
            <a:spLocks noChangeShapeType="1"/>
          </p:cNvSpPr>
          <p:nvPr/>
        </p:nvSpPr>
        <p:spPr bwMode="auto">
          <a:xfrm>
            <a:off x="2072217" y="2411413"/>
            <a:ext cx="0" cy="34290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2" name="Line 21"/>
          <p:cNvSpPr>
            <a:spLocks noChangeShapeType="1"/>
          </p:cNvSpPr>
          <p:nvPr/>
        </p:nvSpPr>
        <p:spPr bwMode="auto">
          <a:xfrm>
            <a:off x="57298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3" name="Line 22"/>
          <p:cNvSpPr>
            <a:spLocks noChangeShapeType="1"/>
          </p:cNvSpPr>
          <p:nvPr/>
        </p:nvSpPr>
        <p:spPr bwMode="auto">
          <a:xfrm flipV="1">
            <a:off x="45106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4" name="Line 23"/>
          <p:cNvSpPr>
            <a:spLocks noChangeShapeType="1"/>
          </p:cNvSpPr>
          <p:nvPr/>
        </p:nvSpPr>
        <p:spPr bwMode="auto">
          <a:xfrm flipH="1" flipV="1">
            <a:off x="69490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5" name="Line 24"/>
          <p:cNvSpPr>
            <a:spLocks noChangeShapeType="1"/>
          </p:cNvSpPr>
          <p:nvPr/>
        </p:nvSpPr>
        <p:spPr bwMode="auto">
          <a:xfrm flipV="1">
            <a:off x="8168217" y="2487613"/>
            <a:ext cx="0" cy="3200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6" name="Line 25"/>
          <p:cNvSpPr>
            <a:spLocks noChangeShapeType="1"/>
          </p:cNvSpPr>
          <p:nvPr/>
        </p:nvSpPr>
        <p:spPr bwMode="auto">
          <a:xfrm flipV="1">
            <a:off x="33930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1817" name="Rectangle 26"/>
          <p:cNvSpPr>
            <a:spLocks noChangeArrowheads="1"/>
          </p:cNvSpPr>
          <p:nvPr/>
        </p:nvSpPr>
        <p:spPr bwMode="auto">
          <a:xfrm>
            <a:off x="1979084" y="569436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1818" name="Text Box 27"/>
          <p:cNvSpPr txBox="1">
            <a:spLocks noChangeArrowheads="1"/>
          </p:cNvSpPr>
          <p:nvPr/>
        </p:nvSpPr>
        <p:spPr bwMode="auto">
          <a:xfrm>
            <a:off x="4692651" y="6221413"/>
            <a:ext cx="13260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rgbClr val="000076"/>
                </a:solidFill>
              </a:rPr>
              <a:t>Dias IT</a:t>
            </a:r>
          </a:p>
        </p:txBody>
      </p:sp>
      <p:sp>
        <p:nvSpPr>
          <p:cNvPr id="161819" name="Text Box 28"/>
          <p:cNvSpPr txBox="1">
            <a:spLocks noChangeArrowheads="1"/>
          </p:cNvSpPr>
          <p:nvPr/>
        </p:nvSpPr>
        <p:spPr bwMode="auto">
          <a:xfrm rot="10800000">
            <a:off x="952699" y="3173413"/>
            <a:ext cx="615553"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rgbClr val="000076"/>
                </a:solidFill>
              </a:rPr>
              <a:t>% PCL</a:t>
            </a:r>
          </a:p>
        </p:txBody>
      </p:sp>
      <p:sp>
        <p:nvSpPr>
          <p:cNvPr id="161820" name="Text Box 29"/>
          <p:cNvSpPr txBox="1">
            <a:spLocks noChangeArrowheads="1"/>
          </p:cNvSpPr>
          <p:nvPr/>
        </p:nvSpPr>
        <p:spPr bwMode="auto">
          <a:xfrm>
            <a:off x="1462618" y="3859214"/>
            <a:ext cx="4646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rgbClr val="FF0000"/>
                </a:solidFill>
              </a:rPr>
              <a:t>50</a:t>
            </a:r>
            <a:endParaRPr lang="es-ES_tradnl">
              <a:solidFill>
                <a:srgbClr val="FF0000"/>
              </a:solidFill>
            </a:endParaRPr>
          </a:p>
        </p:txBody>
      </p:sp>
      <p:sp>
        <p:nvSpPr>
          <p:cNvPr id="161821" name="Line 30"/>
          <p:cNvSpPr>
            <a:spLocks noChangeShapeType="1"/>
          </p:cNvSpPr>
          <p:nvPr/>
        </p:nvSpPr>
        <p:spPr bwMode="auto">
          <a:xfrm>
            <a:off x="2072217" y="4011613"/>
            <a:ext cx="8636000" cy="0"/>
          </a:xfrm>
          <a:prstGeom prst="line">
            <a:avLst/>
          </a:prstGeom>
          <a:noFill/>
          <a:ln w="28575">
            <a:solidFill>
              <a:srgbClr val="800000"/>
            </a:solidFill>
            <a:prstDash val="lgDash"/>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280607" name="Freeform 31"/>
          <p:cNvSpPr>
            <a:spLocks/>
          </p:cNvSpPr>
          <p:nvPr/>
        </p:nvSpPr>
        <p:spPr bwMode="auto">
          <a:xfrm>
            <a:off x="2275417" y="2640013"/>
            <a:ext cx="6705600" cy="2260600"/>
          </a:xfrm>
          <a:custGeom>
            <a:avLst/>
            <a:gdLst>
              <a:gd name="T0" fmla="*/ 0 w 3168"/>
              <a:gd name="T1" fmla="*/ 0 h 1424"/>
              <a:gd name="T2" fmla="*/ 2147483647 w 3168"/>
              <a:gd name="T3" fmla="*/ 2147483647 h 1424"/>
              <a:gd name="T4" fmla="*/ 2147483647 w 3168"/>
              <a:gd name="T5" fmla="*/ 2147483647 h 1424"/>
              <a:gd name="T6" fmla="*/ 0 60000 65536"/>
              <a:gd name="T7" fmla="*/ 0 60000 65536"/>
              <a:gd name="T8" fmla="*/ 0 60000 65536"/>
              <a:gd name="T9" fmla="*/ 0 w 3168"/>
              <a:gd name="T10" fmla="*/ 0 h 1424"/>
              <a:gd name="T11" fmla="*/ 3168 w 3168"/>
              <a:gd name="T12" fmla="*/ 1424 h 1424"/>
            </a:gdLst>
            <a:ahLst/>
            <a:cxnLst>
              <a:cxn ang="T6">
                <a:pos x="T0" y="T1"/>
              </a:cxn>
              <a:cxn ang="T7">
                <a:pos x="T2" y="T3"/>
              </a:cxn>
              <a:cxn ang="T8">
                <a:pos x="T4" y="T5"/>
              </a:cxn>
            </a:cxnLst>
            <a:rect l="T9" t="T10" r="T11" b="T12"/>
            <a:pathLst>
              <a:path w="3168" h="1424">
                <a:moveTo>
                  <a:pt x="0" y="0"/>
                </a:moveTo>
                <a:cubicBezTo>
                  <a:pt x="384" y="488"/>
                  <a:pt x="768" y="976"/>
                  <a:pt x="1296" y="1200"/>
                </a:cubicBezTo>
                <a:cubicBezTo>
                  <a:pt x="1824" y="1424"/>
                  <a:pt x="2856" y="1320"/>
                  <a:pt x="3168" y="1344"/>
                </a:cubicBezTo>
              </a:path>
            </a:pathLst>
          </a:custGeom>
          <a:noFill/>
          <a:ln w="38100" cap="flat" cmpd="sng">
            <a:solidFill>
              <a:srgbClr val="0033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280608" name="Freeform 32"/>
          <p:cNvSpPr>
            <a:spLocks/>
          </p:cNvSpPr>
          <p:nvPr/>
        </p:nvSpPr>
        <p:spPr bwMode="auto">
          <a:xfrm>
            <a:off x="2275417" y="2716213"/>
            <a:ext cx="5384800" cy="3048000"/>
          </a:xfrm>
          <a:custGeom>
            <a:avLst/>
            <a:gdLst>
              <a:gd name="T0" fmla="*/ 0 w 2544"/>
              <a:gd name="T1" fmla="*/ 0 h 1920"/>
              <a:gd name="T2" fmla="*/ 2147483647 w 2544"/>
              <a:gd name="T3" fmla="*/ 2147483647 h 1920"/>
              <a:gd name="T4" fmla="*/ 2147483647 w 2544"/>
              <a:gd name="T5" fmla="*/ 2147483647 h 1920"/>
              <a:gd name="T6" fmla="*/ 0 60000 65536"/>
              <a:gd name="T7" fmla="*/ 0 60000 65536"/>
              <a:gd name="T8" fmla="*/ 0 60000 65536"/>
              <a:gd name="T9" fmla="*/ 0 w 2544"/>
              <a:gd name="T10" fmla="*/ 0 h 1920"/>
              <a:gd name="T11" fmla="*/ 2544 w 2544"/>
              <a:gd name="T12" fmla="*/ 1920 h 1920"/>
            </a:gdLst>
            <a:ahLst/>
            <a:cxnLst>
              <a:cxn ang="T6">
                <a:pos x="T0" y="T1"/>
              </a:cxn>
              <a:cxn ang="T7">
                <a:pos x="T2" y="T3"/>
              </a:cxn>
              <a:cxn ang="T8">
                <a:pos x="T4" y="T5"/>
              </a:cxn>
            </a:cxnLst>
            <a:rect l="T9" t="T10" r="T11" b="T12"/>
            <a:pathLst>
              <a:path w="2544" h="1920">
                <a:moveTo>
                  <a:pt x="0" y="0"/>
                </a:moveTo>
                <a:cubicBezTo>
                  <a:pt x="412" y="632"/>
                  <a:pt x="824" y="1264"/>
                  <a:pt x="1248" y="1584"/>
                </a:cubicBezTo>
                <a:cubicBezTo>
                  <a:pt x="1672" y="1904"/>
                  <a:pt x="2328" y="1864"/>
                  <a:pt x="2544" y="1920"/>
                </a:cubicBezTo>
              </a:path>
            </a:pathLst>
          </a:custGeom>
          <a:noFill/>
          <a:ln w="38100" cap="flat" cmpd="sng">
            <a:solidFill>
              <a:srgbClr val="FF00FF"/>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280609" name="Line 33"/>
          <p:cNvSpPr>
            <a:spLocks noChangeShapeType="1"/>
          </p:cNvSpPr>
          <p:nvPr/>
        </p:nvSpPr>
        <p:spPr bwMode="auto">
          <a:xfrm>
            <a:off x="2377017" y="3325813"/>
            <a:ext cx="6705600" cy="0"/>
          </a:xfrm>
          <a:prstGeom prst="line">
            <a:avLst/>
          </a:prstGeom>
          <a:noFill/>
          <a:ln w="38100">
            <a:solidFill>
              <a:srgbClr val="00008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280610" name="Freeform 34"/>
          <p:cNvSpPr>
            <a:spLocks/>
          </p:cNvSpPr>
          <p:nvPr/>
        </p:nvSpPr>
        <p:spPr bwMode="auto">
          <a:xfrm>
            <a:off x="2478617" y="2563813"/>
            <a:ext cx="6502400" cy="1092200"/>
          </a:xfrm>
          <a:custGeom>
            <a:avLst/>
            <a:gdLst>
              <a:gd name="T0" fmla="*/ 0 w 3072"/>
              <a:gd name="T1" fmla="*/ 0 h 688"/>
              <a:gd name="T2" fmla="*/ 2147483647 w 3072"/>
              <a:gd name="T3" fmla="*/ 1451610000 h 688"/>
              <a:gd name="T4" fmla="*/ 2147483647 w 3072"/>
              <a:gd name="T5" fmla="*/ 1693545000 h 688"/>
              <a:gd name="T6" fmla="*/ 0 60000 65536"/>
              <a:gd name="T7" fmla="*/ 0 60000 65536"/>
              <a:gd name="T8" fmla="*/ 0 60000 65536"/>
              <a:gd name="T9" fmla="*/ 0 w 3072"/>
              <a:gd name="T10" fmla="*/ 0 h 688"/>
              <a:gd name="T11" fmla="*/ 3072 w 3072"/>
              <a:gd name="T12" fmla="*/ 688 h 688"/>
            </a:gdLst>
            <a:ahLst/>
            <a:cxnLst>
              <a:cxn ang="T6">
                <a:pos x="T0" y="T1"/>
              </a:cxn>
              <a:cxn ang="T7">
                <a:pos x="T2" y="T3"/>
              </a:cxn>
              <a:cxn ang="T8">
                <a:pos x="T4" y="T5"/>
              </a:cxn>
            </a:cxnLst>
            <a:rect l="T9" t="T10" r="T11" b="T12"/>
            <a:pathLst>
              <a:path w="3072" h="688">
                <a:moveTo>
                  <a:pt x="0" y="0"/>
                </a:moveTo>
                <a:cubicBezTo>
                  <a:pt x="224" y="232"/>
                  <a:pt x="448" y="464"/>
                  <a:pt x="960" y="576"/>
                </a:cubicBezTo>
                <a:cubicBezTo>
                  <a:pt x="1472" y="688"/>
                  <a:pt x="2720" y="656"/>
                  <a:pt x="3072" y="672"/>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161826" name="Text Box 35"/>
          <p:cNvSpPr txBox="1">
            <a:spLocks noChangeArrowheads="1"/>
          </p:cNvSpPr>
          <p:nvPr/>
        </p:nvSpPr>
        <p:spPr bwMode="auto">
          <a:xfrm>
            <a:off x="1259417" y="2273301"/>
            <a:ext cx="6047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100</a:t>
            </a:r>
            <a:endParaRPr lang="es-ES_tradnl"/>
          </a:p>
        </p:txBody>
      </p:sp>
      <p:sp>
        <p:nvSpPr>
          <p:cNvPr id="161827" name="Text Box 36"/>
          <p:cNvSpPr txBox="1">
            <a:spLocks noChangeArrowheads="1"/>
          </p:cNvSpPr>
          <p:nvPr/>
        </p:nvSpPr>
        <p:spPr bwMode="auto">
          <a:xfrm>
            <a:off x="1543051" y="5443539"/>
            <a:ext cx="32467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0</a:t>
            </a:r>
            <a:endParaRPr lang="es-ES_tradnl"/>
          </a:p>
        </p:txBody>
      </p:sp>
      <p:sp>
        <p:nvSpPr>
          <p:cNvPr id="161828" name="CuadroTexto 2"/>
          <p:cNvSpPr txBox="1">
            <a:spLocks noChangeArrowheads="1"/>
          </p:cNvSpPr>
          <p:nvPr/>
        </p:nvSpPr>
        <p:spPr bwMode="auto">
          <a:xfrm>
            <a:off x="1049867" y="469901"/>
            <a:ext cx="686978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 sz="3600" b="1">
                <a:solidFill>
                  <a:srgbClr val="663366"/>
                </a:solidFill>
              </a:rPr>
              <a:t>3. Conceptualización Técnica</a:t>
            </a:r>
          </a:p>
        </p:txBody>
      </p:sp>
      <p:sp>
        <p:nvSpPr>
          <p:cNvPr id="161829" name="37 CuadroTexto"/>
          <p:cNvSpPr txBox="1">
            <a:spLocks noChangeArrowheads="1"/>
          </p:cNvSpPr>
          <p:nvPr/>
        </p:nvSpPr>
        <p:spPr bwMode="auto">
          <a:xfrm>
            <a:off x="1295401" y="1052514"/>
            <a:ext cx="864023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CO" sz="1400"/>
              <a:t> Fuente : Velandia, Edgar  Miembro Junta Nacional de Invalidez  2011 2014  </a:t>
            </a:r>
          </a:p>
        </p:txBody>
      </p:sp>
    </p:spTree>
    <p:extLst>
      <p:ext uri="{BB962C8B-B14F-4D97-AF65-F5344CB8AC3E}">
        <p14:creationId xmlns:p14="http://schemas.microsoft.com/office/powerpoint/2010/main" val="1170237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0610"/>
                                        </p:tgtEl>
                                        <p:attrNameLst>
                                          <p:attrName>style.visibility</p:attrName>
                                        </p:attrNameLst>
                                      </p:cBhvr>
                                      <p:to>
                                        <p:strVal val="visible"/>
                                      </p:to>
                                    </p:set>
                                    <p:anim calcmode="lin" valueType="num">
                                      <p:cBhvr>
                                        <p:cTn id="7" dur="500" fill="hold"/>
                                        <p:tgtEl>
                                          <p:spTgt spid="280610"/>
                                        </p:tgtEl>
                                        <p:attrNameLst>
                                          <p:attrName>ppt_x</p:attrName>
                                        </p:attrNameLst>
                                      </p:cBhvr>
                                      <p:tavLst>
                                        <p:tav tm="0">
                                          <p:val>
                                            <p:strVal val="#ppt_x-#ppt_w/2"/>
                                          </p:val>
                                        </p:tav>
                                        <p:tav tm="100000">
                                          <p:val>
                                            <p:strVal val="#ppt_x"/>
                                          </p:val>
                                        </p:tav>
                                      </p:tavLst>
                                    </p:anim>
                                    <p:anim calcmode="lin" valueType="num">
                                      <p:cBhvr>
                                        <p:cTn id="8" dur="500" fill="hold"/>
                                        <p:tgtEl>
                                          <p:spTgt spid="280610"/>
                                        </p:tgtEl>
                                        <p:attrNameLst>
                                          <p:attrName>ppt_y</p:attrName>
                                        </p:attrNameLst>
                                      </p:cBhvr>
                                      <p:tavLst>
                                        <p:tav tm="0">
                                          <p:val>
                                            <p:strVal val="#ppt_y"/>
                                          </p:val>
                                        </p:tav>
                                        <p:tav tm="100000">
                                          <p:val>
                                            <p:strVal val="#ppt_y"/>
                                          </p:val>
                                        </p:tav>
                                      </p:tavLst>
                                    </p:anim>
                                    <p:anim calcmode="lin" valueType="num">
                                      <p:cBhvr>
                                        <p:cTn id="9" dur="500" fill="hold"/>
                                        <p:tgtEl>
                                          <p:spTgt spid="280610"/>
                                        </p:tgtEl>
                                        <p:attrNameLst>
                                          <p:attrName>ppt_w</p:attrName>
                                        </p:attrNameLst>
                                      </p:cBhvr>
                                      <p:tavLst>
                                        <p:tav tm="0">
                                          <p:val>
                                            <p:fltVal val="0"/>
                                          </p:val>
                                        </p:tav>
                                        <p:tav tm="100000">
                                          <p:val>
                                            <p:strVal val="#ppt_w"/>
                                          </p:val>
                                        </p:tav>
                                      </p:tavLst>
                                    </p:anim>
                                    <p:anim calcmode="lin" valueType="num">
                                      <p:cBhvr>
                                        <p:cTn id="10" dur="500" fill="hold"/>
                                        <p:tgtEl>
                                          <p:spTgt spid="28061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1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80607"/>
                                        </p:tgtEl>
                                        <p:attrNameLst>
                                          <p:attrName>style.visibility</p:attrName>
                                        </p:attrNameLst>
                                      </p:cBhvr>
                                      <p:to>
                                        <p:strVal val="visible"/>
                                      </p:to>
                                    </p:set>
                                    <p:anim calcmode="lin" valueType="num">
                                      <p:cBhvr>
                                        <p:cTn id="15" dur="500" fill="hold"/>
                                        <p:tgtEl>
                                          <p:spTgt spid="280607"/>
                                        </p:tgtEl>
                                        <p:attrNameLst>
                                          <p:attrName>ppt_x</p:attrName>
                                        </p:attrNameLst>
                                      </p:cBhvr>
                                      <p:tavLst>
                                        <p:tav tm="0">
                                          <p:val>
                                            <p:strVal val="#ppt_x-#ppt_w/2"/>
                                          </p:val>
                                        </p:tav>
                                        <p:tav tm="100000">
                                          <p:val>
                                            <p:strVal val="#ppt_x"/>
                                          </p:val>
                                        </p:tav>
                                      </p:tavLst>
                                    </p:anim>
                                    <p:anim calcmode="lin" valueType="num">
                                      <p:cBhvr>
                                        <p:cTn id="16" dur="500" fill="hold"/>
                                        <p:tgtEl>
                                          <p:spTgt spid="280607"/>
                                        </p:tgtEl>
                                        <p:attrNameLst>
                                          <p:attrName>ppt_y</p:attrName>
                                        </p:attrNameLst>
                                      </p:cBhvr>
                                      <p:tavLst>
                                        <p:tav tm="0">
                                          <p:val>
                                            <p:strVal val="#ppt_y"/>
                                          </p:val>
                                        </p:tav>
                                        <p:tav tm="100000">
                                          <p:val>
                                            <p:strVal val="#ppt_y"/>
                                          </p:val>
                                        </p:tav>
                                      </p:tavLst>
                                    </p:anim>
                                    <p:anim calcmode="lin" valueType="num">
                                      <p:cBhvr>
                                        <p:cTn id="17" dur="500" fill="hold"/>
                                        <p:tgtEl>
                                          <p:spTgt spid="280607"/>
                                        </p:tgtEl>
                                        <p:attrNameLst>
                                          <p:attrName>ppt_w</p:attrName>
                                        </p:attrNameLst>
                                      </p:cBhvr>
                                      <p:tavLst>
                                        <p:tav tm="0">
                                          <p:val>
                                            <p:fltVal val="0"/>
                                          </p:val>
                                        </p:tav>
                                        <p:tav tm="100000">
                                          <p:val>
                                            <p:strVal val="#ppt_w"/>
                                          </p:val>
                                        </p:tav>
                                      </p:tavLst>
                                    </p:anim>
                                    <p:anim calcmode="lin" valueType="num">
                                      <p:cBhvr>
                                        <p:cTn id="18" dur="500" fill="hold"/>
                                        <p:tgtEl>
                                          <p:spTgt spid="28060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80608"/>
                                        </p:tgtEl>
                                        <p:attrNameLst>
                                          <p:attrName>style.visibility</p:attrName>
                                        </p:attrNameLst>
                                      </p:cBhvr>
                                      <p:to>
                                        <p:strVal val="visible"/>
                                      </p:to>
                                    </p:set>
                                    <p:anim calcmode="lin" valueType="num">
                                      <p:cBhvr>
                                        <p:cTn id="23" dur="500" fill="hold"/>
                                        <p:tgtEl>
                                          <p:spTgt spid="280608"/>
                                        </p:tgtEl>
                                        <p:attrNameLst>
                                          <p:attrName>ppt_x</p:attrName>
                                        </p:attrNameLst>
                                      </p:cBhvr>
                                      <p:tavLst>
                                        <p:tav tm="0">
                                          <p:val>
                                            <p:strVal val="#ppt_x-#ppt_w/2"/>
                                          </p:val>
                                        </p:tav>
                                        <p:tav tm="100000">
                                          <p:val>
                                            <p:strVal val="#ppt_x"/>
                                          </p:val>
                                        </p:tav>
                                      </p:tavLst>
                                    </p:anim>
                                    <p:anim calcmode="lin" valueType="num">
                                      <p:cBhvr>
                                        <p:cTn id="24" dur="500" fill="hold"/>
                                        <p:tgtEl>
                                          <p:spTgt spid="280608"/>
                                        </p:tgtEl>
                                        <p:attrNameLst>
                                          <p:attrName>ppt_y</p:attrName>
                                        </p:attrNameLst>
                                      </p:cBhvr>
                                      <p:tavLst>
                                        <p:tav tm="0">
                                          <p:val>
                                            <p:strVal val="#ppt_y"/>
                                          </p:val>
                                        </p:tav>
                                        <p:tav tm="100000">
                                          <p:val>
                                            <p:strVal val="#ppt_y"/>
                                          </p:val>
                                        </p:tav>
                                      </p:tavLst>
                                    </p:anim>
                                    <p:anim calcmode="lin" valueType="num">
                                      <p:cBhvr>
                                        <p:cTn id="25" dur="500" fill="hold"/>
                                        <p:tgtEl>
                                          <p:spTgt spid="280608"/>
                                        </p:tgtEl>
                                        <p:attrNameLst>
                                          <p:attrName>ppt_w</p:attrName>
                                        </p:attrNameLst>
                                      </p:cBhvr>
                                      <p:tavLst>
                                        <p:tav tm="0">
                                          <p:val>
                                            <p:fltVal val="0"/>
                                          </p:val>
                                        </p:tav>
                                        <p:tav tm="100000">
                                          <p:val>
                                            <p:strVal val="#ppt_w"/>
                                          </p:val>
                                        </p:tav>
                                      </p:tavLst>
                                    </p:anim>
                                    <p:anim calcmode="lin" valueType="num">
                                      <p:cBhvr>
                                        <p:cTn id="26" dur="500" fill="hold"/>
                                        <p:tgtEl>
                                          <p:spTgt spid="28060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80609"/>
                                        </p:tgtEl>
                                        <p:attrNameLst>
                                          <p:attrName>style.visibility</p:attrName>
                                        </p:attrNameLst>
                                      </p:cBhvr>
                                      <p:to>
                                        <p:strVal val="visible"/>
                                      </p:to>
                                    </p:set>
                                    <p:anim calcmode="lin" valueType="num">
                                      <p:cBhvr>
                                        <p:cTn id="31" dur="500" fill="hold"/>
                                        <p:tgtEl>
                                          <p:spTgt spid="280609"/>
                                        </p:tgtEl>
                                        <p:attrNameLst>
                                          <p:attrName>ppt_x</p:attrName>
                                        </p:attrNameLst>
                                      </p:cBhvr>
                                      <p:tavLst>
                                        <p:tav tm="0">
                                          <p:val>
                                            <p:strVal val="#ppt_x-#ppt_w/2"/>
                                          </p:val>
                                        </p:tav>
                                        <p:tav tm="100000">
                                          <p:val>
                                            <p:strVal val="#ppt_x"/>
                                          </p:val>
                                        </p:tav>
                                      </p:tavLst>
                                    </p:anim>
                                    <p:anim calcmode="lin" valueType="num">
                                      <p:cBhvr>
                                        <p:cTn id="32" dur="500" fill="hold"/>
                                        <p:tgtEl>
                                          <p:spTgt spid="280609"/>
                                        </p:tgtEl>
                                        <p:attrNameLst>
                                          <p:attrName>ppt_y</p:attrName>
                                        </p:attrNameLst>
                                      </p:cBhvr>
                                      <p:tavLst>
                                        <p:tav tm="0">
                                          <p:val>
                                            <p:strVal val="#ppt_y"/>
                                          </p:val>
                                        </p:tav>
                                        <p:tav tm="100000">
                                          <p:val>
                                            <p:strVal val="#ppt_y"/>
                                          </p:val>
                                        </p:tav>
                                      </p:tavLst>
                                    </p:anim>
                                    <p:anim calcmode="lin" valueType="num">
                                      <p:cBhvr>
                                        <p:cTn id="33" dur="500" fill="hold"/>
                                        <p:tgtEl>
                                          <p:spTgt spid="280609"/>
                                        </p:tgtEl>
                                        <p:attrNameLst>
                                          <p:attrName>ppt_w</p:attrName>
                                        </p:attrNameLst>
                                      </p:cBhvr>
                                      <p:tavLst>
                                        <p:tav tm="0">
                                          <p:val>
                                            <p:fltVal val="0"/>
                                          </p:val>
                                        </p:tav>
                                        <p:tav tm="100000">
                                          <p:val>
                                            <p:strVal val="#ppt_w"/>
                                          </p:val>
                                        </p:tav>
                                      </p:tavLst>
                                    </p:anim>
                                    <p:anim calcmode="lin" valueType="num">
                                      <p:cBhvr>
                                        <p:cTn id="34" dur="500" fill="hold"/>
                                        <p:tgtEl>
                                          <p:spTgt spid="28060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07" grpId="0" animBg="1"/>
      <p:bldP spid="280608" grpId="0" animBg="1"/>
      <p:bldP spid="280609" grpId="0" animBg="1"/>
      <p:bldP spid="2806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Line 4"/>
          <p:cNvSpPr>
            <a:spLocks noChangeShapeType="1"/>
          </p:cNvSpPr>
          <p:nvPr/>
        </p:nvSpPr>
        <p:spPr bwMode="auto">
          <a:xfrm>
            <a:off x="1564217" y="5764213"/>
            <a:ext cx="8314267" cy="0"/>
          </a:xfrm>
          <a:prstGeom prst="line">
            <a:avLst/>
          </a:prstGeom>
          <a:noFill/>
          <a:ln w="12700">
            <a:solidFill>
              <a:srgbClr val="F51A0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162818" name="Rectangle 5"/>
          <p:cNvSpPr>
            <a:spLocks noChangeArrowheads="1"/>
          </p:cNvSpPr>
          <p:nvPr/>
        </p:nvSpPr>
        <p:spPr bwMode="auto">
          <a:xfrm>
            <a:off x="67458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19" name="Rectangle 6"/>
          <p:cNvSpPr>
            <a:spLocks noChangeArrowheads="1"/>
          </p:cNvSpPr>
          <p:nvPr/>
        </p:nvSpPr>
        <p:spPr bwMode="auto">
          <a:xfrm>
            <a:off x="2377018" y="5688013"/>
            <a:ext cx="194733" cy="14605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0" name="Rectangle 7"/>
          <p:cNvSpPr>
            <a:spLocks noChangeArrowheads="1"/>
          </p:cNvSpPr>
          <p:nvPr/>
        </p:nvSpPr>
        <p:spPr bwMode="auto">
          <a:xfrm>
            <a:off x="27834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1" name="Rectangle 8"/>
          <p:cNvSpPr>
            <a:spLocks noChangeArrowheads="1"/>
          </p:cNvSpPr>
          <p:nvPr/>
        </p:nvSpPr>
        <p:spPr bwMode="auto">
          <a:xfrm>
            <a:off x="4324351"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2" name="Rectangle 9"/>
          <p:cNvSpPr>
            <a:spLocks noChangeArrowheads="1"/>
          </p:cNvSpPr>
          <p:nvPr/>
        </p:nvSpPr>
        <p:spPr bwMode="auto">
          <a:xfrm>
            <a:off x="31898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3" name="Rectangle 10"/>
          <p:cNvSpPr>
            <a:spLocks noChangeArrowheads="1"/>
          </p:cNvSpPr>
          <p:nvPr/>
        </p:nvSpPr>
        <p:spPr bwMode="auto">
          <a:xfrm>
            <a:off x="79650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4" name="Rectangle 11"/>
          <p:cNvSpPr>
            <a:spLocks noChangeArrowheads="1"/>
          </p:cNvSpPr>
          <p:nvPr/>
        </p:nvSpPr>
        <p:spPr bwMode="auto">
          <a:xfrm>
            <a:off x="5526617" y="568801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25" name="Rectangle 12"/>
          <p:cNvSpPr>
            <a:spLocks noChangeArrowheads="1"/>
          </p:cNvSpPr>
          <p:nvPr/>
        </p:nvSpPr>
        <p:spPr bwMode="auto">
          <a:xfrm>
            <a:off x="2072217" y="5980114"/>
            <a:ext cx="7112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defTabSz="762000"/>
            <a:r>
              <a:rPr lang="es-ES_tradnl" sz="1800">
                <a:solidFill>
                  <a:schemeClr val="accent2"/>
                </a:solidFill>
              </a:rPr>
              <a:t>90</a:t>
            </a:r>
            <a:endParaRPr lang="es-ES_tradnl">
              <a:solidFill>
                <a:schemeClr val="accent2"/>
              </a:solidFill>
            </a:endParaRPr>
          </a:p>
        </p:txBody>
      </p:sp>
      <p:sp>
        <p:nvSpPr>
          <p:cNvPr id="162826" name="Rectangle 13"/>
          <p:cNvSpPr>
            <a:spLocks noChangeArrowheads="1"/>
          </p:cNvSpPr>
          <p:nvPr/>
        </p:nvSpPr>
        <p:spPr bwMode="auto">
          <a:xfrm>
            <a:off x="2478618" y="5980114"/>
            <a:ext cx="5665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chemeClr val="accent2"/>
                </a:solidFill>
              </a:rPr>
              <a:t>135</a:t>
            </a:r>
          </a:p>
        </p:txBody>
      </p:sp>
      <p:sp>
        <p:nvSpPr>
          <p:cNvPr id="162827" name="Rectangle 14"/>
          <p:cNvSpPr>
            <a:spLocks noChangeArrowheads="1"/>
          </p:cNvSpPr>
          <p:nvPr/>
        </p:nvSpPr>
        <p:spPr bwMode="auto">
          <a:xfrm>
            <a:off x="1767418" y="5973764"/>
            <a:ext cx="31067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rgbClr val="FF0000"/>
                </a:solidFill>
              </a:rPr>
              <a:t>0</a:t>
            </a:r>
            <a:endParaRPr lang="es-ES_tradnl" sz="2000">
              <a:solidFill>
                <a:srgbClr val="FF0000"/>
              </a:solidFill>
            </a:endParaRPr>
          </a:p>
        </p:txBody>
      </p:sp>
      <p:sp>
        <p:nvSpPr>
          <p:cNvPr id="162828" name="Rectangle 15"/>
          <p:cNvSpPr>
            <a:spLocks noChangeArrowheads="1"/>
          </p:cNvSpPr>
          <p:nvPr/>
        </p:nvSpPr>
        <p:spPr bwMode="auto">
          <a:xfrm>
            <a:off x="3088218" y="5980114"/>
            <a:ext cx="5665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800">
                <a:solidFill>
                  <a:schemeClr val="accent2"/>
                </a:solidFill>
              </a:rPr>
              <a:t>180</a:t>
            </a:r>
            <a:endParaRPr lang="es-ES_tradnl" sz="2000"/>
          </a:p>
        </p:txBody>
      </p:sp>
      <p:sp>
        <p:nvSpPr>
          <p:cNvPr id="162829" name="Rectangle 16"/>
          <p:cNvSpPr>
            <a:spLocks noChangeArrowheads="1"/>
          </p:cNvSpPr>
          <p:nvPr/>
        </p:nvSpPr>
        <p:spPr bwMode="auto">
          <a:xfrm>
            <a:off x="37994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270</a:t>
            </a:r>
            <a:endParaRPr lang="es-ES_tradnl">
              <a:solidFill>
                <a:schemeClr val="bg2"/>
              </a:solidFill>
            </a:endParaRPr>
          </a:p>
        </p:txBody>
      </p:sp>
      <p:sp>
        <p:nvSpPr>
          <p:cNvPr id="162830" name="Rectangle 17"/>
          <p:cNvSpPr>
            <a:spLocks noChangeArrowheads="1"/>
          </p:cNvSpPr>
          <p:nvPr/>
        </p:nvSpPr>
        <p:spPr bwMode="auto">
          <a:xfrm>
            <a:off x="52218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360</a:t>
            </a:r>
            <a:endParaRPr lang="es-ES_tradnl">
              <a:solidFill>
                <a:schemeClr val="tx2"/>
              </a:solidFill>
            </a:endParaRPr>
          </a:p>
        </p:txBody>
      </p:sp>
      <p:sp>
        <p:nvSpPr>
          <p:cNvPr id="162831" name="Rectangle 18"/>
          <p:cNvSpPr>
            <a:spLocks noChangeArrowheads="1"/>
          </p:cNvSpPr>
          <p:nvPr/>
        </p:nvSpPr>
        <p:spPr bwMode="auto">
          <a:xfrm>
            <a:off x="64410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540</a:t>
            </a:r>
            <a:endParaRPr lang="es-ES_tradnl">
              <a:solidFill>
                <a:schemeClr val="accent2"/>
              </a:solidFill>
            </a:endParaRPr>
          </a:p>
        </p:txBody>
      </p:sp>
      <p:sp>
        <p:nvSpPr>
          <p:cNvPr id="162832" name="Rectangle 19"/>
          <p:cNvSpPr>
            <a:spLocks noChangeArrowheads="1"/>
          </p:cNvSpPr>
          <p:nvPr/>
        </p:nvSpPr>
        <p:spPr bwMode="auto">
          <a:xfrm>
            <a:off x="7660218" y="59785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720</a:t>
            </a:r>
          </a:p>
        </p:txBody>
      </p:sp>
      <p:sp>
        <p:nvSpPr>
          <p:cNvPr id="162833" name="Line 20"/>
          <p:cNvSpPr>
            <a:spLocks noChangeShapeType="1"/>
          </p:cNvSpPr>
          <p:nvPr/>
        </p:nvSpPr>
        <p:spPr bwMode="auto">
          <a:xfrm>
            <a:off x="1970617" y="2411413"/>
            <a:ext cx="0" cy="34290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4" name="Line 21"/>
          <p:cNvSpPr>
            <a:spLocks noChangeShapeType="1"/>
          </p:cNvSpPr>
          <p:nvPr/>
        </p:nvSpPr>
        <p:spPr bwMode="auto">
          <a:xfrm>
            <a:off x="56282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5" name="Line 22"/>
          <p:cNvSpPr>
            <a:spLocks noChangeShapeType="1"/>
          </p:cNvSpPr>
          <p:nvPr/>
        </p:nvSpPr>
        <p:spPr bwMode="auto">
          <a:xfrm flipV="1">
            <a:off x="44090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6" name="Line 23"/>
          <p:cNvSpPr>
            <a:spLocks noChangeShapeType="1"/>
          </p:cNvSpPr>
          <p:nvPr/>
        </p:nvSpPr>
        <p:spPr bwMode="auto">
          <a:xfrm flipH="1" flipV="1">
            <a:off x="68474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7" name="Line 24"/>
          <p:cNvSpPr>
            <a:spLocks noChangeShapeType="1"/>
          </p:cNvSpPr>
          <p:nvPr/>
        </p:nvSpPr>
        <p:spPr bwMode="auto">
          <a:xfrm flipV="1">
            <a:off x="8066617" y="2487613"/>
            <a:ext cx="0" cy="3200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8" name="Line 25"/>
          <p:cNvSpPr>
            <a:spLocks noChangeShapeType="1"/>
          </p:cNvSpPr>
          <p:nvPr/>
        </p:nvSpPr>
        <p:spPr bwMode="auto">
          <a:xfrm flipV="1">
            <a:off x="3291417" y="2411413"/>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39" name="Rectangle 26"/>
          <p:cNvSpPr>
            <a:spLocks noChangeArrowheads="1"/>
          </p:cNvSpPr>
          <p:nvPr/>
        </p:nvSpPr>
        <p:spPr bwMode="auto">
          <a:xfrm>
            <a:off x="1877484" y="5694363"/>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40" name="Text Box 27"/>
          <p:cNvSpPr txBox="1">
            <a:spLocks noChangeArrowheads="1"/>
          </p:cNvSpPr>
          <p:nvPr/>
        </p:nvSpPr>
        <p:spPr bwMode="auto">
          <a:xfrm>
            <a:off x="4591051" y="6221413"/>
            <a:ext cx="13260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rgbClr val="000076"/>
                </a:solidFill>
              </a:rPr>
              <a:t>Dias IT</a:t>
            </a:r>
          </a:p>
        </p:txBody>
      </p:sp>
      <p:sp>
        <p:nvSpPr>
          <p:cNvPr id="162841" name="Text Box 28"/>
          <p:cNvSpPr txBox="1">
            <a:spLocks noChangeArrowheads="1"/>
          </p:cNvSpPr>
          <p:nvPr/>
        </p:nvSpPr>
        <p:spPr bwMode="auto">
          <a:xfrm rot="10800000">
            <a:off x="851099" y="3173413"/>
            <a:ext cx="615553"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rgbClr val="000076"/>
                </a:solidFill>
              </a:rPr>
              <a:t>% PCL</a:t>
            </a:r>
          </a:p>
        </p:txBody>
      </p:sp>
      <p:sp>
        <p:nvSpPr>
          <p:cNvPr id="162842" name="Text Box 29"/>
          <p:cNvSpPr txBox="1">
            <a:spLocks noChangeArrowheads="1"/>
          </p:cNvSpPr>
          <p:nvPr/>
        </p:nvSpPr>
        <p:spPr bwMode="auto">
          <a:xfrm>
            <a:off x="1361018" y="3859214"/>
            <a:ext cx="4646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rgbClr val="FF0000"/>
                </a:solidFill>
              </a:rPr>
              <a:t>50</a:t>
            </a:r>
            <a:endParaRPr lang="es-ES_tradnl">
              <a:solidFill>
                <a:srgbClr val="FF0000"/>
              </a:solidFill>
            </a:endParaRPr>
          </a:p>
        </p:txBody>
      </p:sp>
      <p:sp>
        <p:nvSpPr>
          <p:cNvPr id="162843" name="Line 30"/>
          <p:cNvSpPr>
            <a:spLocks noChangeShapeType="1"/>
          </p:cNvSpPr>
          <p:nvPr/>
        </p:nvSpPr>
        <p:spPr bwMode="auto">
          <a:xfrm>
            <a:off x="1970617" y="4011613"/>
            <a:ext cx="8636000" cy="0"/>
          </a:xfrm>
          <a:prstGeom prst="line">
            <a:avLst/>
          </a:prstGeom>
          <a:noFill/>
          <a:ln w="12700">
            <a:solidFill>
              <a:srgbClr val="003300"/>
            </a:solidFill>
            <a:prstDash val="dash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280607" name="Freeform 31"/>
          <p:cNvSpPr>
            <a:spLocks/>
          </p:cNvSpPr>
          <p:nvPr/>
        </p:nvSpPr>
        <p:spPr bwMode="auto">
          <a:xfrm>
            <a:off x="2173817" y="2640013"/>
            <a:ext cx="6705600" cy="2260600"/>
          </a:xfrm>
          <a:custGeom>
            <a:avLst/>
            <a:gdLst>
              <a:gd name="T0" fmla="*/ 0 w 3168"/>
              <a:gd name="T1" fmla="*/ 0 h 1424"/>
              <a:gd name="T2" fmla="*/ 2147483647 w 3168"/>
              <a:gd name="T3" fmla="*/ 2147483647 h 1424"/>
              <a:gd name="T4" fmla="*/ 2147483647 w 3168"/>
              <a:gd name="T5" fmla="*/ 2147483647 h 1424"/>
              <a:gd name="T6" fmla="*/ 0 60000 65536"/>
              <a:gd name="T7" fmla="*/ 0 60000 65536"/>
              <a:gd name="T8" fmla="*/ 0 60000 65536"/>
              <a:gd name="T9" fmla="*/ 0 w 3168"/>
              <a:gd name="T10" fmla="*/ 0 h 1424"/>
              <a:gd name="T11" fmla="*/ 3168 w 3168"/>
              <a:gd name="T12" fmla="*/ 1424 h 1424"/>
            </a:gdLst>
            <a:ahLst/>
            <a:cxnLst>
              <a:cxn ang="T6">
                <a:pos x="T0" y="T1"/>
              </a:cxn>
              <a:cxn ang="T7">
                <a:pos x="T2" y="T3"/>
              </a:cxn>
              <a:cxn ang="T8">
                <a:pos x="T4" y="T5"/>
              </a:cxn>
            </a:cxnLst>
            <a:rect l="T9" t="T10" r="T11" b="T12"/>
            <a:pathLst>
              <a:path w="3168" h="1424">
                <a:moveTo>
                  <a:pt x="0" y="0"/>
                </a:moveTo>
                <a:cubicBezTo>
                  <a:pt x="384" y="488"/>
                  <a:pt x="768" y="976"/>
                  <a:pt x="1296" y="1200"/>
                </a:cubicBezTo>
                <a:cubicBezTo>
                  <a:pt x="1824" y="1424"/>
                  <a:pt x="2856" y="1320"/>
                  <a:pt x="3168" y="1344"/>
                </a:cubicBezTo>
              </a:path>
            </a:pathLst>
          </a:custGeom>
          <a:noFill/>
          <a:ln w="38100" cap="flat" cmpd="sng">
            <a:solidFill>
              <a:srgbClr val="0033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280608" name="Freeform 32"/>
          <p:cNvSpPr>
            <a:spLocks/>
          </p:cNvSpPr>
          <p:nvPr/>
        </p:nvSpPr>
        <p:spPr bwMode="auto">
          <a:xfrm>
            <a:off x="2173817" y="2716213"/>
            <a:ext cx="5384800" cy="3048000"/>
          </a:xfrm>
          <a:custGeom>
            <a:avLst/>
            <a:gdLst>
              <a:gd name="T0" fmla="*/ 0 w 2544"/>
              <a:gd name="T1" fmla="*/ 0 h 1920"/>
              <a:gd name="T2" fmla="*/ 2147483647 w 2544"/>
              <a:gd name="T3" fmla="*/ 2147483647 h 1920"/>
              <a:gd name="T4" fmla="*/ 2147483647 w 2544"/>
              <a:gd name="T5" fmla="*/ 2147483647 h 1920"/>
              <a:gd name="T6" fmla="*/ 0 60000 65536"/>
              <a:gd name="T7" fmla="*/ 0 60000 65536"/>
              <a:gd name="T8" fmla="*/ 0 60000 65536"/>
              <a:gd name="T9" fmla="*/ 0 w 2544"/>
              <a:gd name="T10" fmla="*/ 0 h 1920"/>
              <a:gd name="T11" fmla="*/ 2544 w 2544"/>
              <a:gd name="T12" fmla="*/ 1920 h 1920"/>
            </a:gdLst>
            <a:ahLst/>
            <a:cxnLst>
              <a:cxn ang="T6">
                <a:pos x="T0" y="T1"/>
              </a:cxn>
              <a:cxn ang="T7">
                <a:pos x="T2" y="T3"/>
              </a:cxn>
              <a:cxn ang="T8">
                <a:pos x="T4" y="T5"/>
              </a:cxn>
            </a:cxnLst>
            <a:rect l="T9" t="T10" r="T11" b="T12"/>
            <a:pathLst>
              <a:path w="2544" h="1920">
                <a:moveTo>
                  <a:pt x="0" y="0"/>
                </a:moveTo>
                <a:cubicBezTo>
                  <a:pt x="412" y="632"/>
                  <a:pt x="824" y="1264"/>
                  <a:pt x="1248" y="1584"/>
                </a:cubicBezTo>
                <a:cubicBezTo>
                  <a:pt x="1672" y="1904"/>
                  <a:pt x="2328" y="1864"/>
                  <a:pt x="2544" y="1920"/>
                </a:cubicBezTo>
              </a:path>
            </a:pathLst>
          </a:custGeom>
          <a:noFill/>
          <a:ln w="38100" cap="flat" cmpd="sng">
            <a:solidFill>
              <a:srgbClr val="FF00FF"/>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280609" name="Line 33"/>
          <p:cNvSpPr>
            <a:spLocks noChangeShapeType="1"/>
          </p:cNvSpPr>
          <p:nvPr/>
        </p:nvSpPr>
        <p:spPr bwMode="auto">
          <a:xfrm>
            <a:off x="2275417" y="3325813"/>
            <a:ext cx="6705600" cy="0"/>
          </a:xfrm>
          <a:prstGeom prst="line">
            <a:avLst/>
          </a:prstGeom>
          <a:noFill/>
          <a:ln w="38100">
            <a:solidFill>
              <a:srgbClr val="00008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280610" name="Freeform 34"/>
          <p:cNvSpPr>
            <a:spLocks/>
          </p:cNvSpPr>
          <p:nvPr/>
        </p:nvSpPr>
        <p:spPr bwMode="auto">
          <a:xfrm>
            <a:off x="2377017" y="2563813"/>
            <a:ext cx="6502400" cy="1092200"/>
          </a:xfrm>
          <a:custGeom>
            <a:avLst/>
            <a:gdLst>
              <a:gd name="T0" fmla="*/ 0 w 3072"/>
              <a:gd name="T1" fmla="*/ 0 h 688"/>
              <a:gd name="T2" fmla="*/ 2147483647 w 3072"/>
              <a:gd name="T3" fmla="*/ 1451610000 h 688"/>
              <a:gd name="T4" fmla="*/ 2147483647 w 3072"/>
              <a:gd name="T5" fmla="*/ 1693545000 h 688"/>
              <a:gd name="T6" fmla="*/ 0 60000 65536"/>
              <a:gd name="T7" fmla="*/ 0 60000 65536"/>
              <a:gd name="T8" fmla="*/ 0 60000 65536"/>
              <a:gd name="T9" fmla="*/ 0 w 3072"/>
              <a:gd name="T10" fmla="*/ 0 h 688"/>
              <a:gd name="T11" fmla="*/ 3072 w 3072"/>
              <a:gd name="T12" fmla="*/ 688 h 688"/>
            </a:gdLst>
            <a:ahLst/>
            <a:cxnLst>
              <a:cxn ang="T6">
                <a:pos x="T0" y="T1"/>
              </a:cxn>
              <a:cxn ang="T7">
                <a:pos x="T2" y="T3"/>
              </a:cxn>
              <a:cxn ang="T8">
                <a:pos x="T4" y="T5"/>
              </a:cxn>
            </a:cxnLst>
            <a:rect l="T9" t="T10" r="T11" b="T12"/>
            <a:pathLst>
              <a:path w="3072" h="688">
                <a:moveTo>
                  <a:pt x="0" y="0"/>
                </a:moveTo>
                <a:cubicBezTo>
                  <a:pt x="224" y="232"/>
                  <a:pt x="448" y="464"/>
                  <a:pt x="960" y="576"/>
                </a:cubicBezTo>
                <a:cubicBezTo>
                  <a:pt x="1472" y="688"/>
                  <a:pt x="2720" y="656"/>
                  <a:pt x="3072" y="672"/>
                </a:cubicBezTo>
              </a:path>
            </a:pathLst>
          </a:custGeom>
          <a:noFill/>
          <a:ln w="38100" cap="flat" cmpd="sng">
            <a:solidFill>
              <a:srgbClr val="80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162848" name="Text Box 35"/>
          <p:cNvSpPr txBox="1">
            <a:spLocks noChangeArrowheads="1"/>
          </p:cNvSpPr>
          <p:nvPr/>
        </p:nvSpPr>
        <p:spPr bwMode="auto">
          <a:xfrm>
            <a:off x="1157817" y="2273301"/>
            <a:ext cx="6047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100</a:t>
            </a:r>
            <a:endParaRPr lang="es-ES_tradnl"/>
          </a:p>
        </p:txBody>
      </p:sp>
      <p:sp>
        <p:nvSpPr>
          <p:cNvPr id="162849" name="Text Box 36"/>
          <p:cNvSpPr txBox="1">
            <a:spLocks noChangeArrowheads="1"/>
          </p:cNvSpPr>
          <p:nvPr/>
        </p:nvSpPr>
        <p:spPr bwMode="auto">
          <a:xfrm>
            <a:off x="1441451" y="5443539"/>
            <a:ext cx="32467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0</a:t>
            </a:r>
            <a:endParaRPr lang="es-ES_tradnl"/>
          </a:p>
        </p:txBody>
      </p:sp>
      <p:sp>
        <p:nvSpPr>
          <p:cNvPr id="162850" name="Rectangle 2"/>
          <p:cNvSpPr>
            <a:spLocks noChangeArrowheads="1"/>
          </p:cNvSpPr>
          <p:nvPr/>
        </p:nvSpPr>
        <p:spPr bwMode="auto">
          <a:xfrm>
            <a:off x="853017" y="1946275"/>
            <a:ext cx="10058400" cy="4724400"/>
          </a:xfrm>
          <a:prstGeom prst="rect">
            <a:avLst/>
          </a:prstGeom>
          <a:gradFill rotWithShape="0">
            <a:gsLst>
              <a:gs pos="0">
                <a:srgbClr val="CCFFFF"/>
              </a:gs>
              <a:gs pos="100000">
                <a:srgbClr val="FAFFFF"/>
              </a:gs>
            </a:gsLst>
            <a:lin ang="5400000" scaled="1"/>
          </a:gradFill>
          <a:ln w="12700">
            <a:solidFill>
              <a:srgbClr val="99CCFF"/>
            </a:solidFill>
            <a:miter lim="800000"/>
            <a:headEnd type="none" w="sm" len="sm"/>
            <a:tailEnd type="none" w="sm" len="sm"/>
          </a:ln>
        </p:spPr>
        <p:txBody>
          <a:bodyPr wrap="none" anchor="ctr"/>
          <a:lstStyle/>
          <a:p>
            <a:pPr algn="ctr"/>
            <a:endParaRPr lang="es-ES"/>
          </a:p>
        </p:txBody>
      </p:sp>
      <p:sp>
        <p:nvSpPr>
          <p:cNvPr id="162851" name="Line 3"/>
          <p:cNvSpPr>
            <a:spLocks noChangeShapeType="1"/>
          </p:cNvSpPr>
          <p:nvPr/>
        </p:nvSpPr>
        <p:spPr bwMode="auto">
          <a:xfrm>
            <a:off x="1665817" y="5622925"/>
            <a:ext cx="8314267" cy="0"/>
          </a:xfrm>
          <a:prstGeom prst="line">
            <a:avLst/>
          </a:prstGeom>
          <a:noFill/>
          <a:ln w="12700">
            <a:solidFill>
              <a:srgbClr val="F51A03"/>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s-ES"/>
          </a:p>
        </p:txBody>
      </p:sp>
      <p:sp>
        <p:nvSpPr>
          <p:cNvPr id="162852" name="Rectangle 4"/>
          <p:cNvSpPr>
            <a:spLocks noChangeArrowheads="1"/>
          </p:cNvSpPr>
          <p:nvPr/>
        </p:nvSpPr>
        <p:spPr bwMode="auto">
          <a:xfrm>
            <a:off x="6847417"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3" name="Rectangle 5"/>
          <p:cNvSpPr>
            <a:spLocks noChangeArrowheads="1"/>
          </p:cNvSpPr>
          <p:nvPr/>
        </p:nvSpPr>
        <p:spPr bwMode="auto">
          <a:xfrm>
            <a:off x="2478618" y="5546725"/>
            <a:ext cx="194733" cy="14605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4" name="Rectangle 6"/>
          <p:cNvSpPr>
            <a:spLocks noChangeArrowheads="1"/>
          </p:cNvSpPr>
          <p:nvPr/>
        </p:nvSpPr>
        <p:spPr bwMode="auto">
          <a:xfrm>
            <a:off x="2885017"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5" name="Rectangle 7"/>
          <p:cNvSpPr>
            <a:spLocks noChangeArrowheads="1"/>
          </p:cNvSpPr>
          <p:nvPr/>
        </p:nvSpPr>
        <p:spPr bwMode="auto">
          <a:xfrm>
            <a:off x="4425951"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6" name="Rectangle 8"/>
          <p:cNvSpPr>
            <a:spLocks noChangeArrowheads="1"/>
          </p:cNvSpPr>
          <p:nvPr/>
        </p:nvSpPr>
        <p:spPr bwMode="auto">
          <a:xfrm>
            <a:off x="3291417"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7" name="Rectangle 9"/>
          <p:cNvSpPr>
            <a:spLocks noChangeArrowheads="1"/>
          </p:cNvSpPr>
          <p:nvPr/>
        </p:nvSpPr>
        <p:spPr bwMode="auto">
          <a:xfrm>
            <a:off x="8066617"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8" name="Rectangle 10"/>
          <p:cNvSpPr>
            <a:spLocks noChangeArrowheads="1"/>
          </p:cNvSpPr>
          <p:nvPr/>
        </p:nvSpPr>
        <p:spPr bwMode="auto">
          <a:xfrm>
            <a:off x="5628217" y="554672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59" name="Rectangle 11"/>
          <p:cNvSpPr>
            <a:spLocks noChangeArrowheads="1"/>
          </p:cNvSpPr>
          <p:nvPr/>
        </p:nvSpPr>
        <p:spPr bwMode="auto">
          <a:xfrm>
            <a:off x="2275417" y="5899151"/>
            <a:ext cx="7112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p>
            <a:pPr defTabSz="762000"/>
            <a:r>
              <a:rPr lang="es-ES_tradnl" sz="1600">
                <a:solidFill>
                  <a:schemeClr val="accent2"/>
                </a:solidFill>
              </a:rPr>
              <a:t>90</a:t>
            </a:r>
            <a:endParaRPr lang="es-ES_tradnl">
              <a:solidFill>
                <a:schemeClr val="accent2"/>
              </a:solidFill>
            </a:endParaRPr>
          </a:p>
        </p:txBody>
      </p:sp>
      <p:sp>
        <p:nvSpPr>
          <p:cNvPr id="162860" name="Rectangle 12"/>
          <p:cNvSpPr>
            <a:spLocks noChangeArrowheads="1"/>
          </p:cNvSpPr>
          <p:nvPr/>
        </p:nvSpPr>
        <p:spPr bwMode="auto">
          <a:xfrm>
            <a:off x="2681818" y="5899151"/>
            <a:ext cx="52388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1600">
                <a:solidFill>
                  <a:schemeClr val="accent2"/>
                </a:solidFill>
              </a:rPr>
              <a:t>135</a:t>
            </a:r>
            <a:endParaRPr lang="es-ES_tradnl">
              <a:solidFill>
                <a:schemeClr val="accent2"/>
              </a:solidFill>
            </a:endParaRPr>
          </a:p>
        </p:txBody>
      </p:sp>
      <p:sp>
        <p:nvSpPr>
          <p:cNvPr id="162861" name="Rectangle 13"/>
          <p:cNvSpPr>
            <a:spLocks noChangeArrowheads="1"/>
          </p:cNvSpPr>
          <p:nvPr/>
        </p:nvSpPr>
        <p:spPr bwMode="auto">
          <a:xfrm>
            <a:off x="1869017" y="5851525"/>
            <a:ext cx="324885"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0</a:t>
            </a:r>
            <a:endParaRPr lang="es-ES_tradnl">
              <a:solidFill>
                <a:schemeClr val="accent2"/>
              </a:solidFill>
            </a:endParaRPr>
          </a:p>
        </p:txBody>
      </p:sp>
      <p:sp>
        <p:nvSpPr>
          <p:cNvPr id="162862" name="Rectangle 14"/>
          <p:cNvSpPr>
            <a:spLocks noChangeArrowheads="1"/>
          </p:cNvSpPr>
          <p:nvPr/>
        </p:nvSpPr>
        <p:spPr bwMode="auto">
          <a:xfrm>
            <a:off x="3189818" y="5838825"/>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180</a:t>
            </a:r>
            <a:endParaRPr lang="es-ES_tradnl">
              <a:solidFill>
                <a:schemeClr val="accent2"/>
              </a:solidFill>
            </a:endParaRPr>
          </a:p>
        </p:txBody>
      </p:sp>
      <p:sp>
        <p:nvSpPr>
          <p:cNvPr id="162863" name="Rectangle 15"/>
          <p:cNvSpPr>
            <a:spLocks noChangeArrowheads="1"/>
          </p:cNvSpPr>
          <p:nvPr/>
        </p:nvSpPr>
        <p:spPr bwMode="auto">
          <a:xfrm>
            <a:off x="3901018" y="5837238"/>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270</a:t>
            </a:r>
            <a:endParaRPr lang="es-ES_tradnl">
              <a:solidFill>
                <a:schemeClr val="accent2"/>
              </a:solidFill>
            </a:endParaRPr>
          </a:p>
        </p:txBody>
      </p:sp>
      <p:sp>
        <p:nvSpPr>
          <p:cNvPr id="162864" name="Rectangle 16"/>
          <p:cNvSpPr>
            <a:spLocks noChangeArrowheads="1"/>
          </p:cNvSpPr>
          <p:nvPr/>
        </p:nvSpPr>
        <p:spPr bwMode="auto">
          <a:xfrm>
            <a:off x="5323418" y="5837238"/>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360</a:t>
            </a:r>
            <a:endParaRPr lang="es-ES_tradnl">
              <a:solidFill>
                <a:schemeClr val="accent2"/>
              </a:solidFill>
            </a:endParaRPr>
          </a:p>
        </p:txBody>
      </p:sp>
      <p:sp>
        <p:nvSpPr>
          <p:cNvPr id="162865" name="Rectangle 17"/>
          <p:cNvSpPr>
            <a:spLocks noChangeArrowheads="1"/>
          </p:cNvSpPr>
          <p:nvPr/>
        </p:nvSpPr>
        <p:spPr bwMode="auto">
          <a:xfrm>
            <a:off x="6542618" y="5837238"/>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540</a:t>
            </a:r>
            <a:endParaRPr lang="es-ES_tradnl">
              <a:solidFill>
                <a:schemeClr val="tx2"/>
              </a:solidFill>
            </a:endParaRPr>
          </a:p>
        </p:txBody>
      </p:sp>
      <p:sp>
        <p:nvSpPr>
          <p:cNvPr id="162866" name="Rectangle 18"/>
          <p:cNvSpPr>
            <a:spLocks noChangeArrowheads="1"/>
          </p:cNvSpPr>
          <p:nvPr/>
        </p:nvSpPr>
        <p:spPr bwMode="auto">
          <a:xfrm>
            <a:off x="7761818" y="5837238"/>
            <a:ext cx="609167"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defTabSz="762000"/>
            <a:r>
              <a:rPr lang="es-ES_tradnl" sz="2000">
                <a:solidFill>
                  <a:schemeClr val="accent2"/>
                </a:solidFill>
              </a:rPr>
              <a:t>720</a:t>
            </a:r>
            <a:endParaRPr lang="es-ES_tradnl" sz="2000">
              <a:solidFill>
                <a:schemeClr val="tx2"/>
              </a:solidFill>
            </a:endParaRPr>
          </a:p>
        </p:txBody>
      </p:sp>
      <p:sp>
        <p:nvSpPr>
          <p:cNvPr id="162867" name="Line 19"/>
          <p:cNvSpPr>
            <a:spLocks noChangeShapeType="1"/>
          </p:cNvSpPr>
          <p:nvPr/>
        </p:nvSpPr>
        <p:spPr bwMode="auto">
          <a:xfrm>
            <a:off x="2072217" y="2270125"/>
            <a:ext cx="0" cy="34290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68" name="Line 20"/>
          <p:cNvSpPr>
            <a:spLocks noChangeShapeType="1"/>
          </p:cNvSpPr>
          <p:nvPr/>
        </p:nvSpPr>
        <p:spPr bwMode="auto">
          <a:xfrm>
            <a:off x="5729817" y="2270125"/>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69" name="Line 21"/>
          <p:cNvSpPr>
            <a:spLocks noChangeShapeType="1"/>
          </p:cNvSpPr>
          <p:nvPr/>
        </p:nvSpPr>
        <p:spPr bwMode="auto">
          <a:xfrm flipV="1">
            <a:off x="4510617" y="2270125"/>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70" name="Line 22"/>
          <p:cNvSpPr>
            <a:spLocks noChangeShapeType="1"/>
          </p:cNvSpPr>
          <p:nvPr/>
        </p:nvSpPr>
        <p:spPr bwMode="auto">
          <a:xfrm flipH="1" flipV="1">
            <a:off x="6949017" y="2270125"/>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71" name="Line 23"/>
          <p:cNvSpPr>
            <a:spLocks noChangeShapeType="1"/>
          </p:cNvSpPr>
          <p:nvPr/>
        </p:nvSpPr>
        <p:spPr bwMode="auto">
          <a:xfrm flipV="1">
            <a:off x="8168217" y="2346325"/>
            <a:ext cx="0" cy="32004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72" name="Line 24"/>
          <p:cNvSpPr>
            <a:spLocks noChangeShapeType="1"/>
          </p:cNvSpPr>
          <p:nvPr/>
        </p:nvSpPr>
        <p:spPr bwMode="auto">
          <a:xfrm flipV="1">
            <a:off x="3393017" y="2270125"/>
            <a:ext cx="0" cy="3276600"/>
          </a:xfrm>
          <a:prstGeom prst="line">
            <a:avLst/>
          </a:prstGeom>
          <a:noFill/>
          <a:ln w="12700">
            <a:solidFill>
              <a:schemeClr val="hlink"/>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73" name="Rectangle 25"/>
          <p:cNvSpPr>
            <a:spLocks noChangeArrowheads="1"/>
          </p:cNvSpPr>
          <p:nvPr/>
        </p:nvSpPr>
        <p:spPr bwMode="auto">
          <a:xfrm>
            <a:off x="1979084" y="5553075"/>
            <a:ext cx="186267" cy="139700"/>
          </a:xfrm>
          <a:prstGeom prst="rect">
            <a:avLst/>
          </a:prstGeom>
          <a:solidFill>
            <a:srgbClr val="49F812"/>
          </a:solidFill>
          <a:ln w="12700">
            <a:solidFill>
              <a:srgbClr val="175503"/>
            </a:solidFill>
            <a:miter lim="800000"/>
            <a:headEnd/>
            <a:tailEnd/>
          </a:ln>
        </p:spPr>
        <p:txBody>
          <a:bodyPr wrap="none" anchor="ctr"/>
          <a:lstStyle/>
          <a:p>
            <a:endParaRPr lang="es-ES"/>
          </a:p>
        </p:txBody>
      </p:sp>
      <p:sp>
        <p:nvSpPr>
          <p:cNvPr id="162874" name="Text Box 26"/>
          <p:cNvSpPr txBox="1">
            <a:spLocks noChangeArrowheads="1"/>
          </p:cNvSpPr>
          <p:nvPr/>
        </p:nvSpPr>
        <p:spPr bwMode="auto">
          <a:xfrm>
            <a:off x="4612218" y="6137275"/>
            <a:ext cx="225636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chemeClr val="accent2"/>
                </a:solidFill>
              </a:rPr>
              <a:t>Dias IT</a:t>
            </a:r>
          </a:p>
        </p:txBody>
      </p:sp>
      <p:sp>
        <p:nvSpPr>
          <p:cNvPr id="162875" name="Text Box 27"/>
          <p:cNvSpPr txBox="1">
            <a:spLocks noChangeArrowheads="1"/>
          </p:cNvSpPr>
          <p:nvPr/>
        </p:nvSpPr>
        <p:spPr bwMode="auto">
          <a:xfrm rot="10800000">
            <a:off x="952699" y="3032126"/>
            <a:ext cx="615553"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a:solidFill>
                  <a:schemeClr val="hlink"/>
                </a:solidFill>
              </a:rPr>
              <a:t>% PCL</a:t>
            </a:r>
          </a:p>
        </p:txBody>
      </p:sp>
      <p:sp>
        <p:nvSpPr>
          <p:cNvPr id="162876" name="Text Box 28"/>
          <p:cNvSpPr txBox="1">
            <a:spLocks noChangeArrowheads="1"/>
          </p:cNvSpPr>
          <p:nvPr/>
        </p:nvSpPr>
        <p:spPr bwMode="auto">
          <a:xfrm>
            <a:off x="1462618" y="3717926"/>
            <a:ext cx="4646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rgbClr val="FF0000"/>
                </a:solidFill>
              </a:rPr>
              <a:t>50</a:t>
            </a:r>
            <a:endParaRPr lang="es-ES_tradnl">
              <a:solidFill>
                <a:srgbClr val="FF0000"/>
              </a:solidFill>
            </a:endParaRPr>
          </a:p>
        </p:txBody>
      </p:sp>
      <p:sp>
        <p:nvSpPr>
          <p:cNvPr id="64" name="Line 29"/>
          <p:cNvSpPr>
            <a:spLocks noChangeShapeType="1"/>
          </p:cNvSpPr>
          <p:nvPr/>
        </p:nvSpPr>
        <p:spPr bwMode="auto">
          <a:xfrm>
            <a:off x="2072217" y="3870325"/>
            <a:ext cx="8636000" cy="0"/>
          </a:xfrm>
          <a:prstGeom prst="line">
            <a:avLst/>
          </a:prstGeom>
          <a:noFill/>
          <a:ln w="28575" cmpd="sng">
            <a:solidFill>
              <a:srgbClr val="800000"/>
            </a:solidFill>
            <a:prstDash val="lgDash"/>
            <a:round/>
            <a:headEnd type="none" w="sm" len="sm"/>
            <a:tailEnd type="none" w="sm" len="sm"/>
          </a:ln>
          <a:effectLst/>
          <a:extLst/>
        </p:spPr>
        <p:txBody>
          <a:bodyPr wrap="none" anchor="ctr"/>
          <a:lstStyle/>
          <a:p>
            <a:pPr>
              <a:defRPr/>
            </a:pPr>
            <a:endParaRPr lang="es-ES">
              <a:ln>
                <a:solidFill>
                  <a:srgbClr val="800000"/>
                </a:solidFill>
              </a:ln>
              <a:latin typeface="Tahoma" pitchFamily="34" charset="0"/>
              <a:ea typeface="+mn-ea"/>
              <a:cs typeface="+mn-cs"/>
            </a:endParaRPr>
          </a:p>
        </p:txBody>
      </p:sp>
      <p:sp>
        <p:nvSpPr>
          <p:cNvPr id="65" name="Freeform 30"/>
          <p:cNvSpPr>
            <a:spLocks/>
          </p:cNvSpPr>
          <p:nvPr/>
        </p:nvSpPr>
        <p:spPr bwMode="auto">
          <a:xfrm>
            <a:off x="2275417" y="2955925"/>
            <a:ext cx="6908800" cy="2514600"/>
          </a:xfrm>
          <a:custGeom>
            <a:avLst/>
            <a:gdLst>
              <a:gd name="T0" fmla="*/ 0 w 3264"/>
              <a:gd name="T1" fmla="*/ 2147483647 h 1584"/>
              <a:gd name="T2" fmla="*/ 2147483647 w 3264"/>
              <a:gd name="T3" fmla="*/ 2147483647 h 1584"/>
              <a:gd name="T4" fmla="*/ 2147483647 w 3264"/>
              <a:gd name="T5" fmla="*/ 362902500 h 1584"/>
              <a:gd name="T6" fmla="*/ 2147483647 w 3264"/>
              <a:gd name="T7" fmla="*/ 120967500 h 1584"/>
              <a:gd name="T8" fmla="*/ 0 60000 65536"/>
              <a:gd name="T9" fmla="*/ 0 60000 65536"/>
              <a:gd name="T10" fmla="*/ 0 60000 65536"/>
              <a:gd name="T11" fmla="*/ 0 60000 65536"/>
              <a:gd name="T12" fmla="*/ 0 w 3264"/>
              <a:gd name="T13" fmla="*/ 0 h 1584"/>
              <a:gd name="T14" fmla="*/ 3264 w 3264"/>
              <a:gd name="T15" fmla="*/ 1584 h 1584"/>
            </a:gdLst>
            <a:ahLst/>
            <a:cxnLst>
              <a:cxn ang="T8">
                <a:pos x="T0" y="T1"/>
              </a:cxn>
              <a:cxn ang="T9">
                <a:pos x="T2" y="T3"/>
              </a:cxn>
              <a:cxn ang="T10">
                <a:pos x="T4" y="T5"/>
              </a:cxn>
              <a:cxn ang="T11">
                <a:pos x="T6" y="T7"/>
              </a:cxn>
            </a:cxnLst>
            <a:rect l="T12" t="T13" r="T14" b="T15"/>
            <a:pathLst>
              <a:path w="3264" h="1584">
                <a:moveTo>
                  <a:pt x="0" y="1584"/>
                </a:moveTo>
                <a:cubicBezTo>
                  <a:pt x="304" y="1368"/>
                  <a:pt x="608" y="1152"/>
                  <a:pt x="912" y="912"/>
                </a:cubicBezTo>
                <a:cubicBezTo>
                  <a:pt x="1216" y="672"/>
                  <a:pt x="1432" y="288"/>
                  <a:pt x="1824" y="144"/>
                </a:cubicBezTo>
                <a:cubicBezTo>
                  <a:pt x="2216" y="0"/>
                  <a:pt x="3024" y="64"/>
                  <a:pt x="3264" y="48"/>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66" name="Freeform 31"/>
          <p:cNvSpPr>
            <a:spLocks/>
          </p:cNvSpPr>
          <p:nvPr/>
        </p:nvSpPr>
        <p:spPr bwMode="auto">
          <a:xfrm>
            <a:off x="2377017" y="4365625"/>
            <a:ext cx="6705600" cy="1181100"/>
          </a:xfrm>
          <a:custGeom>
            <a:avLst/>
            <a:gdLst>
              <a:gd name="T0" fmla="*/ 0 w 3168"/>
              <a:gd name="T1" fmla="*/ 1874996250 h 744"/>
              <a:gd name="T2" fmla="*/ 2147483647 w 3168"/>
              <a:gd name="T3" fmla="*/ 302418750 h 744"/>
              <a:gd name="T4" fmla="*/ 2147483647 w 3168"/>
              <a:gd name="T5" fmla="*/ 60483750 h 744"/>
              <a:gd name="T6" fmla="*/ 0 60000 65536"/>
              <a:gd name="T7" fmla="*/ 0 60000 65536"/>
              <a:gd name="T8" fmla="*/ 0 60000 65536"/>
              <a:gd name="T9" fmla="*/ 0 w 3168"/>
              <a:gd name="T10" fmla="*/ 0 h 744"/>
              <a:gd name="T11" fmla="*/ 3168 w 3168"/>
              <a:gd name="T12" fmla="*/ 744 h 744"/>
            </a:gdLst>
            <a:ahLst/>
            <a:cxnLst>
              <a:cxn ang="T6">
                <a:pos x="T0" y="T1"/>
              </a:cxn>
              <a:cxn ang="T7">
                <a:pos x="T2" y="T3"/>
              </a:cxn>
              <a:cxn ang="T8">
                <a:pos x="T4" y="T5"/>
              </a:cxn>
            </a:cxnLst>
            <a:rect l="T9" t="T10" r="T11" b="T12"/>
            <a:pathLst>
              <a:path w="3168" h="744">
                <a:moveTo>
                  <a:pt x="0" y="744"/>
                </a:moveTo>
                <a:cubicBezTo>
                  <a:pt x="480" y="492"/>
                  <a:pt x="960" y="240"/>
                  <a:pt x="1488" y="120"/>
                </a:cubicBezTo>
                <a:cubicBezTo>
                  <a:pt x="2016" y="0"/>
                  <a:pt x="2888" y="40"/>
                  <a:pt x="3168" y="24"/>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67" name="Freeform 32"/>
          <p:cNvSpPr>
            <a:spLocks/>
          </p:cNvSpPr>
          <p:nvPr/>
        </p:nvSpPr>
        <p:spPr bwMode="auto">
          <a:xfrm>
            <a:off x="2580217" y="4860925"/>
            <a:ext cx="6502400" cy="1588"/>
          </a:xfrm>
          <a:custGeom>
            <a:avLst/>
            <a:gdLst>
              <a:gd name="T0" fmla="*/ 0 w 3072"/>
              <a:gd name="T1" fmla="*/ 0 h 1"/>
              <a:gd name="T2" fmla="*/ 2147483647 w 3072"/>
              <a:gd name="T3" fmla="*/ 0 h 1"/>
              <a:gd name="T4" fmla="*/ 0 60000 65536"/>
              <a:gd name="T5" fmla="*/ 0 60000 65536"/>
              <a:gd name="T6" fmla="*/ 0 w 3072"/>
              <a:gd name="T7" fmla="*/ 0 h 1"/>
              <a:gd name="T8" fmla="*/ 3072 w 3072"/>
              <a:gd name="T9" fmla="*/ 1 h 1"/>
            </a:gdLst>
            <a:ahLst/>
            <a:cxnLst>
              <a:cxn ang="T4">
                <a:pos x="T0" y="T1"/>
              </a:cxn>
              <a:cxn ang="T5">
                <a:pos x="T2" y="T3"/>
              </a:cxn>
            </a:cxnLst>
            <a:rect l="T6" t="T7" r="T8" b="T9"/>
            <a:pathLst>
              <a:path w="3072" h="1">
                <a:moveTo>
                  <a:pt x="0" y="0"/>
                </a:moveTo>
                <a:cubicBezTo>
                  <a:pt x="1280" y="0"/>
                  <a:pt x="2560" y="0"/>
                  <a:pt x="3072" y="0"/>
                </a:cubicBezTo>
              </a:path>
            </a:pathLst>
          </a:custGeom>
          <a:noFill/>
          <a:ln w="38100" cap="flat" cmpd="sng">
            <a:solidFill>
              <a:srgbClr val="00008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s-ES"/>
          </a:p>
        </p:txBody>
      </p:sp>
      <p:sp>
        <p:nvSpPr>
          <p:cNvPr id="68" name="Line 33"/>
          <p:cNvSpPr>
            <a:spLocks noChangeShapeType="1"/>
          </p:cNvSpPr>
          <p:nvPr/>
        </p:nvSpPr>
        <p:spPr bwMode="auto">
          <a:xfrm flipV="1">
            <a:off x="2377017" y="2727325"/>
            <a:ext cx="3251200" cy="2438400"/>
          </a:xfrm>
          <a:prstGeom prst="line">
            <a:avLst/>
          </a:prstGeom>
          <a:noFill/>
          <a:ln w="38100">
            <a:solidFill>
              <a:srgbClr val="FF00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a:p>
        </p:txBody>
      </p:sp>
      <p:sp>
        <p:nvSpPr>
          <p:cNvPr id="162882" name="Text Box 34"/>
          <p:cNvSpPr txBox="1">
            <a:spLocks noChangeArrowheads="1"/>
          </p:cNvSpPr>
          <p:nvPr/>
        </p:nvSpPr>
        <p:spPr bwMode="auto">
          <a:xfrm>
            <a:off x="1238251" y="2041526"/>
            <a:ext cx="6047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100</a:t>
            </a:r>
            <a:endParaRPr lang="es-ES_tradnl"/>
          </a:p>
        </p:txBody>
      </p:sp>
      <p:sp>
        <p:nvSpPr>
          <p:cNvPr id="162883" name="Text Box 35"/>
          <p:cNvSpPr txBox="1">
            <a:spLocks noChangeArrowheads="1"/>
          </p:cNvSpPr>
          <p:nvPr/>
        </p:nvSpPr>
        <p:spPr bwMode="auto">
          <a:xfrm>
            <a:off x="1657351" y="5302251"/>
            <a:ext cx="32467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_tradnl" sz="2000">
                <a:solidFill>
                  <a:schemeClr val="tx2"/>
                </a:solidFill>
              </a:rPr>
              <a:t>0</a:t>
            </a:r>
            <a:endParaRPr lang="es-ES_tradnl"/>
          </a:p>
        </p:txBody>
      </p:sp>
      <p:sp>
        <p:nvSpPr>
          <p:cNvPr id="162884" name="Rectangle 3"/>
          <p:cNvSpPr>
            <a:spLocks noGrp="1" noChangeArrowheads="1"/>
          </p:cNvSpPr>
          <p:nvPr>
            <p:ph type="title"/>
          </p:nvPr>
        </p:nvSpPr>
        <p:spPr>
          <a:xfrm>
            <a:off x="804334" y="1414464"/>
            <a:ext cx="9903884" cy="522287"/>
          </a:xfrm>
        </p:spPr>
        <p:txBody>
          <a:bodyPr/>
          <a:lstStyle/>
          <a:p>
            <a:r>
              <a:rPr lang="es-ES_tradnl" sz="2000">
                <a:solidFill>
                  <a:srgbClr val="000000"/>
                </a:solidFill>
                <a:latin typeface="Tahoma" charset="0"/>
              </a:rPr>
              <a:t>Fecha en que se establece pérdida </a:t>
            </a:r>
            <a:r>
              <a:rPr lang="ja-JP" altLang="es-ES_tradnl" sz="2000" i="1">
                <a:solidFill>
                  <a:srgbClr val="000000"/>
                </a:solidFill>
                <a:latin typeface="Tahoma" charset="0"/>
              </a:rPr>
              <a:t>“</a:t>
            </a:r>
            <a:r>
              <a:rPr lang="es-ES_tradnl" altLang="ja-JP" sz="2000" i="1">
                <a:solidFill>
                  <a:srgbClr val="000000"/>
                </a:solidFill>
                <a:latin typeface="Tahoma" charset="0"/>
              </a:rPr>
              <a:t>permanente y Definitiva</a:t>
            </a:r>
            <a:r>
              <a:rPr lang="ja-JP" altLang="es-ES_tradnl" sz="2000" i="1">
                <a:solidFill>
                  <a:srgbClr val="000000"/>
                </a:solidFill>
                <a:latin typeface="Tahoma" charset="0"/>
              </a:rPr>
              <a:t>”</a:t>
            </a:r>
            <a:endParaRPr lang="es-ES_tradnl" sz="2400" i="1">
              <a:solidFill>
                <a:srgbClr val="000000"/>
              </a:solidFill>
              <a:latin typeface="Tahoma" charset="0"/>
            </a:endParaRPr>
          </a:p>
        </p:txBody>
      </p:sp>
      <p:sp>
        <p:nvSpPr>
          <p:cNvPr id="162885" name="CuadroTexto 74"/>
          <p:cNvSpPr txBox="1">
            <a:spLocks noChangeArrowheads="1"/>
          </p:cNvSpPr>
          <p:nvPr/>
        </p:nvSpPr>
        <p:spPr bwMode="auto">
          <a:xfrm>
            <a:off x="1049867" y="469901"/>
            <a:ext cx="686978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eaLnBrk="1" hangingPunct="1"/>
            <a:r>
              <a:rPr lang="es-ES" sz="3600" b="1">
                <a:solidFill>
                  <a:srgbClr val="663366"/>
                </a:solidFill>
              </a:rPr>
              <a:t>3. Conceptualización Técnica</a:t>
            </a:r>
          </a:p>
        </p:txBody>
      </p:sp>
    </p:spTree>
    <p:extLst>
      <p:ext uri="{BB962C8B-B14F-4D97-AF65-F5344CB8AC3E}">
        <p14:creationId xmlns:p14="http://schemas.microsoft.com/office/powerpoint/2010/main" val="3146271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0610"/>
                                        </p:tgtEl>
                                        <p:attrNameLst>
                                          <p:attrName>style.visibility</p:attrName>
                                        </p:attrNameLst>
                                      </p:cBhvr>
                                      <p:to>
                                        <p:strVal val="visible"/>
                                      </p:to>
                                    </p:set>
                                    <p:anim calcmode="lin" valueType="num">
                                      <p:cBhvr>
                                        <p:cTn id="7" dur="500" fill="hold"/>
                                        <p:tgtEl>
                                          <p:spTgt spid="280610"/>
                                        </p:tgtEl>
                                        <p:attrNameLst>
                                          <p:attrName>ppt_x</p:attrName>
                                        </p:attrNameLst>
                                      </p:cBhvr>
                                      <p:tavLst>
                                        <p:tav tm="0">
                                          <p:val>
                                            <p:strVal val="#ppt_x-#ppt_w/2"/>
                                          </p:val>
                                        </p:tav>
                                        <p:tav tm="100000">
                                          <p:val>
                                            <p:strVal val="#ppt_x"/>
                                          </p:val>
                                        </p:tav>
                                      </p:tavLst>
                                    </p:anim>
                                    <p:anim calcmode="lin" valueType="num">
                                      <p:cBhvr>
                                        <p:cTn id="8" dur="500" fill="hold"/>
                                        <p:tgtEl>
                                          <p:spTgt spid="280610"/>
                                        </p:tgtEl>
                                        <p:attrNameLst>
                                          <p:attrName>ppt_y</p:attrName>
                                        </p:attrNameLst>
                                      </p:cBhvr>
                                      <p:tavLst>
                                        <p:tav tm="0">
                                          <p:val>
                                            <p:strVal val="#ppt_y"/>
                                          </p:val>
                                        </p:tav>
                                        <p:tav tm="100000">
                                          <p:val>
                                            <p:strVal val="#ppt_y"/>
                                          </p:val>
                                        </p:tav>
                                      </p:tavLst>
                                    </p:anim>
                                    <p:anim calcmode="lin" valueType="num">
                                      <p:cBhvr>
                                        <p:cTn id="9" dur="500" fill="hold"/>
                                        <p:tgtEl>
                                          <p:spTgt spid="280610"/>
                                        </p:tgtEl>
                                        <p:attrNameLst>
                                          <p:attrName>ppt_w</p:attrName>
                                        </p:attrNameLst>
                                      </p:cBhvr>
                                      <p:tavLst>
                                        <p:tav tm="0">
                                          <p:val>
                                            <p:fltVal val="0"/>
                                          </p:val>
                                        </p:tav>
                                        <p:tav tm="100000">
                                          <p:val>
                                            <p:strVal val="#ppt_w"/>
                                          </p:val>
                                        </p:tav>
                                      </p:tavLst>
                                    </p:anim>
                                    <p:anim calcmode="lin" valueType="num">
                                      <p:cBhvr>
                                        <p:cTn id="10" dur="500" fill="hold"/>
                                        <p:tgtEl>
                                          <p:spTgt spid="28061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1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80607"/>
                                        </p:tgtEl>
                                        <p:attrNameLst>
                                          <p:attrName>style.visibility</p:attrName>
                                        </p:attrNameLst>
                                      </p:cBhvr>
                                      <p:to>
                                        <p:strVal val="visible"/>
                                      </p:to>
                                    </p:set>
                                    <p:anim calcmode="lin" valueType="num">
                                      <p:cBhvr>
                                        <p:cTn id="15" dur="500" fill="hold"/>
                                        <p:tgtEl>
                                          <p:spTgt spid="280607"/>
                                        </p:tgtEl>
                                        <p:attrNameLst>
                                          <p:attrName>ppt_x</p:attrName>
                                        </p:attrNameLst>
                                      </p:cBhvr>
                                      <p:tavLst>
                                        <p:tav tm="0">
                                          <p:val>
                                            <p:strVal val="#ppt_x-#ppt_w/2"/>
                                          </p:val>
                                        </p:tav>
                                        <p:tav tm="100000">
                                          <p:val>
                                            <p:strVal val="#ppt_x"/>
                                          </p:val>
                                        </p:tav>
                                      </p:tavLst>
                                    </p:anim>
                                    <p:anim calcmode="lin" valueType="num">
                                      <p:cBhvr>
                                        <p:cTn id="16" dur="500" fill="hold"/>
                                        <p:tgtEl>
                                          <p:spTgt spid="280607"/>
                                        </p:tgtEl>
                                        <p:attrNameLst>
                                          <p:attrName>ppt_y</p:attrName>
                                        </p:attrNameLst>
                                      </p:cBhvr>
                                      <p:tavLst>
                                        <p:tav tm="0">
                                          <p:val>
                                            <p:strVal val="#ppt_y"/>
                                          </p:val>
                                        </p:tav>
                                        <p:tav tm="100000">
                                          <p:val>
                                            <p:strVal val="#ppt_y"/>
                                          </p:val>
                                        </p:tav>
                                      </p:tavLst>
                                    </p:anim>
                                    <p:anim calcmode="lin" valueType="num">
                                      <p:cBhvr>
                                        <p:cTn id="17" dur="500" fill="hold"/>
                                        <p:tgtEl>
                                          <p:spTgt spid="280607"/>
                                        </p:tgtEl>
                                        <p:attrNameLst>
                                          <p:attrName>ppt_w</p:attrName>
                                        </p:attrNameLst>
                                      </p:cBhvr>
                                      <p:tavLst>
                                        <p:tav tm="0">
                                          <p:val>
                                            <p:fltVal val="0"/>
                                          </p:val>
                                        </p:tav>
                                        <p:tav tm="100000">
                                          <p:val>
                                            <p:strVal val="#ppt_w"/>
                                          </p:val>
                                        </p:tav>
                                      </p:tavLst>
                                    </p:anim>
                                    <p:anim calcmode="lin" valueType="num">
                                      <p:cBhvr>
                                        <p:cTn id="18" dur="500" fill="hold"/>
                                        <p:tgtEl>
                                          <p:spTgt spid="28060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80608"/>
                                        </p:tgtEl>
                                        <p:attrNameLst>
                                          <p:attrName>style.visibility</p:attrName>
                                        </p:attrNameLst>
                                      </p:cBhvr>
                                      <p:to>
                                        <p:strVal val="visible"/>
                                      </p:to>
                                    </p:set>
                                    <p:anim calcmode="lin" valueType="num">
                                      <p:cBhvr>
                                        <p:cTn id="23" dur="500" fill="hold"/>
                                        <p:tgtEl>
                                          <p:spTgt spid="280608"/>
                                        </p:tgtEl>
                                        <p:attrNameLst>
                                          <p:attrName>ppt_x</p:attrName>
                                        </p:attrNameLst>
                                      </p:cBhvr>
                                      <p:tavLst>
                                        <p:tav tm="0">
                                          <p:val>
                                            <p:strVal val="#ppt_x-#ppt_w/2"/>
                                          </p:val>
                                        </p:tav>
                                        <p:tav tm="100000">
                                          <p:val>
                                            <p:strVal val="#ppt_x"/>
                                          </p:val>
                                        </p:tav>
                                      </p:tavLst>
                                    </p:anim>
                                    <p:anim calcmode="lin" valueType="num">
                                      <p:cBhvr>
                                        <p:cTn id="24" dur="500" fill="hold"/>
                                        <p:tgtEl>
                                          <p:spTgt spid="280608"/>
                                        </p:tgtEl>
                                        <p:attrNameLst>
                                          <p:attrName>ppt_y</p:attrName>
                                        </p:attrNameLst>
                                      </p:cBhvr>
                                      <p:tavLst>
                                        <p:tav tm="0">
                                          <p:val>
                                            <p:strVal val="#ppt_y"/>
                                          </p:val>
                                        </p:tav>
                                        <p:tav tm="100000">
                                          <p:val>
                                            <p:strVal val="#ppt_y"/>
                                          </p:val>
                                        </p:tav>
                                      </p:tavLst>
                                    </p:anim>
                                    <p:anim calcmode="lin" valueType="num">
                                      <p:cBhvr>
                                        <p:cTn id="25" dur="500" fill="hold"/>
                                        <p:tgtEl>
                                          <p:spTgt spid="280608"/>
                                        </p:tgtEl>
                                        <p:attrNameLst>
                                          <p:attrName>ppt_w</p:attrName>
                                        </p:attrNameLst>
                                      </p:cBhvr>
                                      <p:tavLst>
                                        <p:tav tm="0">
                                          <p:val>
                                            <p:fltVal val="0"/>
                                          </p:val>
                                        </p:tav>
                                        <p:tav tm="100000">
                                          <p:val>
                                            <p:strVal val="#ppt_w"/>
                                          </p:val>
                                        </p:tav>
                                      </p:tavLst>
                                    </p:anim>
                                    <p:anim calcmode="lin" valueType="num">
                                      <p:cBhvr>
                                        <p:cTn id="26" dur="500" fill="hold"/>
                                        <p:tgtEl>
                                          <p:spTgt spid="28060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80609"/>
                                        </p:tgtEl>
                                        <p:attrNameLst>
                                          <p:attrName>style.visibility</p:attrName>
                                        </p:attrNameLst>
                                      </p:cBhvr>
                                      <p:to>
                                        <p:strVal val="visible"/>
                                      </p:to>
                                    </p:set>
                                    <p:anim calcmode="lin" valueType="num">
                                      <p:cBhvr>
                                        <p:cTn id="31" dur="500" fill="hold"/>
                                        <p:tgtEl>
                                          <p:spTgt spid="280609"/>
                                        </p:tgtEl>
                                        <p:attrNameLst>
                                          <p:attrName>ppt_x</p:attrName>
                                        </p:attrNameLst>
                                      </p:cBhvr>
                                      <p:tavLst>
                                        <p:tav tm="0">
                                          <p:val>
                                            <p:strVal val="#ppt_x-#ppt_w/2"/>
                                          </p:val>
                                        </p:tav>
                                        <p:tav tm="100000">
                                          <p:val>
                                            <p:strVal val="#ppt_x"/>
                                          </p:val>
                                        </p:tav>
                                      </p:tavLst>
                                    </p:anim>
                                    <p:anim calcmode="lin" valueType="num">
                                      <p:cBhvr>
                                        <p:cTn id="32" dur="500" fill="hold"/>
                                        <p:tgtEl>
                                          <p:spTgt spid="280609"/>
                                        </p:tgtEl>
                                        <p:attrNameLst>
                                          <p:attrName>ppt_y</p:attrName>
                                        </p:attrNameLst>
                                      </p:cBhvr>
                                      <p:tavLst>
                                        <p:tav tm="0">
                                          <p:val>
                                            <p:strVal val="#ppt_y"/>
                                          </p:val>
                                        </p:tav>
                                        <p:tav tm="100000">
                                          <p:val>
                                            <p:strVal val="#ppt_y"/>
                                          </p:val>
                                        </p:tav>
                                      </p:tavLst>
                                    </p:anim>
                                    <p:anim calcmode="lin" valueType="num">
                                      <p:cBhvr>
                                        <p:cTn id="33" dur="500" fill="hold"/>
                                        <p:tgtEl>
                                          <p:spTgt spid="280609"/>
                                        </p:tgtEl>
                                        <p:attrNameLst>
                                          <p:attrName>ppt_w</p:attrName>
                                        </p:attrNameLst>
                                      </p:cBhvr>
                                      <p:tavLst>
                                        <p:tav tm="0">
                                          <p:val>
                                            <p:fltVal val="0"/>
                                          </p:val>
                                        </p:tav>
                                        <p:tav tm="100000">
                                          <p:val>
                                            <p:strVal val="#ppt_w"/>
                                          </p:val>
                                        </p:tav>
                                      </p:tavLst>
                                    </p:anim>
                                    <p:anim calcmode="lin" valueType="num">
                                      <p:cBhvr>
                                        <p:cTn id="34" dur="500" fill="hold"/>
                                        <p:tgtEl>
                                          <p:spTgt spid="28060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280609"/>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ppt_x</p:attrName>
                                        </p:attrNameLst>
                                      </p:cBhvr>
                                      <p:tavLst>
                                        <p:tav tm="0">
                                          <p:val>
                                            <p:strVal val="#ppt_x-#ppt_w/2"/>
                                          </p:val>
                                        </p:tav>
                                        <p:tav tm="100000">
                                          <p:val>
                                            <p:strVal val="#ppt_x"/>
                                          </p:val>
                                        </p:tav>
                                      </p:tavLst>
                                    </p:anim>
                                    <p:anim calcmode="lin" valueType="num">
                                      <p:cBhvr>
                                        <p:cTn id="40" dur="500" fill="hold"/>
                                        <p:tgtEl>
                                          <p:spTgt spid="65"/>
                                        </p:tgtEl>
                                        <p:attrNameLst>
                                          <p:attrName>ppt_y</p:attrName>
                                        </p:attrNameLst>
                                      </p:cBhvr>
                                      <p:tavLst>
                                        <p:tav tm="0">
                                          <p:val>
                                            <p:strVal val="#ppt_y"/>
                                          </p:val>
                                        </p:tav>
                                        <p:tav tm="100000">
                                          <p:val>
                                            <p:strVal val="#ppt_y"/>
                                          </p:val>
                                        </p:tav>
                                      </p:tavLst>
                                    </p:anim>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ppt_x</p:attrName>
                                        </p:attrNameLst>
                                      </p:cBhvr>
                                      <p:tavLst>
                                        <p:tav tm="0">
                                          <p:val>
                                            <p:strVal val="#ppt_x-#ppt_w/2"/>
                                          </p:val>
                                        </p:tav>
                                        <p:tav tm="100000">
                                          <p:val>
                                            <p:strVal val="#ppt_x"/>
                                          </p:val>
                                        </p:tav>
                                      </p:tavLst>
                                    </p:anim>
                                    <p:anim calcmode="lin" valueType="num">
                                      <p:cBhvr>
                                        <p:cTn id="48" dur="500" fill="hold"/>
                                        <p:tgtEl>
                                          <p:spTgt spid="66"/>
                                        </p:tgtEl>
                                        <p:attrNameLst>
                                          <p:attrName>ppt_y</p:attrName>
                                        </p:attrNameLst>
                                      </p:cBhvr>
                                      <p:tavLst>
                                        <p:tav tm="0">
                                          <p:val>
                                            <p:strVal val="#ppt_y"/>
                                          </p:val>
                                        </p:tav>
                                        <p:tav tm="100000">
                                          <p:val>
                                            <p:strVal val="#ppt_y"/>
                                          </p:val>
                                        </p:tav>
                                      </p:tavLst>
                                    </p:anim>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ppt_x</p:attrName>
                                        </p:attrNameLst>
                                      </p:cBhvr>
                                      <p:tavLst>
                                        <p:tav tm="0">
                                          <p:val>
                                            <p:strVal val="#ppt_x-#ppt_w/2"/>
                                          </p:val>
                                        </p:tav>
                                        <p:tav tm="100000">
                                          <p:val>
                                            <p:strVal val="#ppt_x"/>
                                          </p:val>
                                        </p:tav>
                                      </p:tavLst>
                                    </p:anim>
                                    <p:anim calcmode="lin" valueType="num">
                                      <p:cBhvr>
                                        <p:cTn id="56" dur="500" fill="hold"/>
                                        <p:tgtEl>
                                          <p:spTgt spid="67"/>
                                        </p:tgtEl>
                                        <p:attrNameLst>
                                          <p:attrName>ppt_y</p:attrName>
                                        </p:attrNameLst>
                                      </p:cBhvr>
                                      <p:tavLst>
                                        <p:tav tm="0">
                                          <p:val>
                                            <p:strVal val="#ppt_y"/>
                                          </p:val>
                                        </p:tav>
                                        <p:tav tm="100000">
                                          <p:val>
                                            <p:strVal val="#ppt_y"/>
                                          </p:val>
                                        </p:tav>
                                      </p:tavLst>
                                    </p:anim>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ppt_x</p:attrName>
                                        </p:attrNameLst>
                                      </p:cBhvr>
                                      <p:tavLst>
                                        <p:tav tm="0">
                                          <p:val>
                                            <p:strVal val="#ppt_x-#ppt_w/2"/>
                                          </p:val>
                                        </p:tav>
                                        <p:tav tm="100000">
                                          <p:val>
                                            <p:strVal val="#ppt_x"/>
                                          </p:val>
                                        </p:tav>
                                      </p:tavLst>
                                    </p:anim>
                                    <p:anim calcmode="lin" valueType="num">
                                      <p:cBhvr>
                                        <p:cTn id="64" dur="500" fill="hold"/>
                                        <p:tgtEl>
                                          <p:spTgt spid="68"/>
                                        </p:tgtEl>
                                        <p:attrNameLst>
                                          <p:attrName>ppt_y</p:attrName>
                                        </p:attrNameLst>
                                      </p:cBhvr>
                                      <p:tavLst>
                                        <p:tav tm="0">
                                          <p:val>
                                            <p:strVal val="#ppt_y"/>
                                          </p:val>
                                        </p:tav>
                                        <p:tav tm="100000">
                                          <p:val>
                                            <p:strVal val="#ppt_y"/>
                                          </p:val>
                                        </p:tav>
                                      </p:tavLst>
                                    </p:anim>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07" grpId="0" animBg="1"/>
      <p:bldP spid="280608" grpId="0" animBg="1"/>
      <p:bldP spid="280609" grpId="0" animBg="1"/>
      <p:bldP spid="280610"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380264"/>
            <a:ext cx="7744097" cy="954107"/>
          </a:xfrm>
          <a:prstGeom prst="rect">
            <a:avLst/>
          </a:prstGeom>
          <a:solidFill>
            <a:srgbClr val="03878C"/>
          </a:solidFill>
        </p:spPr>
        <p:txBody>
          <a:bodyPr wrap="square" rtlCol="0">
            <a:spAutoFit/>
          </a:bodyPr>
          <a:lstStyle/>
          <a:p>
            <a:pPr algn="ctr"/>
            <a:r>
              <a:rPr lang="es-ES_tradnl" sz="2800" dirty="0">
                <a:solidFill>
                  <a:schemeClr val="bg1"/>
                </a:solidFill>
                <a:latin typeface="Tahoma" charset="0"/>
              </a:rPr>
              <a:t>Decreto  1507  de 2014 Agosto 12 de 2014, inicia vigencia 12 de </a:t>
            </a:r>
            <a:r>
              <a:rPr lang="es-ES_tradnl" sz="2800" dirty="0" smtClean="0">
                <a:solidFill>
                  <a:schemeClr val="bg1"/>
                </a:solidFill>
                <a:latin typeface="Tahoma" charset="0"/>
              </a:rPr>
              <a:t>Febrero </a:t>
            </a:r>
            <a:r>
              <a:rPr lang="es-ES_tradnl" sz="2800" dirty="0">
                <a:solidFill>
                  <a:schemeClr val="bg1"/>
                </a:solidFill>
                <a:latin typeface="Tahoma" charset="0"/>
              </a:rPr>
              <a:t>de 2015</a:t>
            </a:r>
            <a:endParaRPr lang="es-ES" sz="2500" b="1" dirty="0">
              <a:solidFill>
                <a:schemeClr val="bg1"/>
              </a:solidFill>
              <a:latin typeface="Arial" panose="020B0604020202020204" pitchFamily="34" charset="0"/>
              <a:cs typeface="Arial" panose="020B0604020202020204" pitchFamily="34" charset="0"/>
            </a:endParaRPr>
          </a:p>
        </p:txBody>
      </p:sp>
      <p:pic>
        <p:nvPicPr>
          <p:cNvPr id="5" name="Imagen 4" descr="IMG_0004-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252" y="3055408"/>
            <a:ext cx="2710946" cy="2472266"/>
          </a:xfrm>
          <a:prstGeom prst="rect">
            <a:avLst/>
          </a:prstGeom>
          <a:scene3d>
            <a:camera prst="orthographicFront">
              <a:rot lat="0" lon="660000" rev="16374000"/>
            </a:camera>
            <a:lightRig rig="threePt" dir="t"/>
          </a:scene3d>
        </p:spPr>
      </p:pic>
      <p:sp>
        <p:nvSpPr>
          <p:cNvPr id="6" name="Rectangle 3"/>
          <p:cNvSpPr txBox="1">
            <a:spLocks noChangeArrowheads="1"/>
          </p:cNvSpPr>
          <p:nvPr/>
        </p:nvSpPr>
        <p:spPr>
          <a:xfrm>
            <a:off x="5613367" y="2091267"/>
            <a:ext cx="5727923" cy="343640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charset="0"/>
              <a:buNone/>
            </a:pPr>
            <a:r>
              <a:rPr lang="es-ES_tradnl" sz="2000" smtClean="0">
                <a:latin typeface="Tahoma" charset="0"/>
              </a:rPr>
              <a:t>   </a:t>
            </a:r>
          </a:p>
          <a:p>
            <a:pPr>
              <a:buFont typeface="Wingdings" charset="0"/>
              <a:buNone/>
            </a:pPr>
            <a:endParaRPr lang="es-ES_tradnl" sz="2000" smtClean="0">
              <a:latin typeface="Tahoma" charset="0"/>
            </a:endParaRPr>
          </a:p>
          <a:p>
            <a:pPr>
              <a:buFont typeface="Wingdings" charset="0"/>
              <a:buNone/>
            </a:pPr>
            <a:r>
              <a:rPr lang="es-ES_tradnl" sz="2000" smtClean="0">
                <a:latin typeface="Tahoma" charset="0"/>
              </a:rPr>
              <a:t>     </a:t>
            </a:r>
            <a:r>
              <a:rPr lang="es-ES_tradnl" smtClean="0">
                <a:latin typeface="Tahoma" charset="0"/>
              </a:rPr>
              <a:t>Manual Único para la calificación de la pérdida de capacidad laboral y ocupacional </a:t>
            </a:r>
          </a:p>
          <a:p>
            <a:pPr>
              <a:buFont typeface="Wingdings" charset="0"/>
              <a:buNone/>
            </a:pPr>
            <a:endParaRPr lang="es-ES_tradnl" smtClean="0">
              <a:latin typeface="Tahoma" charset="0"/>
            </a:endParaRPr>
          </a:p>
          <a:p>
            <a:pPr>
              <a:buFont typeface="Wingdings" charset="0"/>
              <a:buNone/>
            </a:pPr>
            <a:endParaRPr lang="es-ES_tradnl" smtClean="0">
              <a:latin typeface="Tahoma" charset="0"/>
            </a:endParaRPr>
          </a:p>
          <a:p>
            <a:r>
              <a:rPr lang="es-ES_tradnl" smtClean="0">
                <a:latin typeface="Tahoma" charset="0"/>
              </a:rPr>
              <a:t>Se retoman los conceptos de OMS sobre  discapacidad CIF 2001.</a:t>
            </a:r>
          </a:p>
          <a:p>
            <a:endParaRPr lang="es-ES_tradnl" smtClean="0">
              <a:latin typeface="Tahoma" charset="0"/>
            </a:endParaRPr>
          </a:p>
          <a:p>
            <a:endParaRPr lang="es-ES_tradnl" dirty="0">
              <a:latin typeface="Tahoma" charset="0"/>
            </a:endParaRPr>
          </a:p>
        </p:txBody>
      </p:sp>
      <p:pic>
        <p:nvPicPr>
          <p:cNvPr id="8" name="Imagen 7" descr="IMG_000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801" y="2710919"/>
            <a:ext cx="2403451" cy="2197101"/>
          </a:xfrm>
          <a:prstGeom prst="rect">
            <a:avLst/>
          </a:prstGeom>
          <a:scene3d>
            <a:camera prst="orthographicFront">
              <a:rot lat="0" lon="0" rev="16800000"/>
            </a:camera>
            <a:lightRig rig="threePt" dir="t"/>
          </a:scene3d>
        </p:spPr>
      </p:pic>
    </p:spTree>
    <p:extLst>
      <p:ext uri="{BB962C8B-B14F-4D97-AF65-F5344CB8AC3E}">
        <p14:creationId xmlns:p14="http://schemas.microsoft.com/office/powerpoint/2010/main" val="2290902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grpSp>
        <p:nvGrpSpPr>
          <p:cNvPr id="7" name="5 Grupo"/>
          <p:cNvGrpSpPr/>
          <p:nvPr/>
        </p:nvGrpSpPr>
        <p:grpSpPr>
          <a:xfrm>
            <a:off x="1954925" y="601417"/>
            <a:ext cx="9522372" cy="4616969"/>
            <a:chOff x="161925" y="130995"/>
            <a:chExt cx="5462905" cy="2801435"/>
          </a:xfrm>
        </p:grpSpPr>
        <p:grpSp>
          <p:nvGrpSpPr>
            <p:cNvPr id="9" name="6 Grupo"/>
            <p:cNvGrpSpPr/>
            <p:nvPr/>
          </p:nvGrpSpPr>
          <p:grpSpPr>
            <a:xfrm>
              <a:off x="161925" y="130995"/>
              <a:ext cx="5462905" cy="2801435"/>
              <a:chOff x="0" y="-2355"/>
              <a:chExt cx="5462905" cy="2801435"/>
            </a:xfrm>
          </p:grpSpPr>
          <p:sp>
            <p:nvSpPr>
              <p:cNvPr id="22" name="Cuadro de texto 2"/>
              <p:cNvSpPr txBox="1">
                <a:spLocks noChangeArrowheads="1"/>
              </p:cNvSpPr>
              <p:nvPr/>
            </p:nvSpPr>
            <p:spPr bwMode="auto">
              <a:xfrm>
                <a:off x="1832354" y="-2355"/>
                <a:ext cx="1800224" cy="42952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spAutoFit/>
              </a:bodyPr>
              <a:lstStyle/>
              <a:p>
                <a:pPr algn="ct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Condición de salud</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(Trastorno/enfermedad)</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Cuadro de texto 2"/>
              <p:cNvSpPr txBox="1">
                <a:spLocks noChangeArrowheads="1"/>
              </p:cNvSpPr>
              <p:nvPr/>
            </p:nvSpPr>
            <p:spPr bwMode="auto">
              <a:xfrm>
                <a:off x="4324350" y="923925"/>
                <a:ext cx="1138555" cy="48260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s-ES" sz="2000">
                    <a:effectLst/>
                    <a:latin typeface="Times New Roman" panose="02020603050405020304" pitchFamily="18" charset="0"/>
                    <a:ea typeface="Times New Roman" panose="02020603050405020304" pitchFamily="18" charset="0"/>
                    <a:cs typeface="Times New Roman" panose="02020603050405020304" pitchFamily="18" charset="0"/>
                  </a:rPr>
                  <a:t>Participación (restricciones)</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Cuadro de texto 2"/>
              <p:cNvSpPr txBox="1">
                <a:spLocks noChangeArrowheads="1"/>
              </p:cNvSpPr>
              <p:nvPr/>
            </p:nvSpPr>
            <p:spPr bwMode="auto">
              <a:xfrm>
                <a:off x="2152650" y="923925"/>
                <a:ext cx="1137285" cy="48196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s-ES" sz="2000">
                    <a:effectLst/>
                    <a:latin typeface="Times New Roman" panose="02020603050405020304" pitchFamily="18" charset="0"/>
                    <a:ea typeface="Times New Roman" panose="02020603050405020304" pitchFamily="18" charset="0"/>
                    <a:cs typeface="Times New Roman" panose="02020603050405020304" pitchFamily="18" charset="0"/>
                  </a:rPr>
                  <a:t>Actividad (limitaciones)</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Cuadro de texto 2"/>
              <p:cNvSpPr txBox="1">
                <a:spLocks noChangeArrowheads="1"/>
              </p:cNvSpPr>
              <p:nvPr/>
            </p:nvSpPr>
            <p:spPr bwMode="auto">
              <a:xfrm>
                <a:off x="0" y="923925"/>
                <a:ext cx="1388745" cy="87947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Funciones y estructuras corporales (deficiencias)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Cuadro de texto 2"/>
              <p:cNvSpPr txBox="1">
                <a:spLocks noChangeArrowheads="1"/>
              </p:cNvSpPr>
              <p:nvPr/>
            </p:nvSpPr>
            <p:spPr bwMode="auto">
              <a:xfrm>
                <a:off x="4333875" y="2324100"/>
                <a:ext cx="1103630" cy="47434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s-ES" sz="2000">
                    <a:effectLst/>
                    <a:latin typeface="Times New Roman" panose="02020603050405020304" pitchFamily="18" charset="0"/>
                    <a:ea typeface="Times New Roman" panose="02020603050405020304" pitchFamily="18" charset="0"/>
                    <a:cs typeface="Times New Roman" panose="02020603050405020304" pitchFamily="18" charset="0"/>
                  </a:rPr>
                  <a:t>Factores personales</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Cuadro de texto 2"/>
              <p:cNvSpPr txBox="1">
                <a:spLocks noChangeArrowheads="1"/>
              </p:cNvSpPr>
              <p:nvPr/>
            </p:nvSpPr>
            <p:spPr bwMode="auto">
              <a:xfrm>
                <a:off x="142875" y="2324100"/>
                <a:ext cx="1104900" cy="47498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spcAft>
                    <a:spcPts val="0"/>
                  </a:spcAft>
                </a:pPr>
                <a:r>
                  <a:rPr lang="es-ES" sz="2000">
                    <a:effectLst/>
                    <a:latin typeface="Times New Roman" panose="02020603050405020304" pitchFamily="18" charset="0"/>
                    <a:ea typeface="Times New Roman" panose="02020603050405020304" pitchFamily="18" charset="0"/>
                    <a:cs typeface="Times New Roman" panose="02020603050405020304" pitchFamily="18" charset="0"/>
                  </a:rPr>
                  <a:t>Factores ambientales</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0" name="15 Grupo"/>
            <p:cNvGrpSpPr/>
            <p:nvPr/>
          </p:nvGrpSpPr>
          <p:grpSpPr>
            <a:xfrm>
              <a:off x="857250" y="571500"/>
              <a:ext cx="4201064" cy="1881505"/>
              <a:chOff x="0" y="0"/>
              <a:chExt cx="4201064" cy="1881505"/>
            </a:xfrm>
          </p:grpSpPr>
          <p:cxnSp>
            <p:nvCxnSpPr>
              <p:cNvPr id="11" name="16 Conector recto de flecha"/>
              <p:cNvCxnSpPr/>
              <p:nvPr/>
            </p:nvCxnSpPr>
            <p:spPr>
              <a:xfrm>
                <a:off x="2028825" y="0"/>
                <a:ext cx="0" cy="431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7 Conector recto"/>
              <p:cNvCxnSpPr/>
              <p:nvPr/>
            </p:nvCxnSpPr>
            <p:spPr>
              <a:xfrm flipV="1">
                <a:off x="0" y="219075"/>
                <a:ext cx="4201064" cy="8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8 Conector recto de flecha"/>
              <p:cNvCxnSpPr/>
              <p:nvPr/>
            </p:nvCxnSpPr>
            <p:spPr>
              <a:xfrm>
                <a:off x="0" y="228600"/>
                <a:ext cx="0" cy="207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9 Conector recto de flecha"/>
              <p:cNvCxnSpPr/>
              <p:nvPr/>
            </p:nvCxnSpPr>
            <p:spPr>
              <a:xfrm>
                <a:off x="4200525" y="219075"/>
                <a:ext cx="0" cy="215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20 Conector recto de flecha"/>
              <p:cNvCxnSpPr/>
              <p:nvPr/>
            </p:nvCxnSpPr>
            <p:spPr>
              <a:xfrm flipV="1">
                <a:off x="2038350" y="1057275"/>
                <a:ext cx="0" cy="612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21 Conector recto"/>
              <p:cNvCxnSpPr/>
              <p:nvPr/>
            </p:nvCxnSpPr>
            <p:spPr>
              <a:xfrm rot="10800000" flipV="1">
                <a:off x="0" y="1562100"/>
                <a:ext cx="4200525" cy="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22 Conector recto de flecha"/>
              <p:cNvCxnSpPr/>
              <p:nvPr/>
            </p:nvCxnSpPr>
            <p:spPr>
              <a:xfrm flipV="1">
                <a:off x="4200525" y="1057275"/>
                <a:ext cx="0" cy="508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23 Conector recto de flecha"/>
              <p:cNvCxnSpPr/>
              <p:nvPr/>
            </p:nvCxnSpPr>
            <p:spPr>
              <a:xfrm rot="10800000">
                <a:off x="0" y="1352550"/>
                <a:ext cx="0" cy="215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24 Conector recto"/>
              <p:cNvCxnSpPr/>
              <p:nvPr/>
            </p:nvCxnSpPr>
            <p:spPr>
              <a:xfrm flipV="1">
                <a:off x="0" y="1666875"/>
                <a:ext cx="4200525"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25 Conector recto de flecha"/>
              <p:cNvCxnSpPr/>
              <p:nvPr/>
            </p:nvCxnSpPr>
            <p:spPr>
              <a:xfrm>
                <a:off x="0" y="1666875"/>
                <a:ext cx="0" cy="206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6 Conector recto de flecha"/>
              <p:cNvCxnSpPr/>
              <p:nvPr/>
            </p:nvCxnSpPr>
            <p:spPr>
              <a:xfrm>
                <a:off x="4200525" y="1666875"/>
                <a:ext cx="0" cy="214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8" name="Rectángulo 27"/>
          <p:cNvSpPr/>
          <p:nvPr/>
        </p:nvSpPr>
        <p:spPr>
          <a:xfrm>
            <a:off x="1916964" y="5277135"/>
            <a:ext cx="6706773" cy="369332"/>
          </a:xfrm>
          <a:prstGeom prst="rect">
            <a:avLst/>
          </a:prstGeom>
        </p:spPr>
        <p:txBody>
          <a:bodyPr wrap="square">
            <a:spAutoFit/>
          </a:bodyPr>
          <a:lstStyle/>
          <a:p>
            <a:r>
              <a:rPr lang="es-ES" dirty="0">
                <a:effectLst/>
                <a:latin typeface="Calibri" panose="020F0502020204030204" pitchFamily="34" charset="0"/>
                <a:ea typeface="Times New Roman" panose="02020603050405020304" pitchFamily="18" charset="0"/>
              </a:rPr>
              <a:t>Modelo CIF, Tomado de Organización  Mundial de la Salud 2001.</a:t>
            </a:r>
            <a:endParaRPr lang="es-CO" dirty="0"/>
          </a:p>
        </p:txBody>
      </p:sp>
    </p:spTree>
    <p:extLst>
      <p:ext uri="{BB962C8B-B14F-4D97-AF65-F5344CB8AC3E}">
        <p14:creationId xmlns:p14="http://schemas.microsoft.com/office/powerpoint/2010/main" val="405199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380264"/>
            <a:ext cx="7744097" cy="954107"/>
          </a:xfrm>
          <a:prstGeom prst="rect">
            <a:avLst/>
          </a:prstGeom>
          <a:solidFill>
            <a:srgbClr val="03878C"/>
          </a:solidFill>
        </p:spPr>
        <p:txBody>
          <a:bodyPr wrap="square" rtlCol="0">
            <a:spAutoFit/>
          </a:bodyPr>
          <a:lstStyle/>
          <a:p>
            <a:pPr algn="ctr"/>
            <a:r>
              <a:rPr lang="es-ES" sz="2800" dirty="0" smtClean="0">
                <a:solidFill>
                  <a:schemeClr val="bg1"/>
                </a:solidFill>
              </a:rPr>
              <a:t>Discapacidad </a:t>
            </a:r>
            <a:r>
              <a:rPr lang="es-ES" sz="2800" dirty="0">
                <a:solidFill>
                  <a:schemeClr val="bg1"/>
                </a:solidFill>
              </a:rPr>
              <a:t>según Clasificación Internacional de Funcionamiento y Discapacidad OMS 2001 </a:t>
            </a:r>
            <a:endParaRPr lang="es-ES" sz="2500" b="1" dirty="0">
              <a:solidFill>
                <a:schemeClr val="bg1"/>
              </a:solidFill>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2976349" y="1848585"/>
            <a:ext cx="8915400" cy="37776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2800" dirty="0" smtClean="0"/>
              <a:t>Término genérico que incluye déficits, limitaciones en la actividad y restricciones en la participación. </a:t>
            </a:r>
            <a:r>
              <a:rPr lang="es-ES" sz="2800" b="1" dirty="0" smtClean="0"/>
              <a:t>Indica los aspectos negativos de la interacción entre un individuo (con una “condición de salud”) </a:t>
            </a:r>
            <a:r>
              <a:rPr lang="es-ES" sz="2800" dirty="0" smtClean="0"/>
              <a:t>y sus factores contextuales (factores ambientales y personales)</a:t>
            </a:r>
            <a:endParaRPr lang="en-CA" sz="2800" dirty="0"/>
          </a:p>
        </p:txBody>
      </p:sp>
    </p:spTree>
    <p:extLst>
      <p:ext uri="{BB962C8B-B14F-4D97-AF65-F5344CB8AC3E}">
        <p14:creationId xmlns:p14="http://schemas.microsoft.com/office/powerpoint/2010/main" val="3517904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064" y="5877096"/>
            <a:ext cx="1904762" cy="476190"/>
          </a:xfrm>
          <a:prstGeom prst="rect">
            <a:avLst/>
          </a:prstGeom>
        </p:spPr>
      </p:pic>
      <p:sp>
        <p:nvSpPr>
          <p:cNvPr id="4" name="18 CuadroTexto"/>
          <p:cNvSpPr txBox="1"/>
          <p:nvPr/>
        </p:nvSpPr>
        <p:spPr>
          <a:xfrm>
            <a:off x="3815729" y="380264"/>
            <a:ext cx="7744097" cy="584775"/>
          </a:xfrm>
          <a:prstGeom prst="rect">
            <a:avLst/>
          </a:prstGeom>
          <a:solidFill>
            <a:srgbClr val="03878C"/>
          </a:solidFill>
        </p:spPr>
        <p:txBody>
          <a:bodyPr wrap="square" rtlCol="0">
            <a:spAutoFit/>
          </a:bodyPr>
          <a:lstStyle/>
          <a:p>
            <a:pPr algn="ctr"/>
            <a:r>
              <a:rPr lang="es-ES" sz="3200" dirty="0" smtClean="0">
                <a:solidFill>
                  <a:schemeClr val="bg1"/>
                </a:solidFill>
              </a:rPr>
              <a:t>Definiciones</a:t>
            </a:r>
            <a:endParaRPr lang="es-ES" sz="3200" b="1" dirty="0">
              <a:solidFill>
                <a:schemeClr val="bg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914400" y="1292215"/>
            <a:ext cx="5080000" cy="4495800"/>
          </a:xfrm>
          <a:prstGeom prst="rect">
            <a:avLst/>
          </a:prstGeom>
          <a:ln w="38100">
            <a:solidFill>
              <a:srgbClr val="000080"/>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b="1" dirty="0" smtClean="0">
                <a:latin typeface="+mj-lt"/>
              </a:rPr>
              <a:t>Funcionamiento: </a:t>
            </a:r>
          </a:p>
          <a:p>
            <a:endParaRPr lang="es-ES" sz="2000" dirty="0" smtClean="0">
              <a:latin typeface="+mj-lt"/>
            </a:endParaRPr>
          </a:p>
          <a:p>
            <a:pPr algn="just"/>
            <a:r>
              <a:rPr lang="es-ES" sz="2000" dirty="0" smtClean="0">
                <a:latin typeface="+mj-lt"/>
                <a:cs typeface="Century Gothic"/>
              </a:rPr>
              <a:t>Término genérico que incluye funciones corporales, actividades y participación. Indica los aspectos </a:t>
            </a:r>
            <a:r>
              <a:rPr lang="es-ES" sz="2000" dirty="0" smtClean="0">
                <a:solidFill>
                  <a:srgbClr val="FF0000"/>
                </a:solidFill>
                <a:latin typeface="+mj-lt"/>
                <a:cs typeface="Century Gothic"/>
              </a:rPr>
              <a:t>POSITIVOS</a:t>
            </a:r>
            <a:r>
              <a:rPr lang="es-ES" sz="2000" dirty="0" smtClean="0">
                <a:latin typeface="+mj-lt"/>
                <a:cs typeface="Century Gothic"/>
              </a:rPr>
              <a:t> de la interacción entre una persona , con una determinada condición de salud y su entorno</a:t>
            </a:r>
          </a:p>
          <a:p>
            <a:endParaRPr lang="es-ES" sz="2000" dirty="0">
              <a:latin typeface="+mj-lt"/>
            </a:endParaRPr>
          </a:p>
        </p:txBody>
      </p:sp>
      <p:sp>
        <p:nvSpPr>
          <p:cNvPr id="6" name="Rectangle 4"/>
          <p:cNvSpPr txBox="1">
            <a:spLocks noChangeArrowheads="1"/>
          </p:cNvSpPr>
          <p:nvPr/>
        </p:nvSpPr>
        <p:spPr>
          <a:xfrm>
            <a:off x="6197600" y="1292215"/>
            <a:ext cx="5080000" cy="4495800"/>
          </a:xfrm>
          <a:prstGeom prst="rect">
            <a:avLst/>
          </a:prstGeom>
          <a:ln w="38100">
            <a:solidFill>
              <a:srgbClr val="FF0000"/>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smtClean="0"/>
              <a:t>Discapacidad según Decreto 1507 de 2014 </a:t>
            </a:r>
          </a:p>
          <a:p>
            <a:endParaRPr lang="es-ES" sz="2000" dirty="0" smtClean="0">
              <a:solidFill>
                <a:srgbClr val="3366FF"/>
              </a:solidFill>
            </a:endParaRPr>
          </a:p>
          <a:p>
            <a:pPr marL="0" indent="0" algn="just">
              <a:buFont typeface="Arial" panose="020B0604020202020204" pitchFamily="34" charset="0"/>
              <a:buNone/>
            </a:pPr>
            <a:r>
              <a:rPr lang="es-ES" sz="2000" dirty="0" smtClean="0"/>
              <a:t>Términos genérico que incluye </a:t>
            </a:r>
            <a:r>
              <a:rPr lang="es-ES" sz="2000" dirty="0" smtClean="0">
                <a:solidFill>
                  <a:srgbClr val="FF0000"/>
                </a:solidFill>
              </a:rPr>
              <a:t>limitaciones</a:t>
            </a:r>
            <a:r>
              <a:rPr lang="es-ES" sz="2000" dirty="0" smtClean="0"/>
              <a:t> en la realización de una actividad, esta se valorará en el Titulo segundo “ Valoración del Rol Laboral, Rol Ocupacional y Otras áreas ocupacionales”</a:t>
            </a:r>
            <a:endParaRPr lang="es-ES" sz="2000" dirty="0"/>
          </a:p>
        </p:txBody>
      </p:sp>
    </p:spTree>
    <p:extLst>
      <p:ext uri="{BB962C8B-B14F-4D97-AF65-F5344CB8AC3E}">
        <p14:creationId xmlns:p14="http://schemas.microsoft.com/office/powerpoint/2010/main" val="378025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811786"/>
            <a:ext cx="1904762" cy="476190"/>
          </a:xfrm>
          <a:prstGeom prst="rect">
            <a:avLst/>
          </a:prstGeom>
        </p:spPr>
      </p:pic>
      <p:sp>
        <p:nvSpPr>
          <p:cNvPr id="4" name="18 CuadroTexto"/>
          <p:cNvSpPr txBox="1"/>
          <p:nvPr/>
        </p:nvSpPr>
        <p:spPr>
          <a:xfrm>
            <a:off x="3815729" y="380264"/>
            <a:ext cx="7744097" cy="523220"/>
          </a:xfrm>
          <a:prstGeom prst="rect">
            <a:avLst/>
          </a:prstGeom>
          <a:solidFill>
            <a:srgbClr val="03878C"/>
          </a:solidFill>
        </p:spPr>
        <p:txBody>
          <a:bodyPr wrap="square" rtlCol="0">
            <a:spAutoFit/>
          </a:bodyPr>
          <a:lstStyle/>
          <a:p>
            <a:pPr algn="ctr"/>
            <a:r>
              <a:rPr lang="es-ES" sz="2800" dirty="0" smtClean="0">
                <a:solidFill>
                  <a:schemeClr val="bg1"/>
                </a:solidFill>
              </a:rPr>
              <a:t>Fecha de Estructuración</a:t>
            </a:r>
            <a:endParaRPr lang="es-ES" sz="2500" b="1" dirty="0">
              <a:solidFill>
                <a:schemeClr val="bg1"/>
              </a:solidFill>
              <a:latin typeface="Arial" panose="020B0604020202020204" pitchFamily="34" charset="0"/>
              <a:cs typeface="Arial" panose="020B0604020202020204" pitchFamily="34" charset="0"/>
            </a:endParaRPr>
          </a:p>
        </p:txBody>
      </p:sp>
      <p:sp>
        <p:nvSpPr>
          <p:cNvPr id="6" name="Rectangle 4"/>
          <p:cNvSpPr txBox="1">
            <a:spLocks noChangeArrowheads="1"/>
          </p:cNvSpPr>
          <p:nvPr/>
        </p:nvSpPr>
        <p:spPr>
          <a:xfrm>
            <a:off x="838200" y="1271313"/>
            <a:ext cx="10397067" cy="4540473"/>
          </a:xfrm>
          <a:prstGeom prst="rect">
            <a:avLst/>
          </a:prstGeom>
          <a:ln w="38100">
            <a:solidFill>
              <a:srgbClr val="53DDD0"/>
            </a:solidFill>
            <a:miter lim="800000"/>
            <a:headEnd/>
            <a:tailEn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2000" dirty="0" smtClean="0">
              <a:solidFill>
                <a:srgbClr val="3366FF"/>
              </a:solidFill>
            </a:endParaRPr>
          </a:p>
          <a:p>
            <a:pPr algn="just"/>
            <a:r>
              <a:rPr lang="es-ES" sz="2000" dirty="0" smtClean="0"/>
              <a:t>Se entiende como la fecha en la que la persona pierde un grado o  porcentaje de su capacidad laboral u ocupacional, de cualquier origen, como consecuencia de  una enfermedad o accidente, y que se determina con base en la evolución  de las secuelas que han dejado estos. Para el estado de invalidez, esta fecha debe ser determinada en el momento en que una persona evaluada alcanza el cincuenta (50%) de una pérdida de capacidad laboral u ocupacional.</a:t>
            </a:r>
          </a:p>
          <a:p>
            <a:pPr algn="just"/>
            <a:endParaRPr lang="es-ES" sz="2000" dirty="0" smtClean="0"/>
          </a:p>
          <a:p>
            <a:pPr algn="just"/>
            <a:r>
              <a:rPr lang="es-ES" sz="2000" dirty="0" smtClean="0"/>
              <a:t>Esta fecha debe </a:t>
            </a:r>
            <a:r>
              <a:rPr lang="es-ES" sz="2000" b="1" dirty="0" smtClean="0"/>
              <a:t>soportarse en la historia clínica </a:t>
            </a:r>
            <a:r>
              <a:rPr lang="es-ES" sz="2000" dirty="0" smtClean="0"/>
              <a:t>, los exámenes clínicos y de ayuda diagnóstica y puede ser anterior y corresponder a la fecha de la de declaratoria de la pérdida de capacidad laboral. </a:t>
            </a:r>
            <a:r>
              <a:rPr lang="es-ES" sz="2000" b="1" dirty="0" smtClean="0"/>
              <a:t>Para aquellos casos en los cuales no existe historia clínica, se debe apoyar en la historia natural de la enfermedad</a:t>
            </a:r>
            <a:r>
              <a:rPr lang="es-ES" sz="2000" dirty="0" smtClean="0"/>
              <a:t>. En todo caso esta debe estar argumentada por el calificador y estar consignada en la calificación. Además no</a:t>
            </a:r>
            <a:r>
              <a:rPr lang="es-ES" sz="2000" dirty="0" smtClean="0">
                <a:solidFill>
                  <a:srgbClr val="A53010"/>
                </a:solidFill>
              </a:rPr>
              <a:t> </a:t>
            </a:r>
            <a:r>
              <a:rPr lang="es-ES" sz="2000" b="1" dirty="0" smtClean="0"/>
              <a:t>puede estar sujeta a que el solicitante haya estado laborando y cotizando</a:t>
            </a:r>
            <a:r>
              <a:rPr lang="es-ES" sz="2000" dirty="0" smtClean="0"/>
              <a:t> al Sistema de Seguridad Social Integral  </a:t>
            </a:r>
          </a:p>
          <a:p>
            <a:pPr algn="just"/>
            <a:endParaRPr lang="es-ES" sz="2000" dirty="0" smtClean="0"/>
          </a:p>
          <a:p>
            <a:pPr algn="just"/>
            <a:endParaRPr lang="es-ES" sz="2000" dirty="0"/>
          </a:p>
        </p:txBody>
      </p:sp>
    </p:spTree>
    <p:extLst>
      <p:ext uri="{BB962C8B-B14F-4D97-AF65-F5344CB8AC3E}">
        <p14:creationId xmlns:p14="http://schemas.microsoft.com/office/powerpoint/2010/main" val="2842765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739" y="5811786"/>
            <a:ext cx="1904762" cy="476190"/>
          </a:xfrm>
          <a:prstGeom prst="rect">
            <a:avLst/>
          </a:prstGeom>
        </p:spPr>
      </p:pic>
      <p:sp>
        <p:nvSpPr>
          <p:cNvPr id="4" name="18 CuadroTexto"/>
          <p:cNvSpPr txBox="1"/>
          <p:nvPr/>
        </p:nvSpPr>
        <p:spPr>
          <a:xfrm>
            <a:off x="3815729" y="380264"/>
            <a:ext cx="7744097" cy="954107"/>
          </a:xfrm>
          <a:prstGeom prst="rect">
            <a:avLst/>
          </a:prstGeom>
          <a:solidFill>
            <a:srgbClr val="03878C"/>
          </a:solidFill>
        </p:spPr>
        <p:txBody>
          <a:bodyPr wrap="square" rtlCol="0">
            <a:spAutoFit/>
          </a:bodyPr>
          <a:lstStyle/>
          <a:p>
            <a:pPr algn="ctr"/>
            <a:r>
              <a:rPr lang="es-CO" sz="2800" b="1" dirty="0">
                <a:solidFill>
                  <a:schemeClr val="bg1"/>
                </a:solidFill>
                <a:latin typeface="Arial" charset="0"/>
                <a:cs typeface="Arial" charset="0"/>
              </a:rPr>
              <a:t>TITULO I : DE LAS DEFICIENCIAS.</a:t>
            </a:r>
            <a:r>
              <a:rPr lang="en-US" sz="2800" b="1" i="1" dirty="0">
                <a:solidFill>
                  <a:schemeClr val="bg1"/>
                </a:solidFill>
                <a:latin typeface="Arial" charset="0"/>
                <a:cs typeface="Arial" charset="0"/>
              </a:rPr>
              <a:t/>
            </a:r>
            <a:br>
              <a:rPr lang="en-US" sz="2800" b="1" i="1" dirty="0">
                <a:solidFill>
                  <a:schemeClr val="bg1"/>
                </a:solidFill>
                <a:latin typeface="Arial" charset="0"/>
                <a:cs typeface="Arial" charset="0"/>
              </a:rPr>
            </a:br>
            <a:r>
              <a:rPr lang="es-CO" sz="2800" b="1" dirty="0">
                <a:solidFill>
                  <a:schemeClr val="bg1"/>
                </a:solidFill>
                <a:latin typeface="Arial" charset="0"/>
                <a:cs typeface="Arial" charset="0"/>
              </a:rPr>
              <a:t> Definiciones: </a:t>
            </a:r>
            <a:endParaRPr lang="es-ES" sz="2500" b="1" dirty="0">
              <a:solidFill>
                <a:schemeClr val="bg1"/>
              </a:solidFill>
              <a:latin typeface="Arial" panose="020B0604020202020204" pitchFamily="34" charset="0"/>
              <a:cs typeface="Arial" panose="020B0604020202020204" pitchFamily="34" charset="0"/>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599008583"/>
              </p:ext>
            </p:extLst>
          </p:nvPr>
        </p:nvGraphicFramePr>
        <p:xfrm>
          <a:off x="205318" y="1905000"/>
          <a:ext cx="5683249" cy="3049588"/>
        </p:xfrm>
        <a:graphic>
          <a:graphicData uri="http://schemas.openxmlformats.org/presentationml/2006/ole">
            <mc:AlternateContent xmlns:mc="http://schemas.openxmlformats.org/markup-compatibility/2006">
              <mc:Choice xmlns:v="urn:schemas-microsoft-com:vml" Requires="v">
                <p:oleObj spid="_x0000_s1027" name="MS Org Chart" r:id="rId5" imgW="6292800" imgH="4501800" progId="OrgPlusWOPX.4">
                  <p:embed followColorScheme="full"/>
                </p:oleObj>
              </mc:Choice>
              <mc:Fallback>
                <p:oleObj name="MS Org Chart" r:id="rId5" imgW="6292800" imgH="4501800" progId="OrgPlusWOPX.4">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18" y="1905000"/>
                        <a:ext cx="5683249" cy="304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Rectangle 4"/>
          <p:cNvSpPr>
            <a:spLocks noChangeArrowheads="1"/>
          </p:cNvSpPr>
          <p:nvPr/>
        </p:nvSpPr>
        <p:spPr bwMode="auto">
          <a:xfrm>
            <a:off x="6197600" y="2364105"/>
            <a:ext cx="5689600" cy="1477328"/>
          </a:xfrm>
          <a:prstGeom prst="rect">
            <a:avLst/>
          </a:prstGeom>
          <a:noFill/>
          <a:ln w="38100">
            <a:solidFill>
              <a:srgbClr val="53DDD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a:buFontTx/>
              <a:buChar char="•"/>
            </a:pPr>
            <a:r>
              <a:rPr lang="es-CO" sz="1800" dirty="0">
                <a:latin typeface="Arial" charset="0"/>
                <a:cs typeface="Arial" charset="0"/>
              </a:rPr>
              <a:t>Variable</a:t>
            </a:r>
          </a:p>
          <a:p>
            <a:pPr>
              <a:buFontTx/>
              <a:buChar char="•"/>
            </a:pPr>
            <a:r>
              <a:rPr lang="es-CO" sz="1800" dirty="0">
                <a:latin typeface="Arial" charset="0"/>
                <a:cs typeface="Arial" charset="0"/>
              </a:rPr>
              <a:t>Determinará la clase en la tabla de calificación, </a:t>
            </a:r>
          </a:p>
          <a:p>
            <a:pPr>
              <a:buFontTx/>
              <a:buChar char="•"/>
            </a:pPr>
            <a:r>
              <a:rPr lang="es-CO" sz="1800" dirty="0">
                <a:latin typeface="Arial" charset="0"/>
                <a:cs typeface="Arial" charset="0"/>
              </a:rPr>
              <a:t>Mayor importancia o de mayor objetividad. </a:t>
            </a:r>
          </a:p>
          <a:p>
            <a:pPr>
              <a:buFontTx/>
              <a:buChar char="•"/>
            </a:pPr>
            <a:endParaRPr lang="es-CO" sz="1800" dirty="0">
              <a:latin typeface="Arial" charset="0"/>
              <a:cs typeface="Arial" charset="0"/>
            </a:endParaRPr>
          </a:p>
          <a:p>
            <a:pPr>
              <a:buFontTx/>
              <a:buChar char="•"/>
            </a:pPr>
            <a:r>
              <a:rPr lang="es-CO" sz="1800" dirty="0">
                <a:latin typeface="Arial" charset="0"/>
                <a:cs typeface="Arial" charset="0"/>
              </a:rPr>
              <a:t>Existen tablas que no lo tienen. </a:t>
            </a:r>
            <a:endParaRPr lang="es-ES" sz="1800" dirty="0">
              <a:latin typeface="Arial" charset="0"/>
              <a:cs typeface="Arial" charset="0"/>
            </a:endParaRPr>
          </a:p>
        </p:txBody>
      </p:sp>
      <p:sp>
        <p:nvSpPr>
          <p:cNvPr id="8" name="Rectangle 5"/>
          <p:cNvSpPr>
            <a:spLocks noChangeArrowheads="1"/>
          </p:cNvSpPr>
          <p:nvPr/>
        </p:nvSpPr>
        <p:spPr bwMode="auto">
          <a:xfrm>
            <a:off x="6197600" y="4403725"/>
            <a:ext cx="5689600" cy="954088"/>
          </a:xfrm>
          <a:prstGeom prst="rect">
            <a:avLst/>
          </a:prstGeom>
          <a:noFill/>
          <a:ln w="38100">
            <a:solidFill>
              <a:srgbClr val="53DDD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s-CO" sz="1800">
                <a:latin typeface="Arial" charset="0"/>
                <a:cs typeface="Arial" charset="0"/>
              </a:rPr>
              <a:t>Variables </a:t>
            </a:r>
          </a:p>
          <a:p>
            <a:r>
              <a:rPr lang="es-CO" sz="1800">
                <a:latin typeface="Arial" charset="0"/>
                <a:cs typeface="Arial" charset="0"/>
              </a:rPr>
              <a:t>Modifican el grado (%) predeterminado en la clase dada por el factor principal. </a:t>
            </a:r>
          </a:p>
        </p:txBody>
      </p:sp>
    </p:spTree>
    <p:extLst>
      <p:ext uri="{BB962C8B-B14F-4D97-AF65-F5344CB8AC3E}">
        <p14:creationId xmlns:p14="http://schemas.microsoft.com/office/powerpoint/2010/main" val="17504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438" y="5657291"/>
            <a:ext cx="1904762" cy="476190"/>
          </a:xfrm>
          <a:prstGeom prst="rect">
            <a:avLst/>
          </a:prstGeom>
        </p:spPr>
      </p:pic>
      <p:sp>
        <p:nvSpPr>
          <p:cNvPr id="4" name="18 CuadroTexto"/>
          <p:cNvSpPr txBox="1"/>
          <p:nvPr/>
        </p:nvSpPr>
        <p:spPr>
          <a:xfrm>
            <a:off x="4041503" y="228784"/>
            <a:ext cx="7744097" cy="954107"/>
          </a:xfrm>
          <a:prstGeom prst="rect">
            <a:avLst/>
          </a:prstGeom>
          <a:solidFill>
            <a:srgbClr val="03878C"/>
          </a:solidFill>
        </p:spPr>
        <p:txBody>
          <a:bodyPr wrap="square" rtlCol="0">
            <a:spAutoFit/>
          </a:bodyPr>
          <a:lstStyle/>
          <a:p>
            <a:pPr algn="ctr"/>
            <a:r>
              <a:rPr lang="es-CO" sz="2800" b="1" dirty="0">
                <a:solidFill>
                  <a:schemeClr val="bg1"/>
                </a:solidFill>
                <a:latin typeface="Arial" charset="0"/>
                <a:cs typeface="Arial" charset="0"/>
              </a:rPr>
              <a:t>TITULO I : DE LAS DEFICIENCIAS.</a:t>
            </a:r>
            <a:r>
              <a:rPr lang="en-US" sz="2800" b="1" i="1" dirty="0">
                <a:solidFill>
                  <a:schemeClr val="bg1"/>
                </a:solidFill>
                <a:latin typeface="Arial" charset="0"/>
                <a:cs typeface="Arial" charset="0"/>
              </a:rPr>
              <a:t/>
            </a:r>
            <a:br>
              <a:rPr lang="en-US" sz="2800" b="1" i="1" dirty="0">
                <a:solidFill>
                  <a:schemeClr val="bg1"/>
                </a:solidFill>
                <a:latin typeface="Arial" charset="0"/>
                <a:cs typeface="Arial" charset="0"/>
              </a:rPr>
            </a:br>
            <a:r>
              <a:rPr lang="es-CO" sz="2800" b="1" dirty="0">
                <a:solidFill>
                  <a:schemeClr val="bg1"/>
                </a:solidFill>
                <a:latin typeface="Arial" charset="0"/>
                <a:cs typeface="Arial" charset="0"/>
              </a:rPr>
              <a:t> Definiciones: </a:t>
            </a:r>
            <a:endParaRPr lang="es-ES" sz="2500" b="1" dirty="0">
              <a:solidFill>
                <a:schemeClr val="bg1"/>
              </a:solidFill>
              <a:latin typeface="Arial" panose="020B0604020202020204" pitchFamily="34" charset="0"/>
              <a:cs typeface="Arial" panose="020B0604020202020204" pitchFamily="34" charset="0"/>
            </a:endParaRPr>
          </a:p>
        </p:txBody>
      </p:sp>
      <p:graphicFrame>
        <p:nvGraphicFramePr>
          <p:cNvPr id="9" name="Object 2"/>
          <p:cNvGraphicFramePr>
            <a:graphicFrameLocks noChangeAspect="1"/>
          </p:cNvGraphicFramePr>
          <p:nvPr/>
        </p:nvGraphicFramePr>
        <p:xfrm>
          <a:off x="203200" y="2270126"/>
          <a:ext cx="7112000" cy="2987675"/>
        </p:xfrm>
        <a:graphic>
          <a:graphicData uri="http://schemas.openxmlformats.org/presentationml/2006/ole">
            <mc:AlternateContent xmlns:mc="http://schemas.openxmlformats.org/markup-compatibility/2006">
              <mc:Choice xmlns:v="urn:schemas-microsoft-com:vml" Requires="v">
                <p:oleObj spid="_x0000_s2051" name="MS Org Chart" r:id="rId5" imgW="7937280" imgH="2514600" progId="OrgPlusWOPX.4">
                  <p:embed followColorScheme="full"/>
                </p:oleObj>
              </mc:Choice>
              <mc:Fallback>
                <p:oleObj name="MS Org Chart" r:id="rId5" imgW="7937280" imgH="2514600" progId="OrgPlusWOPX.4">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2270126"/>
                        <a:ext cx="7112000" cy="2987675"/>
                      </a:xfrm>
                      <a:prstGeom prst="rect">
                        <a:avLst/>
                      </a:prstGeom>
                    </p:spPr>
                  </p:pic>
                </p:oleObj>
              </mc:Fallback>
            </mc:AlternateContent>
          </a:graphicData>
        </a:graphic>
      </p:graphicFrame>
      <p:sp>
        <p:nvSpPr>
          <p:cNvPr id="10" name="Rectangle 3"/>
          <p:cNvSpPr>
            <a:spLocks noChangeArrowheads="1"/>
          </p:cNvSpPr>
          <p:nvPr/>
        </p:nvSpPr>
        <p:spPr bwMode="auto">
          <a:xfrm>
            <a:off x="7721600" y="1420336"/>
            <a:ext cx="4064000" cy="1477328"/>
          </a:xfrm>
          <a:prstGeom prst="rect">
            <a:avLst/>
          </a:prstGeom>
          <a:noFill/>
          <a:ln w="38100">
            <a:solidFill>
              <a:srgbClr val="53DDD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s-ES_tradnl" sz="1800">
                <a:latin typeface="Arial" charset="0"/>
                <a:cs typeface="Arial" charset="0"/>
              </a:rPr>
              <a:t>Describe los antecedentes, la evolución y el estado actual de la patología Pertinentes </a:t>
            </a:r>
          </a:p>
          <a:p>
            <a:r>
              <a:rPr lang="es-ES_tradnl" sz="1800">
                <a:latin typeface="Arial" charset="0"/>
                <a:cs typeface="Arial" charset="0"/>
              </a:rPr>
              <a:t>MMM, CAT</a:t>
            </a:r>
          </a:p>
          <a:p>
            <a:r>
              <a:rPr lang="es-ES_tradnl" sz="1800">
                <a:latin typeface="Arial" charset="0"/>
                <a:cs typeface="Arial" charset="0"/>
              </a:rPr>
              <a:t>Tratamientos. </a:t>
            </a:r>
            <a:endParaRPr lang="es-ES" sz="1800"/>
          </a:p>
        </p:txBody>
      </p:sp>
      <p:sp>
        <p:nvSpPr>
          <p:cNvPr id="11" name="Rectangle 4"/>
          <p:cNvSpPr>
            <a:spLocks noChangeArrowheads="1"/>
          </p:cNvSpPr>
          <p:nvPr/>
        </p:nvSpPr>
        <p:spPr bwMode="auto">
          <a:xfrm>
            <a:off x="7721600" y="3372554"/>
            <a:ext cx="4064000" cy="1200329"/>
          </a:xfrm>
          <a:prstGeom prst="rect">
            <a:avLst/>
          </a:prstGeom>
          <a:noFill/>
          <a:ln w="38100">
            <a:solidFill>
              <a:srgbClr val="53DDD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s-ES_tradnl" sz="1800">
                <a:latin typeface="Arial" charset="0"/>
                <a:cs typeface="Arial" charset="0"/>
              </a:rPr>
              <a:t>Resultados pertinentes EF </a:t>
            </a:r>
          </a:p>
          <a:p>
            <a:r>
              <a:rPr lang="es-ES_tradnl" sz="1800">
                <a:latin typeface="Arial" charset="0"/>
                <a:cs typeface="Arial" charset="0"/>
              </a:rPr>
              <a:t>Coherentes con el HC</a:t>
            </a:r>
          </a:p>
          <a:p>
            <a:r>
              <a:rPr lang="es-ES_tradnl" sz="1800">
                <a:latin typeface="Arial" charset="0"/>
                <a:cs typeface="Arial" charset="0"/>
              </a:rPr>
              <a:t>Confirman o no el Dx</a:t>
            </a:r>
          </a:p>
          <a:p>
            <a:r>
              <a:rPr lang="es-ES_tradnl" sz="1800">
                <a:latin typeface="Arial" charset="0"/>
                <a:cs typeface="Arial" charset="0"/>
              </a:rPr>
              <a:t>Medidas indicativas de severidad. </a:t>
            </a:r>
          </a:p>
        </p:txBody>
      </p:sp>
      <p:sp>
        <p:nvSpPr>
          <p:cNvPr id="12" name="Rectangle 5"/>
          <p:cNvSpPr>
            <a:spLocks noChangeArrowheads="1"/>
          </p:cNvSpPr>
          <p:nvPr/>
        </p:nvSpPr>
        <p:spPr bwMode="auto">
          <a:xfrm>
            <a:off x="7721600" y="4973526"/>
            <a:ext cx="4064000" cy="1200329"/>
          </a:xfrm>
          <a:prstGeom prst="rect">
            <a:avLst/>
          </a:prstGeom>
          <a:noFill/>
          <a:ln w="38100">
            <a:solidFill>
              <a:srgbClr val="53DDD0"/>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s-ES_tradnl" sz="1800" dirty="0">
                <a:latin typeface="Arial" charset="0"/>
                <a:cs typeface="Times New Roman" charset="0"/>
              </a:rPr>
              <a:t>Resultados de las pruebas objetivas, los estudios clínicos o paraclínicos</a:t>
            </a:r>
            <a:r>
              <a:rPr lang="es-ES_tradnl" sz="1800" b="1" dirty="0">
                <a:latin typeface="Arial" charset="0"/>
                <a:cs typeface="Times New Roman" charset="0"/>
              </a:rPr>
              <a:t>.</a:t>
            </a:r>
            <a:r>
              <a:rPr lang="es-ES_tradnl" sz="1800" dirty="0">
                <a:latin typeface="Arial" charset="0"/>
                <a:cs typeface="Times New Roman" charset="0"/>
              </a:rPr>
              <a:t> </a:t>
            </a:r>
          </a:p>
          <a:p>
            <a:r>
              <a:rPr lang="es-ES_tradnl" sz="1800" dirty="0">
                <a:latin typeface="Arial" charset="0"/>
                <a:cs typeface="Arial" charset="0"/>
              </a:rPr>
              <a:t>Pertinentes.</a:t>
            </a:r>
          </a:p>
          <a:p>
            <a:r>
              <a:rPr lang="es-ES_tradnl" sz="1800" dirty="0">
                <a:latin typeface="Arial" charset="0"/>
                <a:cs typeface="Arial" charset="0"/>
              </a:rPr>
              <a:t>Se pueden aplicar en Colombia.</a:t>
            </a:r>
          </a:p>
        </p:txBody>
      </p:sp>
    </p:spTree>
    <p:extLst>
      <p:ext uri="{BB962C8B-B14F-4D97-AF65-F5344CB8AC3E}">
        <p14:creationId xmlns:p14="http://schemas.microsoft.com/office/powerpoint/2010/main" val="327688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859823" y="641838"/>
            <a:ext cx="7095392" cy="2246769"/>
          </a:xfrm>
          <a:prstGeom prst="rect">
            <a:avLst/>
          </a:prstGeom>
          <a:noFill/>
        </p:spPr>
        <p:txBody>
          <a:bodyPr wrap="square" rtlCol="0">
            <a:spAutoFit/>
          </a:bodyPr>
          <a:lstStyle/>
          <a:p>
            <a:r>
              <a:rPr lang="es-ES_tradnl" sz="2800" dirty="0" smtClean="0">
                <a:solidFill>
                  <a:srgbClr val="008DBD"/>
                </a:solidFill>
                <a:latin typeface="Arial" panose="020B0604020202020204" pitchFamily="34" charset="0"/>
                <a:cs typeface="Arial" panose="020B0604020202020204" pitchFamily="34" charset="0"/>
              </a:rPr>
              <a:t>Manual </a:t>
            </a:r>
            <a:r>
              <a:rPr lang="es-ES_tradnl" sz="2800" dirty="0">
                <a:solidFill>
                  <a:srgbClr val="008DBD"/>
                </a:solidFill>
                <a:latin typeface="Arial" panose="020B0604020202020204" pitchFamily="34" charset="0"/>
                <a:cs typeface="Arial" panose="020B0604020202020204" pitchFamily="34" charset="0"/>
              </a:rPr>
              <a:t>de </a:t>
            </a:r>
            <a:r>
              <a:rPr lang="es-ES_tradnl" sz="2800" dirty="0" smtClean="0">
                <a:solidFill>
                  <a:srgbClr val="008DBD"/>
                </a:solidFill>
                <a:latin typeface="Arial" panose="020B0604020202020204" pitchFamily="34" charset="0"/>
                <a:cs typeface="Arial" panose="020B0604020202020204" pitchFamily="34" charset="0"/>
              </a:rPr>
              <a:t>Calificación  </a:t>
            </a:r>
            <a:r>
              <a:rPr lang="es-ES_tradnl" sz="2800" dirty="0">
                <a:solidFill>
                  <a:srgbClr val="008DBD"/>
                </a:solidFill>
                <a:latin typeface="Arial" panose="020B0604020202020204" pitchFamily="34" charset="0"/>
                <a:cs typeface="Arial" panose="020B0604020202020204" pitchFamily="34" charset="0"/>
              </a:rPr>
              <a:t>de Pérdida de Capacidad Laboral y Ocupacional en </a:t>
            </a:r>
            <a:r>
              <a:rPr lang="es-ES_tradnl" sz="2800" dirty="0" smtClean="0">
                <a:solidFill>
                  <a:srgbClr val="008DBD"/>
                </a:solidFill>
                <a:latin typeface="Arial" panose="020B0604020202020204" pitchFamily="34" charset="0"/>
                <a:cs typeface="Arial" panose="020B0604020202020204" pitchFamily="34" charset="0"/>
              </a:rPr>
              <a:t>Colombia/</a:t>
            </a:r>
            <a:r>
              <a:rPr lang="es-ES_tradnl" sz="2800" dirty="0">
                <a:solidFill>
                  <a:srgbClr val="008DBD"/>
                </a:solidFill>
                <a:latin typeface="Arial" panose="020B0604020202020204" pitchFamily="34" charset="0"/>
                <a:cs typeface="Arial" panose="020B0604020202020204" pitchFamily="34" charset="0"/>
              </a:rPr>
              <a:t> Decreto 1507 de 2014</a:t>
            </a:r>
            <a:r>
              <a:rPr lang="es-ES_tradnl" sz="2800" dirty="0" smtClean="0">
                <a:solidFill>
                  <a:srgbClr val="008DBD"/>
                </a:solidFill>
                <a:latin typeface="Arial" panose="020B0604020202020204" pitchFamily="34" charset="0"/>
                <a:cs typeface="Arial" panose="020B0604020202020204" pitchFamily="34" charset="0"/>
              </a:rPr>
              <a:t> </a:t>
            </a:r>
            <a:r>
              <a:rPr lang="es-ES_tradnl" sz="2800" dirty="0">
                <a:solidFill>
                  <a:srgbClr val="008DBD"/>
                </a:solidFill>
                <a:latin typeface="Arial" panose="020B0604020202020204" pitchFamily="34" charset="0"/>
                <a:cs typeface="Arial" panose="020B0604020202020204" pitchFamily="34" charset="0"/>
              </a:rPr>
              <a:t/>
            </a:r>
            <a:br>
              <a:rPr lang="es-ES_tradnl" sz="2800" dirty="0">
                <a:solidFill>
                  <a:srgbClr val="008DBD"/>
                </a:solidFill>
                <a:latin typeface="Arial" panose="020B0604020202020204" pitchFamily="34" charset="0"/>
                <a:cs typeface="Arial" panose="020B0604020202020204" pitchFamily="34" charset="0"/>
              </a:rPr>
            </a:br>
            <a:r>
              <a:rPr lang="es-ES_tradnl" sz="2800" dirty="0">
                <a:solidFill>
                  <a:srgbClr val="008DBD"/>
                </a:solidFill>
                <a:latin typeface="Arial" panose="020B0604020202020204" pitchFamily="34" charset="0"/>
                <a:cs typeface="Arial" panose="020B0604020202020204" pitchFamily="34" charset="0"/>
              </a:rPr>
              <a:t> </a:t>
            </a:r>
            <a:br>
              <a:rPr lang="es-ES_tradnl" sz="2800" dirty="0">
                <a:solidFill>
                  <a:srgbClr val="008DBD"/>
                </a:solidFill>
                <a:latin typeface="Arial" panose="020B0604020202020204" pitchFamily="34" charset="0"/>
                <a:cs typeface="Arial" panose="020B0604020202020204" pitchFamily="34" charset="0"/>
              </a:rPr>
            </a:br>
            <a:endParaRPr lang="es-CO" sz="2800" dirty="0">
              <a:solidFill>
                <a:srgbClr val="008DBD"/>
              </a:solidFill>
              <a:latin typeface="Arial" panose="020B0604020202020204" pitchFamily="34" charset="0"/>
              <a:cs typeface="Arial" panose="020B0604020202020204" pitchFamily="34" charset="0"/>
            </a:endParaRPr>
          </a:p>
        </p:txBody>
      </p:sp>
      <p:sp>
        <p:nvSpPr>
          <p:cNvPr id="3" name="CuadroTexto 2"/>
          <p:cNvSpPr txBox="1"/>
          <p:nvPr/>
        </p:nvSpPr>
        <p:spPr>
          <a:xfrm>
            <a:off x="536330" y="2245979"/>
            <a:ext cx="10873197" cy="3416320"/>
          </a:xfrm>
          <a:prstGeom prst="rect">
            <a:avLst/>
          </a:prstGeom>
          <a:noFill/>
        </p:spPr>
        <p:txBody>
          <a:bodyPr wrap="square" rtlCol="0">
            <a:spAutoFit/>
          </a:bodyPr>
          <a:lstStyle/>
          <a:p>
            <a:pPr algn="ctr"/>
            <a:r>
              <a:rPr lang="es-ES_tradnl" sz="2400" b="1" dirty="0" smtClean="0">
                <a:latin typeface="Tahoma" charset="0"/>
              </a:rPr>
              <a:t>DIANA </a:t>
            </a:r>
            <a:r>
              <a:rPr lang="es-ES_tradnl" sz="2400" b="1" dirty="0">
                <a:latin typeface="Tahoma" charset="0"/>
              </a:rPr>
              <a:t>ELIZABETH CUERVO DÍAZ  M.D. PhD </a:t>
            </a:r>
            <a:r>
              <a:rPr lang="es-ES_tradnl" sz="2400" dirty="0">
                <a:latin typeface="Tahoma" charset="0"/>
              </a:rPr>
              <a:t/>
            </a:r>
            <a:br>
              <a:rPr lang="es-ES_tradnl" sz="2400" dirty="0">
                <a:latin typeface="Tahoma" charset="0"/>
              </a:rPr>
            </a:br>
            <a:r>
              <a:rPr lang="es-ES_tradnl" sz="2400" dirty="0">
                <a:latin typeface="Tahoma" charset="0"/>
              </a:rPr>
              <a:t>Médica Principal Junta Nacional Calificación de Invalidez </a:t>
            </a:r>
            <a:br>
              <a:rPr lang="es-ES_tradnl" sz="2400" dirty="0">
                <a:latin typeface="Tahoma" charset="0"/>
              </a:rPr>
            </a:br>
            <a:r>
              <a:rPr lang="es-ES_tradnl" sz="2400" b="1" dirty="0">
                <a:latin typeface="Tahoma" charset="0"/>
              </a:rPr>
              <a:t/>
            </a:r>
            <a:br>
              <a:rPr lang="es-ES_tradnl" sz="2400" b="1" dirty="0">
                <a:latin typeface="Tahoma" charset="0"/>
              </a:rPr>
            </a:br>
            <a:r>
              <a:rPr lang="es-ES" sz="2400" b="1" i="1" dirty="0"/>
              <a:t/>
            </a:r>
            <a:br>
              <a:rPr lang="es-ES" sz="2400" b="1" i="1" dirty="0"/>
            </a:br>
            <a:r>
              <a:rPr lang="es-ES" sz="2400" b="1" i="1" dirty="0"/>
              <a:t>Grupo de Investigación Discapacidad Políticas y Justicia Social</a:t>
            </a:r>
            <a:br>
              <a:rPr lang="es-ES" sz="2400" b="1" i="1" dirty="0"/>
            </a:br>
            <a:r>
              <a:rPr lang="es-ES" sz="2400" b="1" i="1" dirty="0"/>
              <a:t> Universidad Nacional de Colombia  </a:t>
            </a:r>
            <a:br>
              <a:rPr lang="es-ES" sz="2400" b="1" i="1" dirty="0"/>
            </a:br>
            <a:r>
              <a:rPr lang="es-ES" sz="2400" b="1" i="1" dirty="0"/>
              <a:t>Profesora- Investigadora  Derecho Laboral y Seguridad Social </a:t>
            </a:r>
            <a:br>
              <a:rPr lang="es-ES" sz="2400" b="1" i="1" dirty="0"/>
            </a:br>
            <a:r>
              <a:rPr lang="es-ES" sz="2400" b="1" i="1" dirty="0"/>
              <a:t>Pontificia Universidad Javeriana</a:t>
            </a:r>
            <a:br>
              <a:rPr lang="es-ES" sz="2400" b="1" i="1" dirty="0"/>
            </a:br>
            <a:r>
              <a:rPr lang="es-CO" sz="2400" dirty="0" smtClean="0">
                <a:solidFill>
                  <a:srgbClr val="6D777E"/>
                </a:solidFill>
                <a:latin typeface="Arial" panose="020B0604020202020204" pitchFamily="34" charset="0"/>
                <a:cs typeface="Arial" panose="020B0604020202020204" pitchFamily="34" charset="0"/>
              </a:rPr>
              <a:t> </a:t>
            </a:r>
            <a:endParaRPr lang="es-CO" sz="2400" dirty="0">
              <a:solidFill>
                <a:srgbClr val="6D777E"/>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203086"/>
            <a:ext cx="1904762" cy="476190"/>
          </a:xfrm>
          <a:prstGeom prst="rect">
            <a:avLst/>
          </a:prstGeom>
        </p:spPr>
      </p:pic>
    </p:spTree>
    <p:extLst>
      <p:ext uri="{BB962C8B-B14F-4D97-AF65-F5344CB8AC3E}">
        <p14:creationId xmlns:p14="http://schemas.microsoft.com/office/powerpoint/2010/main" val="171619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38" y="5657291"/>
            <a:ext cx="1904762" cy="476190"/>
          </a:xfrm>
          <a:prstGeom prst="rect">
            <a:avLst/>
          </a:prstGeom>
        </p:spPr>
      </p:pic>
      <p:sp>
        <p:nvSpPr>
          <p:cNvPr id="4" name="18 CuadroTexto"/>
          <p:cNvSpPr txBox="1"/>
          <p:nvPr/>
        </p:nvSpPr>
        <p:spPr>
          <a:xfrm>
            <a:off x="4041503" y="228784"/>
            <a:ext cx="7744097" cy="954107"/>
          </a:xfrm>
          <a:prstGeom prst="rect">
            <a:avLst/>
          </a:prstGeom>
          <a:solidFill>
            <a:srgbClr val="03878C"/>
          </a:solidFill>
        </p:spPr>
        <p:txBody>
          <a:bodyPr wrap="square" rtlCol="0">
            <a:spAutoFit/>
          </a:bodyPr>
          <a:lstStyle/>
          <a:p>
            <a:pPr algn="ctr"/>
            <a:r>
              <a:rPr lang="es-ES_tradnl" sz="2800" b="1" dirty="0">
                <a:solidFill>
                  <a:schemeClr val="bg1"/>
                </a:solidFill>
                <a:latin typeface="Arial" panose="020B0604020202020204" pitchFamily="34" charset="0"/>
                <a:cs typeface="Arial" panose="020B0604020202020204" pitchFamily="34" charset="0"/>
              </a:rPr>
              <a:t>Deficiencias de sistema auditivo y vestibular</a:t>
            </a:r>
            <a:endParaRPr lang="es-ES" sz="2500" b="1" dirty="0">
              <a:solidFill>
                <a:schemeClr val="bg1"/>
              </a:solidFill>
              <a:latin typeface="Arial" panose="020B0604020202020204" pitchFamily="34" charset="0"/>
              <a:cs typeface="Arial" panose="020B0604020202020204" pitchFamily="34" charset="0"/>
            </a:endParaRPr>
          </a:p>
        </p:txBody>
      </p:sp>
      <p:sp>
        <p:nvSpPr>
          <p:cNvPr id="13" name="Marcador de texto 4">
            <a:extLst>
              <a:ext uri="{FF2B5EF4-FFF2-40B4-BE49-F238E27FC236}">
                <a16:creationId xmlns:a16="http://schemas.microsoft.com/office/drawing/2014/main" xmlns="" id="{F7FE78EF-8705-4748-9306-CF2BC95A3E0E}"/>
              </a:ext>
            </a:extLst>
          </p:cNvPr>
          <p:cNvSpPr txBox="1">
            <a:spLocks/>
          </p:cNvSpPr>
          <p:nvPr/>
        </p:nvSpPr>
        <p:spPr>
          <a:xfrm>
            <a:off x="1614608" y="1965223"/>
            <a:ext cx="9218611" cy="1853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s-ES_tradnl" dirty="0" smtClean="0"/>
              <a:t>Agudeza auditiva: Tres audiometrías seriadas.</a:t>
            </a:r>
          </a:p>
          <a:p>
            <a:pPr marL="457200" indent="-457200">
              <a:buFont typeface="Arial" panose="020B0604020202020204" pitchFamily="34" charset="0"/>
              <a:buAutoNum type="arabicPeriod"/>
            </a:pPr>
            <a:r>
              <a:rPr lang="es-ES_tradnl" dirty="0" err="1" smtClean="0"/>
              <a:t>Tinnitus</a:t>
            </a:r>
            <a:r>
              <a:rPr lang="es-ES_tradnl" dirty="0" smtClean="0"/>
              <a:t> </a:t>
            </a:r>
          </a:p>
          <a:p>
            <a:pPr marL="457200" indent="-457200">
              <a:buFont typeface="Arial" panose="020B0604020202020204" pitchFamily="34" charset="0"/>
              <a:buAutoNum type="arabicPeriod"/>
            </a:pPr>
            <a:r>
              <a:rPr lang="es-ES_tradnl" dirty="0" smtClean="0"/>
              <a:t>Vértigo </a:t>
            </a:r>
            <a:endParaRPr lang="es-ES_tradnl" dirty="0"/>
          </a:p>
        </p:txBody>
      </p:sp>
      <p:pic>
        <p:nvPicPr>
          <p:cNvPr id="14" name="Imagen 13">
            <a:extLst>
              <a:ext uri="{FF2B5EF4-FFF2-40B4-BE49-F238E27FC236}">
                <a16:creationId xmlns:a16="http://schemas.microsoft.com/office/drawing/2014/main" xmlns="" id="{8E6BED68-74BE-BB4B-8409-0BE001B5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10" y="3688338"/>
            <a:ext cx="10913806" cy="1826046"/>
          </a:xfrm>
          <a:prstGeom prst="rect">
            <a:avLst/>
          </a:prstGeom>
        </p:spPr>
      </p:pic>
    </p:spTree>
    <p:extLst>
      <p:ext uri="{BB962C8B-B14F-4D97-AF65-F5344CB8AC3E}">
        <p14:creationId xmlns:p14="http://schemas.microsoft.com/office/powerpoint/2010/main" val="67591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descr="Captura de pantalla 2015-02-22 a la(s) 20.3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0"/>
            <a:ext cx="11006616" cy="6772047"/>
          </a:xfrm>
          <a:prstGeom prst="rect">
            <a:avLst/>
          </a:prstGeom>
        </p:spPr>
      </p:pic>
    </p:spTree>
    <p:extLst>
      <p:ext uri="{BB962C8B-B14F-4D97-AF65-F5344CB8AC3E}">
        <p14:creationId xmlns:p14="http://schemas.microsoft.com/office/powerpoint/2010/main" val="735025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3" name="Imagen 2" descr="Captura de pantalla 2015-02-22 a la(s) 20.36.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20" y="618067"/>
            <a:ext cx="10751279" cy="6053666"/>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626" y="5762684"/>
            <a:ext cx="1904762" cy="476190"/>
          </a:xfrm>
          <a:prstGeom prst="rect">
            <a:avLst/>
          </a:prstGeom>
        </p:spPr>
      </p:pic>
      <p:sp>
        <p:nvSpPr>
          <p:cNvPr id="5" name="CuadroTexto 4"/>
          <p:cNvSpPr txBox="1"/>
          <p:nvPr/>
        </p:nvSpPr>
        <p:spPr>
          <a:xfrm>
            <a:off x="9198593" y="6224569"/>
            <a:ext cx="2811438" cy="276999"/>
          </a:xfrm>
          <a:prstGeom prst="rect">
            <a:avLst/>
          </a:prstGeom>
          <a:noFill/>
        </p:spPr>
        <p:txBody>
          <a:bodyPr wrap="square" rtlCol="0">
            <a:spAutoFit/>
          </a:bodyPr>
          <a:lstStyle/>
          <a:p>
            <a:r>
              <a:rPr lang="es-ES" sz="1200" dirty="0" smtClean="0">
                <a:latin typeface="Tahoma" panose="020B0604030504040204" pitchFamily="34" charset="0"/>
                <a:ea typeface="Tahoma" panose="020B0604030504040204" pitchFamily="34" charset="0"/>
                <a:cs typeface="Tahoma" panose="020B0604030504040204" pitchFamily="34" charset="0"/>
              </a:rPr>
              <a:t>Médico - PhD Salud Pública</a:t>
            </a:r>
            <a:endParaRPr lang="es-E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1152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3C127D8-CAEA-EE4D-A84E-C2C505564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18" y="958646"/>
            <a:ext cx="11645362" cy="4940710"/>
          </a:xfrm>
          <a:prstGeom prst="rect">
            <a:avLst/>
          </a:prstGeom>
        </p:spPr>
      </p:pic>
    </p:spTree>
    <p:extLst>
      <p:ext uri="{BB962C8B-B14F-4D97-AF65-F5344CB8AC3E}">
        <p14:creationId xmlns:p14="http://schemas.microsoft.com/office/powerpoint/2010/main" val="3538665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6F37DD4-B552-7542-A1B3-76C05AA5F4D5}"/>
              </a:ext>
            </a:extLst>
          </p:cNvPr>
          <p:cNvSpPr>
            <a:spLocks noGrp="1"/>
          </p:cNvSpPr>
          <p:nvPr>
            <p:ph idx="1"/>
          </p:nvPr>
        </p:nvSpPr>
        <p:spPr>
          <a:xfrm>
            <a:off x="1398494" y="580913"/>
            <a:ext cx="9686570" cy="6110343"/>
          </a:xfrm>
        </p:spPr>
        <p:txBody>
          <a:bodyPr>
            <a:normAutofit fontScale="62500" lnSpcReduction="20000"/>
          </a:bodyPr>
          <a:lstStyle/>
          <a:p>
            <a:r>
              <a:rPr lang="es-ES" b="1" dirty="0"/>
              <a:t> </a:t>
            </a:r>
            <a:endParaRPr lang="es-CO" dirty="0"/>
          </a:p>
          <a:p>
            <a:r>
              <a:rPr lang="es-ES" b="1" u="sng" dirty="0"/>
              <a:t>Datos Personales</a:t>
            </a:r>
            <a:r>
              <a:rPr lang="es-ES" dirty="0"/>
              <a:t>: </a:t>
            </a:r>
            <a:r>
              <a:rPr lang="es-CO" dirty="0"/>
              <a:t>Femenina de 22 años, procedente de Barranquilla, estado civil soltera, no tiene hijos, vive con su mamá en casa familiar, escolaridad tecnología en negocios internacionales, </a:t>
            </a:r>
          </a:p>
          <a:p>
            <a:r>
              <a:rPr lang="es-ES" b="1" dirty="0"/>
              <a:t> </a:t>
            </a:r>
            <a:endParaRPr lang="es-CO" dirty="0"/>
          </a:p>
          <a:p>
            <a:r>
              <a:rPr lang="es-ES" b="1" u="sng" dirty="0"/>
              <a:t>Historia laboral</a:t>
            </a:r>
            <a:r>
              <a:rPr lang="es-ES" dirty="0"/>
              <a:t>: Su trabajo habitual ha sido</a:t>
            </a:r>
            <a:r>
              <a:rPr lang="es-CO" dirty="0"/>
              <a:t> auxiliar de seguridad protección y control en ZONA FRANCA, donde ingreso el 19 de enero de 2015 a la fecha. le generan incapacidades hace 573 dias. recibe pago por parte de la empresa. </a:t>
            </a:r>
          </a:p>
          <a:p>
            <a:r>
              <a:rPr lang="es-ES" b="1" dirty="0"/>
              <a:t> </a:t>
            </a:r>
            <a:endParaRPr lang="es-CO" dirty="0"/>
          </a:p>
          <a:p>
            <a:r>
              <a:rPr lang="es-MX" b="1" u="sng" dirty="0"/>
              <a:t>09-07-2015 Formato único de reporte de accidente de trabajo (FURAT) – Folio 4</a:t>
            </a:r>
            <a:r>
              <a:rPr lang="es-MX" u="sng" dirty="0"/>
              <a:t> </a:t>
            </a:r>
            <a:r>
              <a:rPr lang="es-MX" dirty="0"/>
              <a:t>El empleado se encontraba inspeccionando un vehículo al girar para caminar se tropezó con una varilla de un muro logrando caerse y golpearse el brazo izquierdo y rodilla. Este reporte se encuentra en físico con fecha radicación 13 julio 2015 por ARL”</a:t>
            </a:r>
            <a:endParaRPr lang="es-CO" dirty="0"/>
          </a:p>
          <a:p>
            <a:r>
              <a:rPr lang="es-MX" b="1" dirty="0"/>
              <a:t> </a:t>
            </a:r>
            <a:endParaRPr lang="es-CO" dirty="0"/>
          </a:p>
          <a:p>
            <a:r>
              <a:rPr lang="es-ES" b="1" u="sng" dirty="0"/>
              <a:t>Síntomas y estado actual</a:t>
            </a:r>
            <a:r>
              <a:rPr lang="es-ES" dirty="0"/>
              <a:t>: Manifiesta que presenta calambres ardor, dolor punzante, dice que el calambre es constante, el brazo está cada vez más delgado. Requiere ayuda para su autocuidado, alimentación con ayuda para cortar alimentos.   </a:t>
            </a:r>
            <a:endParaRPr lang="es-CO" dirty="0"/>
          </a:p>
          <a:p>
            <a:r>
              <a:rPr lang="es-ES" b="1" dirty="0"/>
              <a:t> </a:t>
            </a:r>
            <a:endParaRPr lang="es-CO" dirty="0"/>
          </a:p>
          <a:p>
            <a:r>
              <a:rPr lang="es-ES" b="1" u="sng" dirty="0"/>
              <a:t>Examen físico</a:t>
            </a:r>
            <a:r>
              <a:rPr lang="es-ES" dirty="0"/>
              <a:t>: Ingresa solo al consultorio, diestra en miembro superior izquierdo: usa </a:t>
            </a:r>
            <a:r>
              <a:rPr lang="es-ES" dirty="0" err="1"/>
              <a:t>brace</a:t>
            </a:r>
            <a:r>
              <a:rPr lang="es-ES" dirty="0"/>
              <a:t> limitación severa para hombro codo muñeca y dedos, cicatriz en región humeral permanece con codo en flexión limitación para la pronosupinación. miembro superior izquierdo no funcional </a:t>
            </a:r>
            <a:endParaRPr lang="es-CO" dirty="0"/>
          </a:p>
          <a:p>
            <a:r>
              <a:rPr lang="es-ES" b="1" u="sng" dirty="0"/>
              <a:t>Examen Mental</a:t>
            </a:r>
            <a:r>
              <a:rPr lang="es-ES" dirty="0"/>
              <a:t>: Paciente colaboradora, con afecto triste, ideas de desesperanza, manifiesta que su interés es mejorarse y salir adelante.  Hay llanto al relatar sobre procesos disciplinarios que ha adelantado la empresa, se anexan cartas   enviadas por el empleador. Esta en tratamiento de psiquiatría, han existido problemas administrativos con dilatación de entrega de medicamentos </a:t>
            </a:r>
            <a:endParaRPr lang="es-CO" dirty="0"/>
          </a:p>
          <a:p>
            <a:endParaRPr lang="es-ES_tradnl" dirty="0"/>
          </a:p>
        </p:txBody>
      </p:sp>
    </p:spTree>
    <p:extLst>
      <p:ext uri="{BB962C8B-B14F-4D97-AF65-F5344CB8AC3E}">
        <p14:creationId xmlns:p14="http://schemas.microsoft.com/office/powerpoint/2010/main" val="3223432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672219-5508-A746-8BF7-7D2457780090}"/>
              </a:ext>
            </a:extLst>
          </p:cNvPr>
          <p:cNvSpPr>
            <a:spLocks noGrp="1"/>
          </p:cNvSpPr>
          <p:nvPr>
            <p:ph type="title"/>
          </p:nvPr>
        </p:nvSpPr>
        <p:spPr/>
        <p:txBody>
          <a:bodyPr/>
          <a:lstStyle/>
          <a:p>
            <a:endParaRPr lang="es-ES_tradnl"/>
          </a:p>
        </p:txBody>
      </p:sp>
      <p:pic>
        <p:nvPicPr>
          <p:cNvPr id="5" name="Marcador de contenido 4">
            <a:extLst>
              <a:ext uri="{FF2B5EF4-FFF2-40B4-BE49-F238E27FC236}">
                <a16:creationId xmlns:a16="http://schemas.microsoft.com/office/drawing/2014/main" xmlns="" id="{564413F0-7029-8B40-AEB5-826E83A1F1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472" y="966866"/>
            <a:ext cx="13955164" cy="4313940"/>
          </a:xfrm>
        </p:spPr>
      </p:pic>
    </p:spTree>
    <p:extLst>
      <p:ext uri="{BB962C8B-B14F-4D97-AF65-F5344CB8AC3E}">
        <p14:creationId xmlns:p14="http://schemas.microsoft.com/office/powerpoint/2010/main" val="607253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AE5CC712-D8B5-2941-B6C6-0EE5EDB7EE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485" y="223587"/>
            <a:ext cx="7094615" cy="5688263"/>
          </a:xfrm>
        </p:spPr>
      </p:pic>
    </p:spTree>
    <p:extLst>
      <p:ext uri="{BB962C8B-B14F-4D97-AF65-F5344CB8AC3E}">
        <p14:creationId xmlns:p14="http://schemas.microsoft.com/office/powerpoint/2010/main" val="373932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2CF026-C953-9944-AADE-6BB30C19C16F}"/>
              </a:ext>
            </a:extLst>
          </p:cNvPr>
          <p:cNvSpPr>
            <a:spLocks noGrp="1"/>
          </p:cNvSpPr>
          <p:nvPr>
            <p:ph type="title"/>
          </p:nvPr>
        </p:nvSpPr>
        <p:spPr/>
        <p:txBody>
          <a:bodyPr/>
          <a:lstStyle/>
          <a:p>
            <a:endParaRPr lang="es-ES_tradnl"/>
          </a:p>
        </p:txBody>
      </p:sp>
      <p:pic>
        <p:nvPicPr>
          <p:cNvPr id="5" name="Marcador de contenido 4">
            <a:extLst>
              <a:ext uri="{FF2B5EF4-FFF2-40B4-BE49-F238E27FC236}">
                <a16:creationId xmlns:a16="http://schemas.microsoft.com/office/drawing/2014/main" xmlns="" id="{07FFF287-2442-9E4A-BCAE-03F63476AF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849" y="584766"/>
            <a:ext cx="8201551" cy="5327084"/>
          </a:xfrm>
        </p:spPr>
      </p:pic>
    </p:spTree>
    <p:extLst>
      <p:ext uri="{BB962C8B-B14F-4D97-AF65-F5344CB8AC3E}">
        <p14:creationId xmlns:p14="http://schemas.microsoft.com/office/powerpoint/2010/main" val="3867659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8983BF-72E3-854A-BE6D-2AB136E2606C}"/>
              </a:ext>
            </a:extLst>
          </p:cNvPr>
          <p:cNvSpPr>
            <a:spLocks noGrp="1"/>
          </p:cNvSpPr>
          <p:nvPr>
            <p:ph type="title"/>
          </p:nvPr>
        </p:nvSpPr>
        <p:spPr/>
        <p:txBody>
          <a:bodyPr/>
          <a:lstStyle/>
          <a:p>
            <a:endParaRPr lang="es-ES_tradnl"/>
          </a:p>
        </p:txBody>
      </p:sp>
      <p:pic>
        <p:nvPicPr>
          <p:cNvPr id="5" name="Marcador de contenido 4">
            <a:extLst>
              <a:ext uri="{FF2B5EF4-FFF2-40B4-BE49-F238E27FC236}">
                <a16:creationId xmlns:a16="http://schemas.microsoft.com/office/drawing/2014/main" xmlns="" id="{D926BDCA-672D-5942-A629-97F5BCF308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639" y="473779"/>
            <a:ext cx="7174540" cy="6067658"/>
          </a:xfrm>
        </p:spPr>
      </p:pic>
    </p:spTree>
    <p:extLst>
      <p:ext uri="{BB962C8B-B14F-4D97-AF65-F5344CB8AC3E}">
        <p14:creationId xmlns:p14="http://schemas.microsoft.com/office/powerpoint/2010/main" val="3552531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CFA36985-1F87-474A-8157-905D63E65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640" y="1557237"/>
            <a:ext cx="6092202" cy="4354613"/>
          </a:xfrm>
        </p:spPr>
      </p:pic>
    </p:spTree>
    <p:extLst>
      <p:ext uri="{BB962C8B-B14F-4D97-AF65-F5344CB8AC3E}">
        <p14:creationId xmlns:p14="http://schemas.microsoft.com/office/powerpoint/2010/main" val="1324746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503094"/>
            <a:ext cx="7744097" cy="523220"/>
          </a:xfrm>
          <a:prstGeom prst="rect">
            <a:avLst/>
          </a:prstGeom>
          <a:solidFill>
            <a:srgbClr val="03878C"/>
          </a:solidFill>
        </p:spPr>
        <p:txBody>
          <a:bodyPr wrap="square" rtlCol="0">
            <a:spAutoFit/>
          </a:bodyPr>
          <a:lstStyle/>
          <a:p>
            <a:pPr algn="ctr"/>
            <a:r>
              <a:rPr lang="es-ES" sz="2800" b="1" dirty="0" smtClean="0">
                <a:solidFill>
                  <a:schemeClr val="bg1"/>
                </a:solidFill>
                <a:latin typeface="Bell Gothic Std Light" pitchFamily="34" charset="0"/>
                <a:cs typeface="Arial" pitchFamily="34" charset="0"/>
              </a:rPr>
              <a:t> </a:t>
            </a:r>
            <a:r>
              <a:rPr lang="es-ES" sz="2500" b="1" dirty="0" smtClean="0">
                <a:solidFill>
                  <a:schemeClr val="bg1"/>
                </a:solidFill>
                <a:latin typeface="Arial" panose="020B0604020202020204" pitchFamily="34" charset="0"/>
                <a:cs typeface="Arial" panose="020B0604020202020204" pitchFamily="34" charset="0"/>
              </a:rPr>
              <a:t>La Compensación</a:t>
            </a:r>
            <a:endParaRPr lang="es-ES" sz="2500" b="1" dirty="0">
              <a:solidFill>
                <a:schemeClr val="bg1"/>
              </a:solidFill>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1553775" y="1458947"/>
            <a:ext cx="9118776" cy="418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22325" eaLnBrk="0" hangingPunct="0">
              <a:defRPr sz="2800">
                <a:solidFill>
                  <a:schemeClr val="folHlink"/>
                </a:solidFill>
                <a:latin typeface="Tahoma" charset="0"/>
                <a:ea typeface="ＭＳ Ｐゴシック" charset="0"/>
                <a:cs typeface="ＭＳ Ｐゴシック" charset="0"/>
              </a:defRPr>
            </a:lvl1pPr>
            <a:lvl2pPr marL="411163" indent="-307975" defTabSz="822325" eaLnBrk="0" hangingPunct="0">
              <a:defRPr sz="2800">
                <a:solidFill>
                  <a:schemeClr val="folHlink"/>
                </a:solidFill>
                <a:latin typeface="Tahoma" charset="0"/>
                <a:ea typeface="ＭＳ Ｐゴシック" charset="0"/>
              </a:defRPr>
            </a:lvl2pPr>
            <a:lvl3pPr marL="1143000" indent="-228600" defTabSz="822325" eaLnBrk="0" hangingPunct="0">
              <a:defRPr sz="2800">
                <a:solidFill>
                  <a:schemeClr val="folHlink"/>
                </a:solidFill>
                <a:latin typeface="Tahoma" charset="0"/>
                <a:ea typeface="ＭＳ Ｐゴシック" charset="0"/>
              </a:defRPr>
            </a:lvl3pPr>
            <a:lvl4pPr marL="1600200" indent="-228600" defTabSz="822325" eaLnBrk="0" hangingPunct="0">
              <a:defRPr sz="2800">
                <a:solidFill>
                  <a:schemeClr val="folHlink"/>
                </a:solidFill>
                <a:latin typeface="Tahoma" charset="0"/>
                <a:ea typeface="ＭＳ Ｐゴシック" charset="0"/>
              </a:defRPr>
            </a:lvl4pPr>
            <a:lvl5pPr marL="2057400" indent="-228600" defTabSz="822325" eaLnBrk="0" hangingPunct="0">
              <a:defRPr sz="2800">
                <a:solidFill>
                  <a:schemeClr val="folHlink"/>
                </a:solidFill>
                <a:latin typeface="Tahoma" charset="0"/>
                <a:ea typeface="ＭＳ Ｐゴシック" charset="0"/>
              </a:defRPr>
            </a:lvl5pPr>
            <a:lvl6pPr marL="2514600" indent="-228600" defTabSz="822325"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defTabSz="822325"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defTabSz="822325"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defTabSz="822325" eaLnBrk="0" fontAlgn="base" hangingPunct="0">
              <a:spcBef>
                <a:spcPct val="0"/>
              </a:spcBef>
              <a:spcAft>
                <a:spcPct val="0"/>
              </a:spcAft>
              <a:defRPr sz="2800">
                <a:solidFill>
                  <a:schemeClr val="folHlink"/>
                </a:solidFill>
                <a:latin typeface="Tahoma" charset="0"/>
                <a:ea typeface="ＭＳ Ｐゴシック" charset="0"/>
              </a:defRPr>
            </a:lvl9pPr>
          </a:lstStyle>
          <a:p>
            <a:pPr lvl="1" eaLnBrk="1" hangingPunct="1">
              <a:lnSpc>
                <a:spcPct val="95000"/>
              </a:lnSpc>
              <a:buClr>
                <a:srgbClr val="000000"/>
              </a:buClr>
              <a:buSzPct val="100000"/>
              <a:buFontTx/>
              <a:buChar char="•"/>
            </a:pPr>
            <a:r>
              <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rPr>
              <a:t>Para determinar el monto de la compensación, es necesario realizar una serie de evaluaciones que conduzcan a precisar de una forma confiable, adecuada y sobre todo justa, la cuantía de dicha compensación </a:t>
            </a:r>
          </a:p>
          <a:p>
            <a:pPr eaLnBrk="1" hangingPunct="1">
              <a:lnSpc>
                <a:spcPct val="95000"/>
              </a:lnSpc>
            </a:pPr>
            <a:endPar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95000"/>
              </a:lnSpc>
              <a:buClr>
                <a:srgbClr val="000000"/>
              </a:buClr>
              <a:buSzPct val="100000"/>
              <a:buFontTx/>
              <a:buChar char="•"/>
            </a:pPr>
            <a:r>
              <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rPr>
              <a:t>Se han determinado algunas normas básicas que pretenden estructurar procedimientos frente a los cuales los distintos actores pueden reclamar sus derechos y así acceder de forma eficaz y oportuna a sus beneficios</a:t>
            </a:r>
          </a:p>
          <a:p>
            <a:pPr eaLnBrk="1" hangingPunct="1">
              <a:lnSpc>
                <a:spcPct val="95000"/>
              </a:lnSpc>
            </a:pPr>
            <a:endPar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95000"/>
              </a:lnSpc>
              <a:buClr>
                <a:srgbClr val="000000"/>
              </a:buClr>
              <a:buSzPct val="100000"/>
              <a:buFontTx/>
              <a:buChar char="•"/>
            </a:pPr>
            <a:r>
              <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rPr>
              <a:t>Estos mecanismos, bien organizados, determinan los llamados Sistemas de Evaluación del Daño (Sistema de Calificación de la Invalidez o mejor, de la Pérdida de la Capacidad Laboral</a:t>
            </a:r>
          </a:p>
        </p:txBody>
      </p:sp>
    </p:spTree>
    <p:extLst>
      <p:ext uri="{BB962C8B-B14F-4D97-AF65-F5344CB8AC3E}">
        <p14:creationId xmlns:p14="http://schemas.microsoft.com/office/powerpoint/2010/main" val="3347010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81C43F-3CD3-C143-BE1D-2A5A94B56879}"/>
              </a:ext>
            </a:extLst>
          </p:cNvPr>
          <p:cNvSpPr>
            <a:spLocks noGrp="1"/>
          </p:cNvSpPr>
          <p:nvPr>
            <p:ph type="title"/>
          </p:nvPr>
        </p:nvSpPr>
        <p:spPr/>
        <p:txBody>
          <a:bodyPr/>
          <a:lstStyle/>
          <a:p>
            <a:endParaRPr lang="es-ES_tradnl"/>
          </a:p>
        </p:txBody>
      </p:sp>
      <p:pic>
        <p:nvPicPr>
          <p:cNvPr id="5" name="Marcador de contenido 4">
            <a:extLst>
              <a:ext uri="{FF2B5EF4-FFF2-40B4-BE49-F238E27FC236}">
                <a16:creationId xmlns:a16="http://schemas.microsoft.com/office/drawing/2014/main" xmlns="" id="{A9FCDA1A-A5B2-E443-A6FD-A26E4207A2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287" y="2439194"/>
            <a:ext cx="7591425" cy="3124200"/>
          </a:xfrm>
        </p:spPr>
      </p:pic>
    </p:spTree>
    <p:extLst>
      <p:ext uri="{BB962C8B-B14F-4D97-AF65-F5344CB8AC3E}">
        <p14:creationId xmlns:p14="http://schemas.microsoft.com/office/powerpoint/2010/main" val="463068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659005" y="2459517"/>
            <a:ext cx="7664866" cy="1138773"/>
          </a:xfrm>
          <a:prstGeom prst="rect">
            <a:avLst/>
          </a:prstGeom>
          <a:noFill/>
        </p:spPr>
        <p:txBody>
          <a:bodyPr wrap="square" rtlCol="0">
            <a:spAutoFit/>
          </a:bodyPr>
          <a:lstStyle/>
          <a:p>
            <a:endParaRPr lang="es-CO" sz="3200" i="1" dirty="0">
              <a:solidFill>
                <a:srgbClr val="0070C0"/>
              </a:solidFill>
            </a:endParaRPr>
          </a:p>
          <a:p>
            <a:r>
              <a:rPr lang="es-CO" sz="3600" i="1" dirty="0" smtClean="0">
                <a:solidFill>
                  <a:srgbClr val="0070C0"/>
                </a:solidFill>
              </a:rPr>
              <a:t>www.dianacuervophd.com </a:t>
            </a:r>
            <a:endParaRPr lang="es-CO" sz="3600" i="1" dirty="0">
              <a:solidFill>
                <a:srgbClr val="0070C0"/>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952" y="4162809"/>
            <a:ext cx="3538047" cy="884511"/>
          </a:xfrm>
          <a:prstGeom prst="rect">
            <a:avLst/>
          </a:prstGeom>
        </p:spPr>
      </p:pic>
      <p:sp>
        <p:nvSpPr>
          <p:cNvPr id="4" name="CuadroTexto 3"/>
          <p:cNvSpPr txBox="1"/>
          <p:nvPr/>
        </p:nvSpPr>
        <p:spPr>
          <a:xfrm>
            <a:off x="8047561" y="5047320"/>
            <a:ext cx="2811438" cy="276999"/>
          </a:xfrm>
          <a:prstGeom prst="rect">
            <a:avLst/>
          </a:prstGeom>
          <a:noFill/>
        </p:spPr>
        <p:txBody>
          <a:bodyPr wrap="square" rtlCol="0">
            <a:spAutoFit/>
          </a:bodyPr>
          <a:lstStyle/>
          <a:p>
            <a:r>
              <a:rPr lang="es-ES" sz="1200" dirty="0" smtClean="0">
                <a:latin typeface="Tahoma" panose="020B0604030504040204" pitchFamily="34" charset="0"/>
                <a:ea typeface="Tahoma" panose="020B0604030504040204" pitchFamily="34" charset="0"/>
                <a:cs typeface="Tahoma" panose="020B0604030504040204" pitchFamily="34" charset="0"/>
              </a:rPr>
              <a:t>Médico - PhD Salud Pública</a:t>
            </a:r>
            <a:endParaRPr lang="es-E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8860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137" y="1160584"/>
            <a:ext cx="7718876" cy="4994031"/>
          </a:xfrm>
          <a:prstGeom prst="rect">
            <a:avLst/>
          </a:prstGeom>
        </p:spPr>
      </p:pic>
    </p:spTree>
    <p:extLst>
      <p:ext uri="{BB962C8B-B14F-4D97-AF65-F5344CB8AC3E}">
        <p14:creationId xmlns:p14="http://schemas.microsoft.com/office/powerpoint/2010/main" val="1633924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a 10"/>
          <p:cNvGraphicFramePr/>
          <p:nvPr>
            <p:extLst>
              <p:ext uri="{D42A27DB-BD31-4B8C-83A1-F6EECF244321}">
                <p14:modId xmlns:p14="http://schemas.microsoft.com/office/powerpoint/2010/main" val="3640987961"/>
              </p:ext>
            </p:extLst>
          </p:nvPr>
        </p:nvGraphicFramePr>
        <p:xfrm>
          <a:off x="1913473" y="304811"/>
          <a:ext cx="8678335" cy="543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1583267" y="5367872"/>
            <a:ext cx="8153400" cy="954107"/>
          </a:xfrm>
          <a:prstGeom prst="rect">
            <a:avLst/>
          </a:prstGeom>
          <a:noFill/>
        </p:spPr>
        <p:txBody>
          <a:bodyPr wrap="square" rtlCol="0">
            <a:spAutoFit/>
          </a:bodyPr>
          <a:lstStyle/>
          <a:p>
            <a:pPr marL="228600" indent="-228600">
              <a:buAutoNum type="arabicPeriod"/>
            </a:pPr>
            <a:r>
              <a:rPr lang="es-ES" sz="800" dirty="0">
                <a:latin typeface="Arial"/>
              </a:rPr>
              <a:t>C </a:t>
            </a:r>
            <a:r>
              <a:rPr lang="es-ES" sz="800" dirty="0" err="1">
                <a:latin typeface="Arial"/>
              </a:rPr>
              <a:t>Prinz</a:t>
            </a:r>
            <a:r>
              <a:rPr lang="es-ES" sz="800" dirty="0">
                <a:latin typeface="Arial"/>
              </a:rPr>
              <a:t> WT. </a:t>
            </a:r>
            <a:r>
              <a:rPr lang="es-ES" sz="800" dirty="0" err="1">
                <a:latin typeface="Arial"/>
              </a:rPr>
              <a:t>Sickness</a:t>
            </a:r>
            <a:r>
              <a:rPr lang="es-ES" sz="800" dirty="0">
                <a:latin typeface="Arial"/>
              </a:rPr>
              <a:t> and Disability </a:t>
            </a:r>
            <a:r>
              <a:rPr lang="es-ES" sz="800" dirty="0" err="1">
                <a:latin typeface="Arial"/>
              </a:rPr>
              <a:t>beneficit</a:t>
            </a:r>
            <a:r>
              <a:rPr lang="es-ES" sz="800" dirty="0">
                <a:latin typeface="Arial"/>
              </a:rPr>
              <a:t> </a:t>
            </a:r>
            <a:r>
              <a:rPr lang="es-ES" sz="800" dirty="0" err="1">
                <a:latin typeface="Arial"/>
              </a:rPr>
              <a:t>programmes</a:t>
            </a:r>
            <a:r>
              <a:rPr lang="es-ES" sz="800" dirty="0">
                <a:latin typeface="Arial"/>
              </a:rPr>
              <a:t>: </a:t>
            </a:r>
            <a:r>
              <a:rPr lang="es-ES" sz="800" dirty="0" err="1">
                <a:latin typeface="Arial"/>
              </a:rPr>
              <a:t>What</a:t>
            </a:r>
            <a:r>
              <a:rPr lang="es-ES" sz="800" dirty="0">
                <a:latin typeface="Arial"/>
              </a:rPr>
              <a:t> </a:t>
            </a:r>
            <a:r>
              <a:rPr lang="es-ES" sz="800" dirty="0" err="1">
                <a:latin typeface="Arial"/>
              </a:rPr>
              <a:t>is</a:t>
            </a:r>
            <a:r>
              <a:rPr lang="es-ES" sz="800" dirty="0">
                <a:latin typeface="Arial"/>
              </a:rPr>
              <a:t> </a:t>
            </a:r>
            <a:r>
              <a:rPr lang="es-ES" sz="800" dirty="0" err="1">
                <a:latin typeface="Arial"/>
              </a:rPr>
              <a:t>driving</a:t>
            </a:r>
            <a:r>
              <a:rPr lang="es-ES" sz="800" dirty="0">
                <a:latin typeface="Arial"/>
              </a:rPr>
              <a:t> </a:t>
            </a:r>
            <a:r>
              <a:rPr lang="es-ES" sz="800" dirty="0" err="1">
                <a:latin typeface="Arial"/>
              </a:rPr>
              <a:t>policy</a:t>
            </a:r>
            <a:r>
              <a:rPr lang="es-ES" sz="800" dirty="0">
                <a:latin typeface="Arial"/>
              </a:rPr>
              <a:t> </a:t>
            </a:r>
            <a:r>
              <a:rPr lang="es-ES" sz="800" dirty="0" err="1">
                <a:latin typeface="Arial"/>
              </a:rPr>
              <a:t>convergence</a:t>
            </a:r>
            <a:r>
              <a:rPr lang="es-ES" sz="800" dirty="0">
                <a:latin typeface="Arial"/>
              </a:rPr>
              <a:t>. </a:t>
            </a:r>
            <a:r>
              <a:rPr lang="es-ES" sz="800" dirty="0" err="1">
                <a:latin typeface="Arial"/>
              </a:rPr>
              <a:t>Int</a:t>
            </a:r>
            <a:r>
              <a:rPr lang="es-ES" sz="800" dirty="0">
                <a:latin typeface="Arial"/>
              </a:rPr>
              <a:t> </a:t>
            </a:r>
            <a:r>
              <a:rPr lang="es-ES" sz="800" dirty="0" err="1">
                <a:latin typeface="Arial"/>
              </a:rPr>
              <a:t>Soc</a:t>
            </a:r>
            <a:r>
              <a:rPr lang="es-ES" sz="800" dirty="0">
                <a:latin typeface="Arial"/>
              </a:rPr>
              <a:t> </a:t>
            </a:r>
            <a:r>
              <a:rPr lang="es-ES" sz="800" dirty="0" err="1">
                <a:latin typeface="Arial"/>
              </a:rPr>
              <a:t>Secur</a:t>
            </a:r>
            <a:r>
              <a:rPr lang="es-ES" sz="800" dirty="0">
                <a:latin typeface="Arial"/>
              </a:rPr>
              <a:t> </a:t>
            </a:r>
            <a:r>
              <a:rPr lang="es-ES" sz="800" dirty="0" err="1">
                <a:latin typeface="Arial"/>
              </a:rPr>
              <a:t>Rev</a:t>
            </a:r>
            <a:r>
              <a:rPr lang="es-ES" sz="800" dirty="0">
                <a:latin typeface="Arial"/>
              </a:rPr>
              <a:t> [Internet]. 2009 [</a:t>
            </a:r>
            <a:r>
              <a:rPr lang="es-ES" sz="800" dirty="0" err="1">
                <a:latin typeface="Arial"/>
              </a:rPr>
              <a:t>cited</a:t>
            </a:r>
            <a:r>
              <a:rPr lang="es-ES" sz="800" dirty="0">
                <a:latin typeface="Arial"/>
              </a:rPr>
              <a:t> 2014 </a:t>
            </a:r>
            <a:r>
              <a:rPr lang="es-ES" sz="800" dirty="0" err="1">
                <a:latin typeface="Arial"/>
              </a:rPr>
              <a:t>Aug</a:t>
            </a:r>
            <a:r>
              <a:rPr lang="es-ES" sz="800" dirty="0">
                <a:latin typeface="Arial"/>
              </a:rPr>
              <a:t> 18];62(4):41–61. </a:t>
            </a:r>
            <a:r>
              <a:rPr lang="es-ES" sz="800" dirty="0" err="1">
                <a:latin typeface="Arial"/>
              </a:rPr>
              <a:t>Available</a:t>
            </a:r>
            <a:r>
              <a:rPr lang="es-ES" sz="800" dirty="0">
                <a:latin typeface="Arial"/>
              </a:rPr>
              <a:t> </a:t>
            </a:r>
            <a:r>
              <a:rPr lang="es-ES" sz="800" dirty="0" err="1">
                <a:latin typeface="Arial"/>
              </a:rPr>
              <a:t>from</a:t>
            </a:r>
            <a:r>
              <a:rPr lang="es-ES" sz="800" dirty="0">
                <a:latin typeface="Arial"/>
              </a:rPr>
              <a:t>: </a:t>
            </a:r>
            <a:r>
              <a:rPr lang="es-ES" sz="800" dirty="0">
                <a:solidFill>
                  <a:srgbClr val="3366FF"/>
                </a:solidFill>
                <a:latin typeface="Arial"/>
                <a:hlinkClick r:id="rId8"/>
              </a:rPr>
              <a:t>http://content.ebscohost.com.ezproxy.unal.edu.co/ContentServer.asp?T=P&amp;P=AN&amp;K=44843900&amp;S=R&amp;D=bth&amp;EbscoContent=dGJyMMvl7ESep7Y4v+vlOLCmr0yep69Ssaq4TLeWxWXS&amp;ContentCustomer=dGJyMPGnsEq3r7BRuePfgeyx43zx</a:t>
            </a:r>
            <a:endParaRPr lang="es-ES" sz="800" dirty="0">
              <a:solidFill>
                <a:srgbClr val="3366FF"/>
              </a:solidFill>
              <a:latin typeface="Arial"/>
            </a:endParaRPr>
          </a:p>
          <a:p>
            <a:pPr marL="228600" indent="-228600">
              <a:buAutoNum type="arabicPeriod"/>
            </a:pPr>
            <a:endParaRPr lang="es-ES" sz="800" dirty="0">
              <a:solidFill>
                <a:srgbClr val="3366FF"/>
              </a:solidFill>
              <a:latin typeface="Arial"/>
            </a:endParaRPr>
          </a:p>
          <a:p>
            <a:pPr marL="228600" indent="-228600">
              <a:buAutoNum type="arabicPeriod"/>
            </a:pPr>
            <a:r>
              <a:rPr lang="es-ES_tradnl" sz="800" dirty="0"/>
              <a:t>ORGANISATION FOR ECONOMIC CO-OPERATION AND DEVELOPMENT. </a:t>
            </a:r>
            <a:r>
              <a:rPr lang="es-ES_tradnl" sz="800" dirty="0" err="1"/>
              <a:t>Sickness</a:t>
            </a:r>
            <a:r>
              <a:rPr lang="es-ES_tradnl" sz="800" dirty="0"/>
              <a:t>, Disability and Work: </a:t>
            </a:r>
            <a:r>
              <a:rPr lang="es-ES_tradnl" sz="800" dirty="0" err="1"/>
              <a:t>Breaking</a:t>
            </a:r>
            <a:r>
              <a:rPr lang="es-ES_tradnl" sz="800" dirty="0"/>
              <a:t> </a:t>
            </a:r>
            <a:r>
              <a:rPr lang="es-ES_tradnl" sz="800" dirty="0" err="1"/>
              <a:t>the</a:t>
            </a:r>
            <a:r>
              <a:rPr lang="es-ES_tradnl" sz="800" dirty="0"/>
              <a:t> </a:t>
            </a:r>
            <a:r>
              <a:rPr lang="es-ES_tradnl" sz="800" dirty="0" err="1"/>
              <a:t>Barriers</a:t>
            </a:r>
            <a:r>
              <a:rPr lang="es-ES_tradnl" sz="800" dirty="0"/>
              <a:t> [Internet]. </a:t>
            </a:r>
            <a:r>
              <a:rPr lang="es-ES_tradnl" sz="800" dirty="0" err="1"/>
              <a:t>Norvege</a:t>
            </a:r>
            <a:r>
              <a:rPr lang="es-ES_tradnl" sz="800" dirty="0"/>
              <a:t>: OECD Publishing; 2006. </a:t>
            </a:r>
            <a:r>
              <a:rPr lang="es-ES_tradnl" sz="800" dirty="0" err="1"/>
              <a:t>Available</a:t>
            </a:r>
            <a:r>
              <a:rPr lang="es-ES_tradnl" sz="800" dirty="0"/>
              <a:t> </a:t>
            </a:r>
            <a:r>
              <a:rPr lang="es-ES_tradnl" sz="800" dirty="0" err="1"/>
              <a:t>from</a:t>
            </a:r>
            <a:r>
              <a:rPr lang="es-ES_tradnl" sz="800" dirty="0"/>
              <a:t>: http://</a:t>
            </a:r>
            <a:r>
              <a:rPr lang="es-ES_tradnl" sz="800" dirty="0" err="1"/>
              <a:t>www.oecd-ilibrary.org</a:t>
            </a:r>
            <a:r>
              <a:rPr lang="es-ES_tradnl" sz="800" dirty="0"/>
              <a:t>/</a:t>
            </a:r>
            <a:r>
              <a:rPr lang="es-ES_tradnl" sz="800" dirty="0" err="1"/>
              <a:t>oecd</a:t>
            </a:r>
            <a:r>
              <a:rPr lang="es-ES_tradnl" sz="800" dirty="0"/>
              <a:t>/</a:t>
            </a:r>
            <a:r>
              <a:rPr lang="es-ES_tradnl" sz="800" dirty="0" err="1"/>
              <a:t>content</a:t>
            </a:r>
            <a:r>
              <a:rPr lang="es-ES_tradnl" sz="800" dirty="0"/>
              <a:t>/</a:t>
            </a:r>
            <a:r>
              <a:rPr lang="es-ES_tradnl" sz="800" dirty="0" err="1"/>
              <a:t>book</a:t>
            </a:r>
            <a:r>
              <a:rPr lang="es-ES_tradnl" sz="800" dirty="0"/>
              <a:t>/9789264090422-en</a:t>
            </a:r>
            <a:r>
              <a:rPr lang="es-CO" sz="800" dirty="0"/>
              <a:t> </a:t>
            </a:r>
            <a:endParaRPr lang="es-ES" sz="800" dirty="0">
              <a:latin typeface="Arial"/>
            </a:endParaRPr>
          </a:p>
        </p:txBody>
      </p:sp>
      <p:pic>
        <p:nvPicPr>
          <p:cNvPr id="13" name="Marcador de contenido 6" descr="balanza-dinero-stakeholders.jpg"/>
          <p:cNvPicPr>
            <a:picLocks noChangeAspect="1"/>
          </p:cNvPicPr>
          <p:nvPr/>
        </p:nvPicPr>
        <p:blipFill>
          <a:blip r:embed="rId9">
            <a:extLst>
              <a:ext uri="{28A0092B-C50C-407E-A947-70E740481C1C}">
                <a14:useLocalDpi xmlns:a14="http://schemas.microsoft.com/office/drawing/2010/main" val="0"/>
              </a:ext>
            </a:extLst>
          </a:blip>
          <a:srcRect t="8120" b="8120"/>
          <a:stretch>
            <a:fillRect/>
          </a:stretch>
        </p:blipFill>
        <p:spPr>
          <a:xfrm>
            <a:off x="4846980" y="1774209"/>
            <a:ext cx="3625172" cy="2322887"/>
          </a:xfrm>
          <a:prstGeom prst="rect">
            <a:avLst/>
          </a:prstGeom>
        </p:spPr>
      </p:pic>
    </p:spTree>
    <p:extLst>
      <p:ext uri="{BB962C8B-B14F-4D97-AF65-F5344CB8AC3E}">
        <p14:creationId xmlns:p14="http://schemas.microsoft.com/office/powerpoint/2010/main" val="183801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3821373" y="259307"/>
            <a:ext cx="7767504" cy="8711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smtClean="0">
                <a:latin typeface="Tahoma" charset="0"/>
              </a:rPr>
              <a:t>Criterios para  Baremos  </a:t>
            </a:r>
            <a:r>
              <a:rPr lang="es-ES" sz="2400" dirty="0" err="1" smtClean="0">
                <a:latin typeface="Tahoma" charset="0"/>
              </a:rPr>
              <a:t>Borobia</a:t>
            </a:r>
            <a:r>
              <a:rPr lang="es-ES" sz="2400" dirty="0" smtClean="0">
                <a:latin typeface="Tahoma" charset="0"/>
              </a:rPr>
              <a:t> 2006</a:t>
            </a:r>
            <a:endParaRPr lang="es-ES" sz="2400" dirty="0">
              <a:latin typeface="Tahoma" charset="0"/>
            </a:endParaRPr>
          </a:p>
        </p:txBody>
      </p:sp>
      <p:sp>
        <p:nvSpPr>
          <p:cNvPr id="3" name="Rectángulo 2"/>
          <p:cNvSpPr/>
          <p:nvPr/>
        </p:nvSpPr>
        <p:spPr>
          <a:xfrm>
            <a:off x="4000722" y="1196455"/>
            <a:ext cx="7588155" cy="45719"/>
          </a:xfrm>
          <a:prstGeom prst="rect">
            <a:avLst/>
          </a:prstGeom>
          <a:solidFill>
            <a:srgbClr val="53DDD0"/>
          </a:solidFill>
          <a:ln>
            <a:solidFill>
              <a:srgbClr val="53D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2 Marcador de contenido"/>
          <p:cNvSpPr txBox="1">
            <a:spLocks/>
          </p:cNvSpPr>
          <p:nvPr/>
        </p:nvSpPr>
        <p:spPr>
          <a:xfrm>
            <a:off x="827617" y="1736754"/>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smtClean="0">
                <a:latin typeface="Tahoma" charset="0"/>
              </a:rPr>
              <a:t>1.Deber ser ordenado</a:t>
            </a:r>
          </a:p>
          <a:p>
            <a:pPr algn="l"/>
            <a:r>
              <a:rPr lang="es-ES" sz="2800" smtClean="0">
                <a:latin typeface="Tahoma" charset="0"/>
              </a:rPr>
              <a:t>2. Carácter de cientificidad</a:t>
            </a:r>
          </a:p>
          <a:p>
            <a:pPr algn="l"/>
            <a:r>
              <a:rPr lang="es-ES" sz="2800" smtClean="0">
                <a:latin typeface="Tahoma" charset="0"/>
              </a:rPr>
              <a:t>3. Debe ser lógico</a:t>
            </a:r>
          </a:p>
          <a:p>
            <a:pPr algn="l"/>
            <a:r>
              <a:rPr lang="es-ES" sz="2800" smtClean="0">
                <a:latin typeface="Tahoma" charset="0"/>
              </a:rPr>
              <a:t>4. Jerarquizado </a:t>
            </a:r>
          </a:p>
          <a:p>
            <a:pPr algn="l"/>
            <a:r>
              <a:rPr lang="es-ES" sz="2800" smtClean="0">
                <a:latin typeface="Tahoma" charset="0"/>
              </a:rPr>
              <a:t>5. Universal</a:t>
            </a:r>
          </a:p>
          <a:p>
            <a:pPr algn="l"/>
            <a:r>
              <a:rPr lang="es-ES" sz="2800" smtClean="0">
                <a:latin typeface="Tahoma" charset="0"/>
              </a:rPr>
              <a:t>6. Pragmático </a:t>
            </a:r>
          </a:p>
          <a:p>
            <a:pPr algn="l"/>
            <a:r>
              <a:rPr lang="es-ES" sz="2800" smtClean="0">
                <a:latin typeface="Tahoma" charset="0"/>
              </a:rPr>
              <a:t>7. Debe tener guías de Utilización </a:t>
            </a:r>
          </a:p>
          <a:p>
            <a:pPr algn="l"/>
            <a:r>
              <a:rPr lang="es-ES" sz="2800" smtClean="0">
                <a:latin typeface="Tahoma" charset="0"/>
              </a:rPr>
              <a:t>8. Debe ser sistémico </a:t>
            </a:r>
          </a:p>
          <a:p>
            <a:pPr algn="l"/>
            <a:endParaRPr lang="es-ES" dirty="0">
              <a:latin typeface="Tahoma" charset="0"/>
            </a:endParaRPr>
          </a:p>
        </p:txBody>
      </p:sp>
    </p:spTree>
    <p:extLst>
      <p:ext uri="{BB962C8B-B14F-4D97-AF65-F5344CB8AC3E}">
        <p14:creationId xmlns:p14="http://schemas.microsoft.com/office/powerpoint/2010/main" val="2227669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503094"/>
            <a:ext cx="7744097" cy="523220"/>
          </a:xfrm>
          <a:prstGeom prst="rect">
            <a:avLst/>
          </a:prstGeom>
          <a:solidFill>
            <a:srgbClr val="03878C"/>
          </a:solidFill>
        </p:spPr>
        <p:txBody>
          <a:bodyPr wrap="square" rtlCol="0">
            <a:spAutoFit/>
          </a:bodyPr>
          <a:lstStyle/>
          <a:p>
            <a:pPr algn="ctr"/>
            <a:r>
              <a:rPr lang="es-ES" sz="2800" b="1" dirty="0" smtClean="0">
                <a:solidFill>
                  <a:schemeClr val="bg1"/>
                </a:solidFill>
                <a:latin typeface="Bell Gothic Std Light" pitchFamily="34" charset="0"/>
                <a:cs typeface="Arial" pitchFamily="34" charset="0"/>
              </a:rPr>
              <a:t> </a:t>
            </a:r>
            <a:r>
              <a:rPr lang="es-ES" sz="2500" b="1" dirty="0" smtClean="0">
                <a:solidFill>
                  <a:schemeClr val="bg1"/>
                </a:solidFill>
                <a:latin typeface="Arial" panose="020B0604020202020204" pitchFamily="34" charset="0"/>
                <a:cs typeface="Arial" panose="020B0604020202020204" pitchFamily="34" charset="0"/>
              </a:rPr>
              <a:t>Condiciones que debe tener perito</a:t>
            </a:r>
            <a:endParaRPr lang="es-ES" sz="2500" b="1" dirty="0">
              <a:solidFill>
                <a:schemeClr val="bg1"/>
              </a:solidFill>
              <a:latin typeface="Arial" panose="020B0604020202020204" pitchFamily="34" charset="0"/>
              <a:cs typeface="Arial" panose="020B0604020202020204" pitchFamily="34" charset="0"/>
            </a:endParaRPr>
          </a:p>
        </p:txBody>
      </p:sp>
      <p:sp>
        <p:nvSpPr>
          <p:cNvPr id="5" name="Text Box 2"/>
          <p:cNvSpPr txBox="1">
            <a:spLocks noChangeArrowheads="1"/>
          </p:cNvSpPr>
          <p:nvPr/>
        </p:nvSpPr>
        <p:spPr bwMode="auto">
          <a:xfrm>
            <a:off x="3382575" y="1222262"/>
            <a:ext cx="8313556"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822325" eaLnBrk="0" hangingPunct="0">
              <a:defRPr sz="2800">
                <a:solidFill>
                  <a:schemeClr val="folHlink"/>
                </a:solidFill>
                <a:latin typeface="Tahoma" charset="0"/>
                <a:ea typeface="ＭＳ Ｐゴシック" charset="0"/>
                <a:cs typeface="ＭＳ Ｐゴシック" charset="0"/>
              </a:defRPr>
            </a:lvl1pPr>
            <a:lvl2pPr marL="411163" indent="-307975" defTabSz="822325" eaLnBrk="0" hangingPunct="0">
              <a:defRPr sz="2800">
                <a:solidFill>
                  <a:schemeClr val="folHlink"/>
                </a:solidFill>
                <a:latin typeface="Tahoma" charset="0"/>
                <a:ea typeface="ＭＳ Ｐゴシック" charset="0"/>
              </a:defRPr>
            </a:lvl2pPr>
            <a:lvl3pPr marL="1143000" indent="-228600" defTabSz="822325" eaLnBrk="0" hangingPunct="0">
              <a:defRPr sz="2800">
                <a:solidFill>
                  <a:schemeClr val="folHlink"/>
                </a:solidFill>
                <a:latin typeface="Tahoma" charset="0"/>
                <a:ea typeface="ＭＳ Ｐゴシック" charset="0"/>
              </a:defRPr>
            </a:lvl3pPr>
            <a:lvl4pPr marL="1600200" indent="-228600" defTabSz="822325" eaLnBrk="0" hangingPunct="0">
              <a:defRPr sz="2800">
                <a:solidFill>
                  <a:schemeClr val="folHlink"/>
                </a:solidFill>
                <a:latin typeface="Tahoma" charset="0"/>
                <a:ea typeface="ＭＳ Ｐゴシック" charset="0"/>
              </a:defRPr>
            </a:lvl4pPr>
            <a:lvl5pPr marL="2057400" indent="-228600" defTabSz="822325" eaLnBrk="0" hangingPunct="0">
              <a:defRPr sz="2800">
                <a:solidFill>
                  <a:schemeClr val="folHlink"/>
                </a:solidFill>
                <a:latin typeface="Tahoma" charset="0"/>
                <a:ea typeface="ＭＳ Ｐゴシック" charset="0"/>
              </a:defRPr>
            </a:lvl5pPr>
            <a:lvl6pPr marL="2514600" indent="-228600" defTabSz="822325"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defTabSz="822325"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defTabSz="822325"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defTabSz="822325" eaLnBrk="0" fontAlgn="base" hangingPunct="0">
              <a:spcBef>
                <a:spcPct val="0"/>
              </a:spcBef>
              <a:spcAft>
                <a:spcPct val="0"/>
              </a:spcAft>
              <a:defRPr sz="2800">
                <a:solidFill>
                  <a:schemeClr val="folHlink"/>
                </a:solidFill>
                <a:latin typeface="Tahoma" charset="0"/>
                <a:ea typeface="ＭＳ Ｐゴシック" charset="0"/>
              </a:defRPr>
            </a:lvl9pPr>
          </a:lstStyle>
          <a:p>
            <a:pPr marL="103188" lvl="1" indent="0" eaLnBrk="1" hangingPunct="1">
              <a:lnSpc>
                <a:spcPct val="95000"/>
              </a:lnSpc>
              <a:buClr>
                <a:srgbClr val="000000"/>
              </a:buClr>
              <a:buSzPct val="100000"/>
            </a:pPr>
            <a:r>
              <a:rPr lang="es-CO" sz="2400" dirty="0" smtClean="0"/>
              <a:t>(</a:t>
            </a:r>
            <a:r>
              <a:rPr lang="es-CO" sz="2400" dirty="0" err="1"/>
              <a:t>Giberg</a:t>
            </a:r>
            <a:r>
              <a:rPr lang="es-CO" sz="2400" dirty="0"/>
              <a:t> </a:t>
            </a:r>
            <a:r>
              <a:rPr lang="es-CO" sz="2400" dirty="0" err="1"/>
              <a:t>Calaibuig</a:t>
            </a:r>
            <a:r>
              <a:rPr lang="es-CO" sz="2400" dirty="0"/>
              <a:t> 1991;Villanueva Cañadas 2004;  Salvat 2005 ;Criado del Rio 2010)</a:t>
            </a:r>
            <a:endParaRPr lang="es-ES_tradnl"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2 Subtítulo"/>
          <p:cNvSpPr>
            <a:spLocks noGrp="1"/>
          </p:cNvSpPr>
          <p:nvPr>
            <p:ph type="subTitle" idx="1"/>
          </p:nvPr>
        </p:nvSpPr>
        <p:spPr>
          <a:xfrm>
            <a:off x="1761296" y="2119941"/>
            <a:ext cx="8703734" cy="3581400"/>
          </a:xfrm>
        </p:spPr>
        <p:txBody>
          <a:bodyPr>
            <a:normAutofit fontScale="85000" lnSpcReduction="20000"/>
          </a:bodyPr>
          <a:lstStyle/>
          <a:p>
            <a:pPr marL="514350" indent="-514350" algn="just">
              <a:buFont typeface="Tahoma" charset="0"/>
              <a:buAutoNum type="arabicPeriod"/>
            </a:pPr>
            <a:r>
              <a:rPr lang="es-CO" sz="1900" b="1" dirty="0">
                <a:solidFill>
                  <a:schemeClr val="tx2"/>
                </a:solidFill>
                <a:latin typeface="Tahoma" charset="0"/>
              </a:rPr>
              <a:t>Objetividad </a:t>
            </a:r>
            <a:r>
              <a:rPr lang="es-CO" sz="1900" dirty="0">
                <a:solidFill>
                  <a:schemeClr val="tx2"/>
                </a:solidFill>
                <a:latin typeface="Tahoma" charset="0"/>
              </a:rPr>
              <a:t>en la interpretación de los hechos sin influencia en ninguna circunstancia ajena.</a:t>
            </a:r>
          </a:p>
          <a:p>
            <a:pPr marL="514350" indent="-514350" algn="just">
              <a:buFont typeface="Tahoma" charset="0"/>
              <a:buAutoNum type="arabicPeriod"/>
            </a:pPr>
            <a:r>
              <a:rPr lang="es-CO" sz="1900" b="1" dirty="0">
                <a:solidFill>
                  <a:schemeClr val="tx2"/>
                </a:solidFill>
                <a:latin typeface="Tahoma" charset="0"/>
              </a:rPr>
              <a:t>Imparcialidad</a:t>
            </a:r>
            <a:r>
              <a:rPr lang="es-CO" sz="1900" dirty="0">
                <a:solidFill>
                  <a:schemeClr val="tx2"/>
                </a:solidFill>
                <a:latin typeface="Tahoma" charset="0"/>
              </a:rPr>
              <a:t> en la elaboración de los informes </a:t>
            </a:r>
          </a:p>
          <a:p>
            <a:pPr marL="514350" indent="-514350" algn="just">
              <a:buFont typeface="Tahoma" charset="0"/>
              <a:buAutoNum type="arabicPeriod"/>
            </a:pPr>
            <a:r>
              <a:rPr lang="es-CO" sz="1900" b="1" dirty="0">
                <a:solidFill>
                  <a:schemeClr val="tx2"/>
                </a:solidFill>
                <a:latin typeface="Tahoma" charset="0"/>
              </a:rPr>
              <a:t>Honestidad</a:t>
            </a:r>
            <a:r>
              <a:rPr lang="es-CO" sz="1900" dirty="0">
                <a:solidFill>
                  <a:schemeClr val="tx2"/>
                </a:solidFill>
                <a:latin typeface="Tahoma" charset="0"/>
              </a:rPr>
              <a:t>: expresarse con coherencia y sinceridad.</a:t>
            </a:r>
          </a:p>
          <a:p>
            <a:pPr marL="514350" indent="-514350" algn="just">
              <a:buFont typeface="Tahoma" charset="0"/>
              <a:buAutoNum type="arabicPeriod"/>
            </a:pPr>
            <a:r>
              <a:rPr lang="es-CO" sz="1900" b="1" dirty="0">
                <a:solidFill>
                  <a:schemeClr val="tx2"/>
                </a:solidFill>
                <a:latin typeface="Tahoma" charset="0"/>
              </a:rPr>
              <a:t>Veracidad </a:t>
            </a:r>
            <a:r>
              <a:rPr lang="es-CO" sz="1900" dirty="0">
                <a:solidFill>
                  <a:schemeClr val="tx2"/>
                </a:solidFill>
                <a:latin typeface="Tahoma" charset="0"/>
              </a:rPr>
              <a:t>derivada de su objetividad, imparcialidad y honestidad que se plasmara independientemente de  las consecuencias jurídicas o sociales que se deriven de la verdad.</a:t>
            </a:r>
          </a:p>
          <a:p>
            <a:pPr marL="514350" indent="-514350" algn="just">
              <a:buFont typeface="Tahoma" charset="0"/>
              <a:buAutoNum type="arabicPeriod"/>
            </a:pPr>
            <a:r>
              <a:rPr lang="es-CO" sz="1900" b="1" dirty="0">
                <a:solidFill>
                  <a:schemeClr val="tx2"/>
                </a:solidFill>
                <a:latin typeface="Tahoma" charset="0"/>
              </a:rPr>
              <a:t>Prudencia</a:t>
            </a:r>
            <a:r>
              <a:rPr lang="es-CO" sz="1900" dirty="0">
                <a:solidFill>
                  <a:schemeClr val="tx2"/>
                </a:solidFill>
                <a:latin typeface="Tahoma" charset="0"/>
              </a:rPr>
              <a:t> en los informes, estar abierto a la critica </a:t>
            </a:r>
          </a:p>
          <a:p>
            <a:pPr marL="514350" indent="-514350" algn="just">
              <a:buFont typeface="Tahoma" charset="0"/>
              <a:buAutoNum type="arabicPeriod"/>
            </a:pPr>
            <a:r>
              <a:rPr lang="es-CO" sz="1900" b="1" dirty="0">
                <a:solidFill>
                  <a:schemeClr val="tx2"/>
                </a:solidFill>
                <a:latin typeface="Tahoma" charset="0"/>
              </a:rPr>
              <a:t>Reflexión y sentido común </a:t>
            </a:r>
            <a:r>
              <a:rPr lang="es-CO" sz="1900" dirty="0">
                <a:solidFill>
                  <a:schemeClr val="tx2"/>
                </a:solidFill>
                <a:latin typeface="Tahoma" charset="0"/>
              </a:rPr>
              <a:t>que le permita percibir comprender o razonar las cosas</a:t>
            </a:r>
          </a:p>
          <a:p>
            <a:pPr marL="514350" indent="-514350" algn="just">
              <a:buFont typeface="Tahoma" charset="0"/>
              <a:buAutoNum type="arabicPeriod"/>
            </a:pPr>
            <a:r>
              <a:rPr lang="es-CO" sz="1900" b="1" dirty="0">
                <a:solidFill>
                  <a:schemeClr val="tx2"/>
                </a:solidFill>
                <a:latin typeface="Tahoma" charset="0"/>
              </a:rPr>
              <a:t>Juicio</a:t>
            </a:r>
            <a:r>
              <a:rPr lang="es-CO" sz="1900" dirty="0">
                <a:solidFill>
                  <a:schemeClr val="tx2"/>
                </a:solidFill>
                <a:latin typeface="Tahoma" charset="0"/>
              </a:rPr>
              <a:t> que le permita extraer lo importante de lo secundario y jerarquizar.</a:t>
            </a:r>
          </a:p>
          <a:p>
            <a:pPr marL="514350" indent="-514350" algn="just">
              <a:buFont typeface="Tahoma" charset="0"/>
              <a:buAutoNum type="arabicPeriod"/>
            </a:pPr>
            <a:r>
              <a:rPr lang="es-CO" sz="1900" b="1" dirty="0">
                <a:solidFill>
                  <a:schemeClr val="tx2"/>
                </a:solidFill>
                <a:latin typeface="Tahoma" charset="0"/>
              </a:rPr>
              <a:t>Capacidad de análisis y </a:t>
            </a:r>
            <a:r>
              <a:rPr lang="es-CO" sz="1900" dirty="0">
                <a:solidFill>
                  <a:schemeClr val="tx2"/>
                </a:solidFill>
                <a:latin typeface="Tahoma" charset="0"/>
              </a:rPr>
              <a:t>simplificación para reducir </a:t>
            </a:r>
            <a:r>
              <a:rPr lang="es-CO" sz="1900" dirty="0">
                <a:solidFill>
                  <a:schemeClr val="tx2"/>
                </a:solidFill>
                <a:latin typeface="Tahoma" charset="0"/>
              </a:rPr>
              <a:t>el problema mas complejo a términos simples </a:t>
            </a:r>
          </a:p>
          <a:p>
            <a:pPr marL="514350" indent="-514350" algn="just">
              <a:buFont typeface="Tahoma" charset="0"/>
              <a:buAutoNum type="arabicPeriod"/>
            </a:pPr>
            <a:r>
              <a:rPr lang="es-CO" sz="1900" b="1" dirty="0">
                <a:solidFill>
                  <a:schemeClr val="tx2"/>
                </a:solidFill>
                <a:latin typeface="Tahoma" charset="0"/>
              </a:rPr>
              <a:t>Rigor Científico   </a:t>
            </a:r>
            <a:r>
              <a:rPr lang="es-CO" sz="1900" dirty="0">
                <a:solidFill>
                  <a:schemeClr val="tx2"/>
                </a:solidFill>
                <a:latin typeface="Tahoma" charset="0"/>
              </a:rPr>
              <a:t>racionamiento científico de todas sus conclusiones </a:t>
            </a:r>
          </a:p>
          <a:p>
            <a:pPr marL="514350" indent="-514350" algn="just">
              <a:buFont typeface="Tahoma" charset="0"/>
              <a:buAutoNum type="arabicPeriod"/>
            </a:pPr>
            <a:endParaRPr lang="es-CO" sz="1800" dirty="0">
              <a:solidFill>
                <a:schemeClr val="tx2"/>
              </a:solidFill>
              <a:latin typeface="Tahoma" charset="0"/>
            </a:endParaRPr>
          </a:p>
          <a:p>
            <a:pPr marL="514350" indent="-514350" algn="just">
              <a:buFont typeface="Tahoma" charset="0"/>
              <a:buAutoNum type="arabicPeriod"/>
            </a:pPr>
            <a:endParaRPr lang="es-CO" sz="2000" dirty="0">
              <a:solidFill>
                <a:schemeClr val="tx2"/>
              </a:solidFill>
              <a:latin typeface="Tahoma" charset="0"/>
            </a:endParaRPr>
          </a:p>
          <a:p>
            <a:pPr marL="514350" indent="-514350" algn="just">
              <a:buFont typeface="Tahoma" charset="0"/>
              <a:buAutoNum type="arabicPeriod"/>
            </a:pPr>
            <a:endParaRPr lang="es-CO" sz="2000" dirty="0">
              <a:solidFill>
                <a:schemeClr val="tx2"/>
              </a:solidFill>
              <a:latin typeface="Tahoma" charset="0"/>
            </a:endParaRPr>
          </a:p>
        </p:txBody>
      </p:sp>
    </p:spTree>
    <p:extLst>
      <p:ext uri="{BB962C8B-B14F-4D97-AF65-F5344CB8AC3E}">
        <p14:creationId xmlns:p14="http://schemas.microsoft.com/office/powerpoint/2010/main" val="337234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59897" y="602104"/>
            <a:ext cx="4896543" cy="738664"/>
          </a:xfrm>
          <a:prstGeom prst="rect">
            <a:avLst/>
          </a:prstGeom>
        </p:spPr>
        <p:txBody>
          <a:bodyPr wrap="square">
            <a:spAutoFit/>
          </a:bodyPr>
          <a:lstStyle/>
          <a:p>
            <a:r>
              <a:rPr lang="es-ES" sz="1400" dirty="0" err="1"/>
              <a:t>Altman</a:t>
            </a:r>
            <a:r>
              <a:rPr lang="es-ES" sz="1400" dirty="0"/>
              <a:t> B. </a:t>
            </a:r>
            <a:r>
              <a:rPr lang="es-ES" sz="1400" dirty="0" err="1"/>
              <a:t>Disability</a:t>
            </a:r>
            <a:r>
              <a:rPr lang="es-ES" sz="1400" dirty="0"/>
              <a:t> </a:t>
            </a:r>
            <a:r>
              <a:rPr lang="es-ES" sz="1400" dirty="0" err="1"/>
              <a:t>Definitions</a:t>
            </a:r>
            <a:r>
              <a:rPr lang="es-ES" sz="1400" dirty="0"/>
              <a:t>, </a:t>
            </a:r>
            <a:r>
              <a:rPr lang="es-ES" sz="1400" dirty="0" err="1"/>
              <a:t>Models</a:t>
            </a:r>
            <a:r>
              <a:rPr lang="es-ES" sz="1400" dirty="0"/>
              <a:t>, </a:t>
            </a:r>
            <a:r>
              <a:rPr lang="es-ES" sz="1400" dirty="0" err="1"/>
              <a:t>Classification</a:t>
            </a:r>
            <a:r>
              <a:rPr lang="es-ES" sz="1400" dirty="0"/>
              <a:t> </a:t>
            </a:r>
            <a:r>
              <a:rPr lang="es-ES" sz="1400" dirty="0" err="1"/>
              <a:t>Schemes</a:t>
            </a:r>
            <a:r>
              <a:rPr lang="es-ES" sz="1400" dirty="0"/>
              <a:t>, and </a:t>
            </a:r>
            <a:r>
              <a:rPr lang="es-ES" sz="1400" dirty="0" err="1"/>
              <a:t>Applications</a:t>
            </a:r>
            <a:r>
              <a:rPr lang="es-ES" sz="1400" dirty="0"/>
              <a:t> </a:t>
            </a:r>
            <a:r>
              <a:rPr lang="es-ES" sz="1400" dirty="0" err="1"/>
              <a:t>Chapter</a:t>
            </a:r>
            <a:r>
              <a:rPr lang="es-ES" sz="1400" dirty="0"/>
              <a:t> 3. </a:t>
            </a:r>
            <a:r>
              <a:rPr lang="es-ES" sz="1400" dirty="0" err="1"/>
              <a:t>Handbook</a:t>
            </a:r>
            <a:r>
              <a:rPr lang="es-ES" sz="1400" dirty="0"/>
              <a:t> of </a:t>
            </a:r>
            <a:r>
              <a:rPr lang="es-ES" sz="1400" dirty="0" err="1"/>
              <a:t>Disability</a:t>
            </a:r>
            <a:r>
              <a:rPr lang="es-ES" sz="1400" dirty="0"/>
              <a:t> </a:t>
            </a:r>
            <a:r>
              <a:rPr lang="es-ES" sz="1400" dirty="0" err="1"/>
              <a:t>Studies</a:t>
            </a:r>
            <a:r>
              <a:rPr lang="es-ES" sz="1400" dirty="0"/>
              <a:t>. p. 97–122. </a:t>
            </a:r>
            <a:endParaRPr lang="es-CO" sz="1400" dirty="0"/>
          </a:p>
        </p:txBody>
      </p:sp>
      <p:grpSp>
        <p:nvGrpSpPr>
          <p:cNvPr id="4" name="3 Grupo"/>
          <p:cNvGrpSpPr/>
          <p:nvPr/>
        </p:nvGrpSpPr>
        <p:grpSpPr>
          <a:xfrm>
            <a:off x="1737228" y="486888"/>
            <a:ext cx="3321660" cy="691280"/>
            <a:chOff x="911" y="257176"/>
            <a:chExt cx="2744369" cy="342902"/>
          </a:xfrm>
        </p:grpSpPr>
        <p:sp>
          <p:nvSpPr>
            <p:cNvPr id="5" name="4 Rectángulo redondeado"/>
            <p:cNvSpPr/>
            <p:nvPr/>
          </p:nvSpPr>
          <p:spPr>
            <a:xfrm>
              <a:off x="911" y="257176"/>
              <a:ext cx="2744369" cy="342902"/>
            </a:xfrm>
            <a:prstGeom prst="roundRect">
              <a:avLst/>
            </a:pr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6" name="5 Rectángulo"/>
            <p:cNvSpPr/>
            <p:nvPr/>
          </p:nvSpPr>
          <p:spPr>
            <a:xfrm>
              <a:off x="17650" y="273915"/>
              <a:ext cx="2710891" cy="309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2000" b="1" dirty="0" err="1"/>
                <a:t>Modelos</a:t>
              </a:r>
              <a:r>
                <a:rPr lang="en-US" sz="2000" b="1" dirty="0"/>
                <a:t> </a:t>
              </a:r>
              <a:r>
                <a:rPr lang="en-US" sz="2000" b="1" dirty="0" err="1"/>
                <a:t>Discapacidad</a:t>
              </a:r>
              <a:endParaRPr lang="es-CO" sz="2000" dirty="0"/>
            </a:p>
          </p:txBody>
        </p:sp>
      </p:grpSp>
      <p:graphicFrame>
        <p:nvGraphicFramePr>
          <p:cNvPr id="11" name="10 Diagrama"/>
          <p:cNvGraphicFramePr/>
          <p:nvPr>
            <p:extLst/>
          </p:nvPr>
        </p:nvGraphicFramePr>
        <p:xfrm>
          <a:off x="2482850" y="11527"/>
          <a:ext cx="7213551" cy="61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descr="C:\Users\Martha Lucía\Downloads\Logo DISP.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83790" y="5909225"/>
            <a:ext cx="2440913" cy="900000"/>
          </a:xfrm>
          <a:prstGeom prst="rect">
            <a:avLst/>
          </a:prstGeom>
          <a:noFill/>
          <a:ln>
            <a:noFill/>
          </a:ln>
        </p:spPr>
      </p:pic>
      <p:grpSp>
        <p:nvGrpSpPr>
          <p:cNvPr id="13" name="Grupo 12"/>
          <p:cNvGrpSpPr/>
          <p:nvPr/>
        </p:nvGrpSpPr>
        <p:grpSpPr>
          <a:xfrm>
            <a:off x="1551653" y="6319647"/>
            <a:ext cx="5322111" cy="443760"/>
            <a:chOff x="2067" y="2709343"/>
            <a:chExt cx="2214926" cy="1328955"/>
          </a:xfrm>
          <a:scene3d>
            <a:camera prst="orthographicFront"/>
            <a:lightRig rig="chilly" dir="t"/>
          </a:scene3d>
        </p:grpSpPr>
        <p:sp>
          <p:nvSpPr>
            <p:cNvPr id="14" name="Rectángulo 13">
              <a:hlinkClick r:id="" action="ppaction://noaction"/>
            </p:cNvPr>
            <p:cNvSpPr/>
            <p:nvPr/>
          </p:nvSpPr>
          <p:spPr>
            <a:xfrm>
              <a:off x="2067" y="2709343"/>
              <a:ext cx="2214926" cy="1328955"/>
            </a:xfrm>
            <a:prstGeom prst="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2067" y="2709343"/>
              <a:ext cx="2214926" cy="13289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CO" sz="2400" b="1" kern="1200" dirty="0"/>
                <a:t>Marco Conceptual</a:t>
              </a:r>
            </a:p>
          </p:txBody>
        </p:sp>
      </p:grpSp>
      <p:sp>
        <p:nvSpPr>
          <p:cNvPr id="16" name="Flecha derecha 15">
            <a:hlinkClick r:id="" action="ppaction://noaction"/>
          </p:cNvPr>
          <p:cNvSpPr/>
          <p:nvPr/>
        </p:nvSpPr>
        <p:spPr>
          <a:xfrm>
            <a:off x="7049600" y="6340175"/>
            <a:ext cx="975050" cy="402703"/>
          </a:xfrm>
          <a:prstGeom prst="rightArrow">
            <a:avLst/>
          </a:prstGeom>
          <a:solidFill>
            <a:schemeClr val="accent5">
              <a:lumMod val="20000"/>
              <a:lumOff val="80000"/>
            </a:schemeClr>
          </a:solidFill>
          <a:ln>
            <a:solidFill>
              <a:schemeClr val="accent5">
                <a:lumMod val="20000"/>
                <a:lumOff val="8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7" name="Tabla 16"/>
          <p:cNvGraphicFramePr>
            <a:graphicFrameLocks noGrp="1"/>
          </p:cNvGraphicFramePr>
          <p:nvPr>
            <p:extLst/>
          </p:nvPr>
        </p:nvGraphicFramePr>
        <p:xfrm>
          <a:off x="1175657" y="1331230"/>
          <a:ext cx="10685592" cy="5477995"/>
        </p:xfrm>
        <a:graphic>
          <a:graphicData uri="http://schemas.openxmlformats.org/drawingml/2006/table">
            <a:tbl>
              <a:tblPr firstRow="1" bandRow="1">
                <a:tableStyleId>{21E4AEA4-8DFA-4A89-87EB-49C32662AFE0}</a:tableStyleId>
              </a:tblPr>
              <a:tblGrid>
                <a:gridCol w="1780932">
                  <a:extLst>
                    <a:ext uri="{9D8B030D-6E8A-4147-A177-3AD203B41FA5}">
                      <a16:colId xmlns:a16="http://schemas.microsoft.com/office/drawing/2014/main" xmlns="" val="20000"/>
                    </a:ext>
                  </a:extLst>
                </a:gridCol>
                <a:gridCol w="1780932">
                  <a:extLst>
                    <a:ext uri="{9D8B030D-6E8A-4147-A177-3AD203B41FA5}">
                      <a16:colId xmlns:a16="http://schemas.microsoft.com/office/drawing/2014/main" xmlns="" val="20001"/>
                    </a:ext>
                  </a:extLst>
                </a:gridCol>
                <a:gridCol w="1780932">
                  <a:extLst>
                    <a:ext uri="{9D8B030D-6E8A-4147-A177-3AD203B41FA5}">
                      <a16:colId xmlns:a16="http://schemas.microsoft.com/office/drawing/2014/main" xmlns="" val="20002"/>
                    </a:ext>
                  </a:extLst>
                </a:gridCol>
                <a:gridCol w="1780932">
                  <a:extLst>
                    <a:ext uri="{9D8B030D-6E8A-4147-A177-3AD203B41FA5}">
                      <a16:colId xmlns:a16="http://schemas.microsoft.com/office/drawing/2014/main" xmlns="" val="20003"/>
                    </a:ext>
                  </a:extLst>
                </a:gridCol>
                <a:gridCol w="1780932">
                  <a:extLst>
                    <a:ext uri="{9D8B030D-6E8A-4147-A177-3AD203B41FA5}">
                      <a16:colId xmlns:a16="http://schemas.microsoft.com/office/drawing/2014/main" xmlns="" val="20004"/>
                    </a:ext>
                  </a:extLst>
                </a:gridCol>
                <a:gridCol w="1780932">
                  <a:extLst>
                    <a:ext uri="{9D8B030D-6E8A-4147-A177-3AD203B41FA5}">
                      <a16:colId xmlns:a16="http://schemas.microsoft.com/office/drawing/2014/main" xmlns="" val="20005"/>
                    </a:ext>
                  </a:extLst>
                </a:gridCol>
              </a:tblGrid>
              <a:tr h="584086">
                <a:tc>
                  <a:txBody>
                    <a:bodyPr/>
                    <a:lstStyle/>
                    <a:p>
                      <a:r>
                        <a:rPr lang="es-CO" dirty="0"/>
                        <a:t>Modelo</a:t>
                      </a:r>
                    </a:p>
                  </a:txBody>
                  <a:tcPr/>
                </a:tc>
                <a:tc>
                  <a:txBody>
                    <a:bodyPr/>
                    <a:lstStyle/>
                    <a:p>
                      <a:r>
                        <a:rPr lang="es-CO" dirty="0"/>
                        <a:t>Primer Componente</a:t>
                      </a:r>
                      <a:r>
                        <a:rPr lang="es-CO" baseline="0" dirty="0"/>
                        <a:t> </a:t>
                      </a:r>
                      <a:endParaRPr lang="es-CO" dirty="0"/>
                    </a:p>
                  </a:txBody>
                  <a:tcPr/>
                </a:tc>
                <a:tc>
                  <a:txBody>
                    <a:bodyPr/>
                    <a:lstStyle/>
                    <a:p>
                      <a:r>
                        <a:rPr lang="es-CO" dirty="0"/>
                        <a:t>Segundo</a:t>
                      </a:r>
                      <a:r>
                        <a:rPr lang="es-CO" baseline="0" dirty="0"/>
                        <a:t> </a:t>
                      </a:r>
                      <a:br>
                        <a:rPr lang="es-CO" baseline="0" dirty="0"/>
                      </a:br>
                      <a:r>
                        <a:rPr lang="es-CO" baseline="0" dirty="0"/>
                        <a:t>Componente </a:t>
                      </a:r>
                      <a:endParaRPr lang="es-CO" dirty="0"/>
                    </a:p>
                  </a:txBody>
                  <a:tcPr/>
                </a:tc>
                <a:tc>
                  <a:txBody>
                    <a:bodyPr/>
                    <a:lstStyle/>
                    <a:p>
                      <a:r>
                        <a:rPr lang="es-CO" dirty="0"/>
                        <a:t>Tercer </a:t>
                      </a:r>
                    </a:p>
                    <a:p>
                      <a:r>
                        <a:rPr lang="es-CO" dirty="0"/>
                        <a:t>Componente</a:t>
                      </a:r>
                      <a:r>
                        <a:rPr lang="es-CO" baseline="0" dirty="0"/>
                        <a:t> </a:t>
                      </a:r>
                      <a:endParaRPr lang="es-CO" dirty="0"/>
                    </a:p>
                  </a:txBody>
                  <a:tcPr/>
                </a:tc>
                <a:tc>
                  <a:txBody>
                    <a:bodyPr/>
                    <a:lstStyle/>
                    <a:p>
                      <a:r>
                        <a:rPr lang="es-CO" dirty="0"/>
                        <a:t>Cuarto Componente </a:t>
                      </a:r>
                    </a:p>
                  </a:txBody>
                  <a:tcPr/>
                </a:tc>
                <a:tc>
                  <a:txBody>
                    <a:bodyPr/>
                    <a:lstStyle/>
                    <a:p>
                      <a:r>
                        <a:rPr lang="es-CO" dirty="0"/>
                        <a:t>Quinto Componente </a:t>
                      </a:r>
                    </a:p>
                  </a:txBody>
                  <a:tcPr/>
                </a:tc>
                <a:extLst>
                  <a:ext uri="{0D108BD9-81ED-4DB2-BD59-A6C34878D82A}">
                    <a16:rowId xmlns:a16="http://schemas.microsoft.com/office/drawing/2014/main" xmlns="" val="10000"/>
                  </a:ext>
                </a:extLst>
              </a:tr>
              <a:tr h="584086">
                <a:tc>
                  <a:txBody>
                    <a:bodyPr/>
                    <a:lstStyle/>
                    <a:p>
                      <a:r>
                        <a:rPr lang="es-CO" dirty="0"/>
                        <a:t>Nagi</a:t>
                      </a:r>
                    </a:p>
                  </a:txBody>
                  <a:tcPr/>
                </a:tc>
                <a:tc>
                  <a:txBody>
                    <a:bodyPr/>
                    <a:lstStyle/>
                    <a:p>
                      <a:r>
                        <a:rPr lang="es-CO" dirty="0"/>
                        <a:t>Patología</a:t>
                      </a:r>
                    </a:p>
                  </a:txBody>
                  <a:tcPr/>
                </a:tc>
                <a:tc>
                  <a:txBody>
                    <a:bodyPr/>
                    <a:lstStyle/>
                    <a:p>
                      <a:r>
                        <a:rPr lang="es-CO" dirty="0"/>
                        <a:t>Deficiencia</a:t>
                      </a:r>
                    </a:p>
                  </a:txBody>
                  <a:tcPr/>
                </a:tc>
                <a:tc>
                  <a:txBody>
                    <a:bodyPr/>
                    <a:lstStyle/>
                    <a:p>
                      <a:r>
                        <a:rPr lang="es-CO" dirty="0"/>
                        <a:t>Limitación Funcional </a:t>
                      </a:r>
                    </a:p>
                  </a:txBody>
                  <a:tcPr/>
                </a:tc>
                <a:tc>
                  <a:txBody>
                    <a:bodyPr/>
                    <a:lstStyle/>
                    <a:p>
                      <a:r>
                        <a:rPr lang="es-CO" dirty="0"/>
                        <a:t>Discapacidad</a:t>
                      </a:r>
                    </a:p>
                  </a:txBody>
                  <a:tcPr/>
                </a:tc>
                <a:tc>
                  <a:txBody>
                    <a:bodyPr/>
                    <a:lstStyle/>
                    <a:p>
                      <a:r>
                        <a:rPr lang="es-CO" dirty="0"/>
                        <a:t>-----</a:t>
                      </a:r>
                    </a:p>
                  </a:txBody>
                  <a:tcPr/>
                </a:tc>
                <a:extLst>
                  <a:ext uri="{0D108BD9-81ED-4DB2-BD59-A6C34878D82A}">
                    <a16:rowId xmlns:a16="http://schemas.microsoft.com/office/drawing/2014/main" xmlns="" val="10001"/>
                  </a:ext>
                </a:extLst>
              </a:tr>
              <a:tr h="584086">
                <a:tc>
                  <a:txBody>
                    <a:bodyPr/>
                    <a:lstStyle/>
                    <a:p>
                      <a:r>
                        <a:rPr lang="es-CO" dirty="0"/>
                        <a:t>Verbrudgge</a:t>
                      </a:r>
                      <a:r>
                        <a:rPr lang="es-CO" baseline="0" dirty="0"/>
                        <a:t> and Jette</a:t>
                      </a:r>
                      <a:endParaRPr lang="es-CO" dirty="0"/>
                    </a:p>
                  </a:txBody>
                  <a:tcPr/>
                </a:tc>
                <a:tc>
                  <a:txBody>
                    <a:bodyPr/>
                    <a:lstStyle/>
                    <a:p>
                      <a:r>
                        <a:rPr lang="es-CO" dirty="0"/>
                        <a:t>Patología/ Enfermedad</a:t>
                      </a:r>
                    </a:p>
                  </a:txBody>
                  <a:tcPr/>
                </a:tc>
                <a:tc>
                  <a:txBody>
                    <a:bodyPr/>
                    <a:lstStyle/>
                    <a:p>
                      <a:r>
                        <a:rPr lang="es-CO" dirty="0"/>
                        <a:t>Deficiencia</a:t>
                      </a:r>
                    </a:p>
                  </a:txBody>
                  <a:tcPr/>
                </a:tc>
                <a:tc>
                  <a:txBody>
                    <a:bodyPr/>
                    <a:lstStyle/>
                    <a:p>
                      <a:r>
                        <a:rPr lang="es-CO" dirty="0"/>
                        <a:t>Limitación Funcional</a:t>
                      </a:r>
                      <a:r>
                        <a:rPr lang="es-CO" baseline="0" dirty="0"/>
                        <a:t> </a:t>
                      </a:r>
                      <a:endParaRPr lang="es-CO" dirty="0"/>
                    </a:p>
                  </a:txBody>
                  <a:tcPr/>
                </a:tc>
                <a:tc>
                  <a:txBody>
                    <a:bodyPr/>
                    <a:lstStyle/>
                    <a:p>
                      <a:r>
                        <a:rPr lang="es-CO" dirty="0"/>
                        <a:t>Discapacidad</a:t>
                      </a:r>
                    </a:p>
                  </a:txBody>
                  <a:tcPr/>
                </a:tc>
                <a:tc>
                  <a:txBody>
                    <a:bodyPr/>
                    <a:lstStyle/>
                    <a:p>
                      <a:r>
                        <a:rPr lang="es-CO" dirty="0"/>
                        <a:t>-----</a:t>
                      </a:r>
                    </a:p>
                  </a:txBody>
                  <a:tcPr/>
                </a:tc>
                <a:extLst>
                  <a:ext uri="{0D108BD9-81ED-4DB2-BD59-A6C34878D82A}">
                    <a16:rowId xmlns:a16="http://schemas.microsoft.com/office/drawing/2014/main" xmlns="" val="10002"/>
                  </a:ext>
                </a:extLst>
              </a:tr>
              <a:tr h="834409">
                <a:tc>
                  <a:txBody>
                    <a:bodyPr/>
                    <a:lstStyle/>
                    <a:p>
                      <a:r>
                        <a:rPr lang="es-CO" dirty="0"/>
                        <a:t>IOM-1</a:t>
                      </a:r>
                    </a:p>
                  </a:txBody>
                  <a:tcPr/>
                </a:tc>
                <a:tc>
                  <a:txBody>
                    <a:bodyPr/>
                    <a:lstStyle/>
                    <a:p>
                      <a:r>
                        <a:rPr lang="es-CO" dirty="0"/>
                        <a:t>Patología</a:t>
                      </a:r>
                    </a:p>
                  </a:txBody>
                  <a:tcPr/>
                </a:tc>
                <a:tc>
                  <a:txBody>
                    <a:bodyPr/>
                    <a:lstStyle/>
                    <a:p>
                      <a:r>
                        <a:rPr lang="es-CO" dirty="0"/>
                        <a:t>Defiencia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dirty="0"/>
                        <a:t>Limitación Funcional </a:t>
                      </a:r>
                    </a:p>
                    <a:p>
                      <a:endParaRPr lang="es-CO" dirty="0"/>
                    </a:p>
                  </a:txBody>
                  <a:tcPr/>
                </a:tc>
                <a:tc>
                  <a:txBody>
                    <a:bodyPr/>
                    <a:lstStyle/>
                    <a:p>
                      <a:r>
                        <a:rPr lang="es-CO" dirty="0"/>
                        <a:t>Discapacidad</a:t>
                      </a:r>
                      <a:r>
                        <a:rPr lang="es-CO" baseline="0" dirty="0"/>
                        <a:t> </a:t>
                      </a:r>
                      <a:r>
                        <a:rPr lang="es-CO" dirty="0"/>
                        <a:t> </a:t>
                      </a:r>
                    </a:p>
                  </a:txBody>
                  <a:tcPr/>
                </a:tc>
                <a:tc>
                  <a:txBody>
                    <a:bodyPr/>
                    <a:lstStyle/>
                    <a:p>
                      <a:r>
                        <a:rPr lang="es-CO" dirty="0"/>
                        <a:t>-----</a:t>
                      </a:r>
                    </a:p>
                  </a:txBody>
                  <a:tcPr/>
                </a:tc>
                <a:extLst>
                  <a:ext uri="{0D108BD9-81ED-4DB2-BD59-A6C34878D82A}">
                    <a16:rowId xmlns:a16="http://schemas.microsoft.com/office/drawing/2014/main" xmlns="" val="10003"/>
                  </a:ext>
                </a:extLst>
              </a:tr>
              <a:tr h="584086">
                <a:tc>
                  <a:txBody>
                    <a:bodyPr/>
                    <a:lstStyle/>
                    <a:p>
                      <a:r>
                        <a:rPr lang="es-CO" dirty="0"/>
                        <a:t>IOM-2</a:t>
                      </a:r>
                    </a:p>
                  </a:txBody>
                  <a:tcPr/>
                </a:tc>
                <a:tc>
                  <a:txBody>
                    <a:bodyPr/>
                    <a:lstStyle/>
                    <a:p>
                      <a:r>
                        <a:rPr lang="es-CO" dirty="0"/>
                        <a:t>Patología</a:t>
                      </a:r>
                    </a:p>
                  </a:txBody>
                  <a:tcPr/>
                </a:tc>
                <a:tc>
                  <a:txBody>
                    <a:bodyPr/>
                    <a:lstStyle/>
                    <a:p>
                      <a:r>
                        <a:rPr lang="es-CO" dirty="0"/>
                        <a:t>Deficiencia</a:t>
                      </a:r>
                    </a:p>
                  </a:txBody>
                  <a:tcPr/>
                </a:tc>
                <a:tc>
                  <a:txBody>
                    <a:bodyPr/>
                    <a:lstStyle/>
                    <a:p>
                      <a:r>
                        <a:rPr lang="es-CO" dirty="0"/>
                        <a:t>Limitación Funcional </a:t>
                      </a:r>
                    </a:p>
                  </a:txBody>
                  <a:tcPr/>
                </a:tc>
                <a:tc>
                  <a:txBody>
                    <a:bodyPr/>
                    <a:lstStyle/>
                    <a:p>
                      <a:r>
                        <a:rPr lang="es-CO" dirty="0"/>
                        <a:t>Discapacidad</a:t>
                      </a:r>
                    </a:p>
                  </a:txBody>
                  <a:tcPr/>
                </a:tc>
                <a:tc>
                  <a:txBody>
                    <a:bodyPr/>
                    <a:lstStyle/>
                    <a:p>
                      <a:r>
                        <a:rPr lang="es-CO" dirty="0"/>
                        <a:t>-----</a:t>
                      </a:r>
                    </a:p>
                  </a:txBody>
                  <a:tcPr/>
                </a:tc>
                <a:extLst>
                  <a:ext uri="{0D108BD9-81ED-4DB2-BD59-A6C34878D82A}">
                    <a16:rowId xmlns:a16="http://schemas.microsoft.com/office/drawing/2014/main" xmlns="" val="10004"/>
                  </a:ext>
                </a:extLst>
              </a:tr>
              <a:tr h="584086">
                <a:tc>
                  <a:txBody>
                    <a:bodyPr/>
                    <a:lstStyle/>
                    <a:p>
                      <a:r>
                        <a:rPr lang="es-CO" dirty="0"/>
                        <a:t>CIDDM-1</a:t>
                      </a:r>
                    </a:p>
                  </a:txBody>
                  <a:tcPr/>
                </a:tc>
                <a:tc>
                  <a:txBody>
                    <a:bodyPr/>
                    <a:lstStyle/>
                    <a:p>
                      <a:r>
                        <a:rPr lang="es-CO" dirty="0"/>
                        <a:t>Enfermedad/</a:t>
                      </a:r>
                      <a:r>
                        <a:rPr lang="es-CO" baseline="0" dirty="0"/>
                        <a:t> desordenes</a:t>
                      </a:r>
                      <a:endParaRPr lang="es-CO" dirty="0"/>
                    </a:p>
                  </a:txBody>
                  <a:tcPr/>
                </a:tc>
                <a:tc>
                  <a:txBody>
                    <a:bodyPr/>
                    <a:lstStyle/>
                    <a:p>
                      <a:r>
                        <a:rPr lang="es-CO" dirty="0"/>
                        <a:t>Deficiencia</a:t>
                      </a:r>
                    </a:p>
                  </a:txBody>
                  <a:tcPr/>
                </a:tc>
                <a:tc>
                  <a:txBody>
                    <a:bodyPr/>
                    <a:lstStyle/>
                    <a:p>
                      <a:r>
                        <a:rPr lang="es-CO" dirty="0"/>
                        <a:t>Discapacidad</a:t>
                      </a:r>
                    </a:p>
                  </a:txBody>
                  <a:tcPr/>
                </a:tc>
                <a:tc>
                  <a:txBody>
                    <a:bodyPr/>
                    <a:lstStyle/>
                    <a:p>
                      <a:r>
                        <a:rPr lang="es-CO" dirty="0"/>
                        <a:t>Minusvalia </a:t>
                      </a:r>
                    </a:p>
                  </a:txBody>
                  <a:tcPr/>
                </a:tc>
                <a:tc>
                  <a:txBody>
                    <a:bodyPr/>
                    <a:lstStyle/>
                    <a:p>
                      <a:r>
                        <a:rPr lang="es-CO" dirty="0"/>
                        <a:t>-----</a:t>
                      </a:r>
                    </a:p>
                  </a:txBody>
                  <a:tcPr/>
                </a:tc>
                <a:extLst>
                  <a:ext uri="{0D108BD9-81ED-4DB2-BD59-A6C34878D82A}">
                    <a16:rowId xmlns:a16="http://schemas.microsoft.com/office/drawing/2014/main" xmlns="" val="10005"/>
                  </a:ext>
                </a:extLst>
              </a:tr>
              <a:tr h="834409">
                <a:tc>
                  <a:txBody>
                    <a:bodyPr/>
                    <a:lstStyle/>
                    <a:p>
                      <a:r>
                        <a:rPr lang="es-CO" dirty="0"/>
                        <a:t>CIDDM-2</a:t>
                      </a:r>
                    </a:p>
                  </a:txBody>
                  <a:tcPr/>
                </a:tc>
                <a:tc>
                  <a:txBody>
                    <a:bodyPr/>
                    <a:lstStyle/>
                    <a:p>
                      <a:r>
                        <a:rPr lang="es-CO" dirty="0"/>
                        <a:t>Contexto de Salud </a:t>
                      </a:r>
                    </a:p>
                  </a:txBody>
                  <a:tcPr/>
                </a:tc>
                <a:tc>
                  <a:txBody>
                    <a:bodyPr/>
                    <a:lstStyle/>
                    <a:p>
                      <a:r>
                        <a:rPr lang="es-CO" dirty="0"/>
                        <a:t>Función y  </a:t>
                      </a:r>
                      <a:r>
                        <a:rPr lang="es-CO" baseline="0" dirty="0"/>
                        <a:t>Estructuras corporales/</a:t>
                      </a:r>
                      <a:endParaRPr lang="es-CO" dirty="0"/>
                    </a:p>
                  </a:txBody>
                  <a:tcPr/>
                </a:tc>
                <a:tc>
                  <a:txBody>
                    <a:bodyPr/>
                    <a:lstStyle/>
                    <a:p>
                      <a:r>
                        <a:rPr lang="es-CO" dirty="0"/>
                        <a:t>Limitación de Actividad</a:t>
                      </a:r>
                    </a:p>
                  </a:txBody>
                  <a:tcPr/>
                </a:tc>
                <a:tc>
                  <a:txBody>
                    <a:bodyPr/>
                    <a:lstStyle/>
                    <a:p>
                      <a:r>
                        <a:rPr lang="es-CO" dirty="0"/>
                        <a:t>Restricción en la participación</a:t>
                      </a:r>
                    </a:p>
                  </a:txBody>
                  <a:tcPr/>
                </a:tc>
                <a:tc>
                  <a:txBody>
                    <a:bodyPr/>
                    <a:lstStyle/>
                    <a:p>
                      <a:r>
                        <a:rPr lang="es-CO" dirty="0"/>
                        <a:t>Contexto Ambiental o personal</a:t>
                      </a:r>
                      <a:r>
                        <a:rPr lang="es-CO" baseline="0" dirty="0"/>
                        <a:t> </a:t>
                      </a:r>
                      <a:endParaRPr lang="es-CO" dirty="0"/>
                    </a:p>
                  </a:txBody>
                  <a:tcPr/>
                </a:tc>
                <a:extLst>
                  <a:ext uri="{0D108BD9-81ED-4DB2-BD59-A6C34878D82A}">
                    <a16:rowId xmlns:a16="http://schemas.microsoft.com/office/drawing/2014/main" xmlns="" val="10006"/>
                  </a:ext>
                </a:extLst>
              </a:tr>
              <a:tr h="448795">
                <a:tc>
                  <a:txBody>
                    <a:bodyPr/>
                    <a:lstStyle/>
                    <a:p>
                      <a:r>
                        <a:rPr lang="es-CO" dirty="0"/>
                        <a:t>Social</a:t>
                      </a:r>
                      <a:r>
                        <a:rPr lang="es-CO" baseline="0" dirty="0"/>
                        <a:t> </a:t>
                      </a:r>
                      <a:endParaRPr lang="es-CO" dirty="0"/>
                    </a:p>
                  </a:txBody>
                  <a:tcPr/>
                </a:tc>
                <a:tc>
                  <a:txBody>
                    <a:bodyPr/>
                    <a:lstStyle/>
                    <a:p>
                      <a:r>
                        <a:rPr lang="es-CO" dirty="0"/>
                        <a:t>Deficiencia</a:t>
                      </a:r>
                    </a:p>
                  </a:txBody>
                  <a:tcPr/>
                </a:tc>
                <a:tc>
                  <a:txBody>
                    <a:bodyPr/>
                    <a:lstStyle/>
                    <a:p>
                      <a:r>
                        <a:rPr lang="es-CO" dirty="0"/>
                        <a:t>Discapacidad</a:t>
                      </a:r>
                    </a:p>
                  </a:txBody>
                  <a:tcPr/>
                </a:tc>
                <a:tc>
                  <a:txBody>
                    <a:bodyPr/>
                    <a:lstStyle/>
                    <a:p>
                      <a:r>
                        <a:rPr lang="es-CO" dirty="0"/>
                        <a:t>-----</a:t>
                      </a:r>
                    </a:p>
                  </a:txBody>
                  <a:tcPr/>
                </a:tc>
                <a:tc>
                  <a:txBody>
                    <a:bodyPr/>
                    <a:lstStyle/>
                    <a:p>
                      <a:r>
                        <a:rPr lang="es-CO" dirty="0"/>
                        <a:t>-----</a:t>
                      </a:r>
                    </a:p>
                  </a:txBody>
                  <a:tcPr/>
                </a:tc>
                <a:tc>
                  <a:txBody>
                    <a:bodyPr/>
                    <a:lstStyle/>
                    <a:p>
                      <a:r>
                        <a:rPr lang="es-CO" dirty="0"/>
                        <a:t>----</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125368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815729" y="216347"/>
            <a:ext cx="7744097" cy="907941"/>
          </a:xfrm>
          <a:prstGeom prst="rect">
            <a:avLst/>
          </a:prstGeom>
          <a:solidFill>
            <a:srgbClr val="03878C"/>
          </a:solidFill>
        </p:spPr>
        <p:txBody>
          <a:bodyPr wrap="square" rtlCol="0">
            <a:spAutoFit/>
          </a:bodyPr>
          <a:lstStyle/>
          <a:p>
            <a:pPr algn="ctr"/>
            <a:r>
              <a:rPr lang="es-ES" sz="2800" b="1" dirty="0" smtClean="0">
                <a:solidFill>
                  <a:schemeClr val="bg1"/>
                </a:solidFill>
                <a:latin typeface="Bell Gothic Std Light" pitchFamily="34" charset="0"/>
                <a:cs typeface="Arial" pitchFamily="34" charset="0"/>
              </a:rPr>
              <a:t> </a:t>
            </a:r>
            <a:r>
              <a:rPr lang="es-ES" sz="2500" b="1" dirty="0" smtClean="0">
                <a:solidFill>
                  <a:schemeClr val="bg1"/>
                </a:solidFill>
                <a:latin typeface="Arial" panose="020B0604020202020204" pitchFamily="34" charset="0"/>
                <a:cs typeface="Arial" panose="020B0604020202020204" pitchFamily="34" charset="0"/>
              </a:rPr>
              <a:t>Modelo de Manual de Calificación / Decreto 917 de 1999 (vigente hasta 12-12-15)</a:t>
            </a:r>
            <a:endParaRPr lang="es-ES" sz="2500" b="1" dirty="0">
              <a:solidFill>
                <a:schemeClr val="bg1"/>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1044226" y="1512964"/>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dirty="0" smtClean="0">
                <a:latin typeface="Tahoma" charset="0"/>
              </a:rPr>
              <a:t>Se utilizó hasta el  14 de Febrero de 2015, para la determinación de la  Pérdida de capacidad laboral derivada de contingencias del Sistema de Seguridad Social Integral.</a:t>
            </a:r>
          </a:p>
          <a:p>
            <a:pPr algn="l"/>
            <a:r>
              <a:rPr lang="es-ES" dirty="0" smtClean="0">
                <a:latin typeface="Tahoma" charset="0"/>
              </a:rPr>
              <a:t> Se basó en la Clasificación Internacional de Deficiencia Discapacidad y Minusvalía CIDDM </a:t>
            </a:r>
          </a:p>
          <a:p>
            <a:pPr algn="l"/>
            <a:r>
              <a:rPr lang="es-ES" dirty="0" smtClean="0">
                <a:latin typeface="Tahoma" charset="0"/>
              </a:rPr>
              <a:t>Se usa en los casos en que se recalifica un caso antiguo  que había sido calificado con este Manual , siempre y cuando en la primera calificación  se haya otorgado una indemnización. </a:t>
            </a:r>
            <a:endParaRPr lang="es-ES" dirty="0">
              <a:latin typeface="Tahoma" charset="0"/>
            </a:endParaRPr>
          </a:p>
        </p:txBody>
      </p:sp>
    </p:spTree>
    <p:extLst>
      <p:ext uri="{BB962C8B-B14F-4D97-AF65-F5344CB8AC3E}">
        <p14:creationId xmlns:p14="http://schemas.microsoft.com/office/powerpoint/2010/main" val="2062881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739" y="5626207"/>
            <a:ext cx="1904762" cy="476190"/>
          </a:xfrm>
          <a:prstGeom prst="rect">
            <a:avLst/>
          </a:prstGeom>
        </p:spPr>
      </p:pic>
      <p:sp>
        <p:nvSpPr>
          <p:cNvPr id="4" name="18 CuadroTexto"/>
          <p:cNvSpPr txBox="1"/>
          <p:nvPr/>
        </p:nvSpPr>
        <p:spPr>
          <a:xfrm>
            <a:off x="3788834" y="382422"/>
            <a:ext cx="7744097" cy="523220"/>
          </a:xfrm>
          <a:prstGeom prst="rect">
            <a:avLst/>
          </a:prstGeom>
          <a:solidFill>
            <a:srgbClr val="03878C"/>
          </a:solidFill>
        </p:spPr>
        <p:txBody>
          <a:bodyPr wrap="square" rtlCol="0">
            <a:spAutoFit/>
          </a:bodyPr>
          <a:lstStyle/>
          <a:p>
            <a:pPr algn="ctr"/>
            <a:r>
              <a:rPr lang="es-ES" sz="2800" b="1" dirty="0" smtClean="0">
                <a:solidFill>
                  <a:schemeClr val="bg1"/>
                </a:solidFill>
                <a:latin typeface="Bell Gothic Std Light" pitchFamily="34" charset="0"/>
                <a:cs typeface="Arial" pitchFamily="34" charset="0"/>
              </a:rPr>
              <a:t> </a:t>
            </a:r>
            <a:r>
              <a:rPr lang="es-ES" sz="2500" b="1" dirty="0" smtClean="0">
                <a:solidFill>
                  <a:schemeClr val="bg1"/>
                </a:solidFill>
                <a:latin typeface="Arial" panose="020B0604020202020204" pitchFamily="34" charset="0"/>
                <a:cs typeface="Arial" panose="020B0604020202020204" pitchFamily="34" charset="0"/>
              </a:rPr>
              <a:t>Modelo de la CIDDM</a:t>
            </a:r>
            <a:endParaRPr lang="es-ES" sz="2500" b="1" dirty="0">
              <a:solidFill>
                <a:schemeClr val="bg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624418" y="2060575"/>
            <a:ext cx="2495549" cy="8636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charset="0"/>
              <a:buNone/>
            </a:pPr>
            <a:r>
              <a:rPr lang="es-ES" sz="1600" b="1" i="1" dirty="0" smtClean="0">
                <a:solidFill>
                  <a:schemeClr val="tx2"/>
                </a:solidFill>
                <a:latin typeface="Tahoma" charset="0"/>
              </a:rPr>
              <a:t>Enfermedad o Trastorno</a:t>
            </a:r>
            <a:endParaRPr lang="es-ES" sz="1600" dirty="0" smtClean="0">
              <a:solidFill>
                <a:schemeClr val="tx2"/>
              </a:solidFill>
              <a:latin typeface="Tahoma" charset="0"/>
            </a:endParaRPr>
          </a:p>
          <a:p>
            <a:pPr>
              <a:buFont typeface="Wingdings" charset="0"/>
              <a:buNone/>
            </a:pPr>
            <a:r>
              <a:rPr lang="es-ES" sz="1600" dirty="0" smtClean="0">
                <a:solidFill>
                  <a:schemeClr val="tx2"/>
                </a:solidFill>
                <a:latin typeface="Tahoma" charset="0"/>
              </a:rPr>
              <a:t>Situación intrínseca</a:t>
            </a:r>
            <a:endParaRPr lang="es-ES" sz="1600" dirty="0">
              <a:solidFill>
                <a:schemeClr val="tx2"/>
              </a:solidFill>
              <a:latin typeface="Tahoma" charset="0"/>
            </a:endParaRPr>
          </a:p>
        </p:txBody>
      </p:sp>
      <p:sp>
        <p:nvSpPr>
          <p:cNvPr id="6" name="AutoShape 5"/>
          <p:cNvSpPr>
            <a:spLocks noChangeArrowheads="1"/>
          </p:cNvSpPr>
          <p:nvPr/>
        </p:nvSpPr>
        <p:spPr bwMode="auto">
          <a:xfrm>
            <a:off x="3024718" y="2636839"/>
            <a:ext cx="764116" cy="287337"/>
          </a:xfrm>
          <a:prstGeom prst="rightArrow">
            <a:avLst>
              <a:gd name="adj1" fmla="val 50000"/>
              <a:gd name="adj2" fmla="val 49862"/>
            </a:avLst>
          </a:prstGeom>
          <a:solidFill>
            <a:schemeClr val="accent1"/>
          </a:solidFill>
          <a:ln>
            <a:solidFill>
              <a:schemeClr val="accent1"/>
            </a:solid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ES"/>
          </a:p>
        </p:txBody>
      </p:sp>
      <p:sp>
        <p:nvSpPr>
          <p:cNvPr id="8" name="Text Box 7"/>
          <p:cNvSpPr txBox="1">
            <a:spLocks noChangeArrowheads="1"/>
          </p:cNvSpPr>
          <p:nvPr/>
        </p:nvSpPr>
        <p:spPr bwMode="auto">
          <a:xfrm>
            <a:off x="3983567" y="2781301"/>
            <a:ext cx="2042584" cy="915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035" tIns="26518" rIns="53035" bIns="26518">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algn="ctr" eaLnBrk="1" hangingPunct="1"/>
            <a:r>
              <a:rPr lang="es-ES" sz="1400" b="1" i="1">
                <a:solidFill>
                  <a:srgbClr val="000066"/>
                </a:solidFill>
              </a:rPr>
              <a:t>Deficiencia</a:t>
            </a:r>
          </a:p>
          <a:p>
            <a:pPr algn="ctr" eaLnBrk="1" hangingPunct="1"/>
            <a:r>
              <a:rPr lang="es-ES" sz="1400">
                <a:solidFill>
                  <a:srgbClr val="000066"/>
                </a:solidFill>
              </a:rPr>
              <a:t>Pérdida de funcionamiento</a:t>
            </a:r>
            <a:endParaRPr lang="es-ES" sz="1400">
              <a:solidFill>
                <a:srgbClr val="000000"/>
              </a:solidFill>
            </a:endParaRPr>
          </a:p>
          <a:p>
            <a:pPr algn="ctr" eaLnBrk="1" hangingPunct="1"/>
            <a:r>
              <a:rPr lang="es-ES" sz="1400" b="1">
                <a:solidFill>
                  <a:srgbClr val="FF0000"/>
                </a:solidFill>
              </a:rPr>
              <a:t>NIVEL ORGANO</a:t>
            </a:r>
            <a:r>
              <a:rPr lang="es-ES" sz="1400">
                <a:solidFill>
                  <a:srgbClr val="000000"/>
                </a:solidFill>
              </a:rPr>
              <a:t> </a:t>
            </a:r>
            <a:endParaRPr lang="es-ES" sz="1400"/>
          </a:p>
        </p:txBody>
      </p:sp>
      <p:sp>
        <p:nvSpPr>
          <p:cNvPr id="9" name="Text Box 9"/>
          <p:cNvSpPr txBox="1">
            <a:spLocks noChangeArrowheads="1"/>
          </p:cNvSpPr>
          <p:nvPr/>
        </p:nvSpPr>
        <p:spPr bwMode="auto">
          <a:xfrm>
            <a:off x="6383867" y="3429000"/>
            <a:ext cx="1981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035" tIns="26518" rIns="53035" bIns="26518"/>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algn="ctr" eaLnBrk="1" hangingPunct="1"/>
            <a:r>
              <a:rPr lang="es-ES" sz="1400" b="1" i="1">
                <a:solidFill>
                  <a:srgbClr val="000066"/>
                </a:solidFill>
              </a:rPr>
              <a:t>Discapacidad</a:t>
            </a:r>
          </a:p>
          <a:p>
            <a:pPr algn="ctr" eaLnBrk="1" hangingPunct="1"/>
            <a:r>
              <a:rPr lang="es-ES" sz="1400">
                <a:solidFill>
                  <a:srgbClr val="000066"/>
                </a:solidFill>
              </a:rPr>
              <a:t>Limitaciones de </a:t>
            </a:r>
          </a:p>
          <a:p>
            <a:pPr algn="ctr" eaLnBrk="1" hangingPunct="1"/>
            <a:r>
              <a:rPr lang="es-ES" sz="1400">
                <a:solidFill>
                  <a:srgbClr val="000066"/>
                </a:solidFill>
              </a:rPr>
              <a:t> Actividad</a:t>
            </a:r>
          </a:p>
          <a:p>
            <a:pPr algn="ctr" eaLnBrk="1" hangingPunct="1"/>
            <a:r>
              <a:rPr lang="es-ES" sz="1400" b="1">
                <a:solidFill>
                  <a:srgbClr val="FF0000"/>
                </a:solidFill>
              </a:rPr>
              <a:t>NIVEL </a:t>
            </a:r>
          </a:p>
          <a:p>
            <a:pPr algn="ctr" eaLnBrk="1" hangingPunct="1"/>
            <a:r>
              <a:rPr lang="es-ES" sz="1400" b="1">
                <a:solidFill>
                  <a:srgbClr val="FF0000"/>
                </a:solidFill>
              </a:rPr>
              <a:t>PERSONAL</a:t>
            </a:r>
            <a:endParaRPr lang="es-ES"/>
          </a:p>
        </p:txBody>
      </p:sp>
      <p:sp>
        <p:nvSpPr>
          <p:cNvPr id="10" name="Text Box 11"/>
          <p:cNvSpPr txBox="1">
            <a:spLocks noChangeArrowheads="1"/>
          </p:cNvSpPr>
          <p:nvPr/>
        </p:nvSpPr>
        <p:spPr bwMode="auto">
          <a:xfrm>
            <a:off x="9072034" y="4437063"/>
            <a:ext cx="177376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3035" tIns="26518" rIns="53035" bIns="26518">
            <a:spAutoFit/>
          </a:bodyPr>
          <a:lstStyle>
            <a:lvl1pPr eaLnBrk="0" hangingPunct="0">
              <a:defRPr sz="2800">
                <a:solidFill>
                  <a:schemeClr val="folHlink"/>
                </a:solidFill>
                <a:latin typeface="Tahoma" charset="0"/>
                <a:ea typeface="ＭＳ Ｐゴシック" charset="0"/>
                <a:cs typeface="ＭＳ Ｐゴシック" charset="0"/>
              </a:defRPr>
            </a:lvl1pPr>
            <a:lvl2pPr marL="742950" indent="-285750" eaLnBrk="0" hangingPunct="0">
              <a:defRPr sz="2800">
                <a:solidFill>
                  <a:schemeClr val="folHlink"/>
                </a:solidFill>
                <a:latin typeface="Tahoma" charset="0"/>
                <a:ea typeface="ＭＳ Ｐゴシック" charset="0"/>
              </a:defRPr>
            </a:lvl2pPr>
            <a:lvl3pPr marL="1143000" indent="-228600" eaLnBrk="0" hangingPunct="0">
              <a:defRPr sz="2800">
                <a:solidFill>
                  <a:schemeClr val="folHlink"/>
                </a:solidFill>
                <a:latin typeface="Tahoma" charset="0"/>
                <a:ea typeface="ＭＳ Ｐゴシック" charset="0"/>
              </a:defRPr>
            </a:lvl3pPr>
            <a:lvl4pPr marL="1600200" indent="-228600" eaLnBrk="0" hangingPunct="0">
              <a:defRPr sz="2800">
                <a:solidFill>
                  <a:schemeClr val="folHlink"/>
                </a:solidFill>
                <a:latin typeface="Tahoma" charset="0"/>
                <a:ea typeface="ＭＳ Ｐゴシック" charset="0"/>
              </a:defRPr>
            </a:lvl4pPr>
            <a:lvl5pPr marL="2057400" indent="-228600" eaLnBrk="0" hangingPunct="0">
              <a:defRPr sz="2800">
                <a:solidFill>
                  <a:schemeClr val="folHlink"/>
                </a:solidFill>
                <a:latin typeface="Tahoma" charset="0"/>
                <a:ea typeface="ＭＳ Ｐゴシック" charset="0"/>
              </a:defRPr>
            </a:lvl5pPr>
            <a:lvl6pPr marL="2514600" indent="-228600" eaLnBrk="0" fontAlgn="base" hangingPunct="0">
              <a:spcBef>
                <a:spcPct val="0"/>
              </a:spcBef>
              <a:spcAft>
                <a:spcPct val="0"/>
              </a:spcAft>
              <a:defRPr sz="2800">
                <a:solidFill>
                  <a:schemeClr val="folHlink"/>
                </a:solidFill>
                <a:latin typeface="Tahoma" charset="0"/>
                <a:ea typeface="ＭＳ Ｐゴシック" charset="0"/>
              </a:defRPr>
            </a:lvl6pPr>
            <a:lvl7pPr marL="2971800" indent="-228600" eaLnBrk="0" fontAlgn="base" hangingPunct="0">
              <a:spcBef>
                <a:spcPct val="0"/>
              </a:spcBef>
              <a:spcAft>
                <a:spcPct val="0"/>
              </a:spcAft>
              <a:defRPr sz="2800">
                <a:solidFill>
                  <a:schemeClr val="folHlink"/>
                </a:solidFill>
                <a:latin typeface="Tahoma" charset="0"/>
                <a:ea typeface="ＭＳ Ｐゴシック" charset="0"/>
              </a:defRPr>
            </a:lvl7pPr>
            <a:lvl8pPr marL="3429000" indent="-228600" eaLnBrk="0" fontAlgn="base" hangingPunct="0">
              <a:spcBef>
                <a:spcPct val="0"/>
              </a:spcBef>
              <a:spcAft>
                <a:spcPct val="0"/>
              </a:spcAft>
              <a:defRPr sz="2800">
                <a:solidFill>
                  <a:schemeClr val="folHlink"/>
                </a:solidFill>
                <a:latin typeface="Tahoma" charset="0"/>
                <a:ea typeface="ＭＳ Ｐゴシック" charset="0"/>
              </a:defRPr>
            </a:lvl8pPr>
            <a:lvl9pPr marL="3886200" indent="-228600" eaLnBrk="0" fontAlgn="base" hangingPunct="0">
              <a:spcBef>
                <a:spcPct val="0"/>
              </a:spcBef>
              <a:spcAft>
                <a:spcPct val="0"/>
              </a:spcAft>
              <a:defRPr sz="2800">
                <a:solidFill>
                  <a:schemeClr val="folHlink"/>
                </a:solidFill>
                <a:latin typeface="Tahoma" charset="0"/>
                <a:ea typeface="ＭＳ Ｐゴシック" charset="0"/>
              </a:defRPr>
            </a:lvl9pPr>
          </a:lstStyle>
          <a:p>
            <a:pPr algn="ctr" eaLnBrk="1" hangingPunct="1"/>
            <a:r>
              <a:rPr lang="es-ES" sz="1400" b="1" i="1">
                <a:solidFill>
                  <a:srgbClr val="000066"/>
                </a:solidFill>
              </a:rPr>
              <a:t>Minusvalía</a:t>
            </a:r>
          </a:p>
          <a:p>
            <a:pPr algn="ctr" eaLnBrk="1" hangingPunct="1"/>
            <a:r>
              <a:rPr lang="es-ES" sz="1100">
                <a:solidFill>
                  <a:srgbClr val="000066"/>
                </a:solidFill>
              </a:rPr>
              <a:t>Desventaja social </a:t>
            </a:r>
          </a:p>
          <a:p>
            <a:pPr algn="ctr" eaLnBrk="1" hangingPunct="1"/>
            <a:r>
              <a:rPr lang="es-ES" sz="1100" b="1">
                <a:solidFill>
                  <a:srgbClr val="FF0000"/>
                </a:solidFill>
              </a:rPr>
              <a:t>NIVEL SOCIAL</a:t>
            </a:r>
            <a:endParaRPr lang="es-ES"/>
          </a:p>
        </p:txBody>
      </p:sp>
      <p:sp>
        <p:nvSpPr>
          <p:cNvPr id="11" name="AutoShape 12"/>
          <p:cNvSpPr>
            <a:spLocks noChangeArrowheads="1"/>
          </p:cNvSpPr>
          <p:nvPr/>
        </p:nvSpPr>
        <p:spPr bwMode="auto">
          <a:xfrm>
            <a:off x="5712885" y="3860800"/>
            <a:ext cx="764116" cy="287338"/>
          </a:xfrm>
          <a:prstGeom prst="rightArrow">
            <a:avLst>
              <a:gd name="adj1" fmla="val 50000"/>
              <a:gd name="adj2" fmla="val 49862"/>
            </a:avLst>
          </a:prstGeom>
          <a:solidFill>
            <a:schemeClr val="accent1"/>
          </a:solidFill>
          <a:ln>
            <a:solidFill>
              <a:schemeClr val="accent1"/>
            </a:solid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ES"/>
          </a:p>
        </p:txBody>
      </p:sp>
      <p:sp>
        <p:nvSpPr>
          <p:cNvPr id="12" name="AutoShape 13"/>
          <p:cNvSpPr>
            <a:spLocks noChangeArrowheads="1"/>
          </p:cNvSpPr>
          <p:nvPr/>
        </p:nvSpPr>
        <p:spPr bwMode="auto">
          <a:xfrm>
            <a:off x="8113185" y="5013325"/>
            <a:ext cx="764116" cy="287338"/>
          </a:xfrm>
          <a:prstGeom prst="rightArrow">
            <a:avLst>
              <a:gd name="adj1" fmla="val 50000"/>
              <a:gd name="adj2" fmla="val 49862"/>
            </a:avLst>
          </a:prstGeom>
          <a:solidFill>
            <a:schemeClr val="accent1"/>
          </a:solidFill>
          <a:ln>
            <a:solidFill>
              <a:schemeClr val="accent1"/>
            </a:solid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ES"/>
          </a:p>
        </p:txBody>
      </p:sp>
    </p:spTree>
    <p:extLst>
      <p:ext uri="{BB962C8B-B14F-4D97-AF65-F5344CB8AC3E}">
        <p14:creationId xmlns:p14="http://schemas.microsoft.com/office/powerpoint/2010/main" val="258191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1328</Words>
  <Application>Microsoft Office PowerPoint</Application>
  <PresentationFormat>Panorámica</PresentationFormat>
  <Paragraphs>221</Paragraphs>
  <Slides>32</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5" baseType="lpstr">
      <vt:lpstr>ＭＳ Ｐゴシック</vt:lpstr>
      <vt:lpstr>游ゴシック</vt:lpstr>
      <vt:lpstr>游ゴシック Light</vt:lpstr>
      <vt:lpstr>Arial</vt:lpstr>
      <vt:lpstr>Bell Gothic Std Light</vt:lpstr>
      <vt:lpstr>Calibri</vt:lpstr>
      <vt:lpstr>Calibri Light</vt:lpstr>
      <vt:lpstr>Century Gothic</vt:lpstr>
      <vt:lpstr>Tahoma</vt:lpstr>
      <vt:lpstr>Times New Roman</vt:lpstr>
      <vt:lpstr>Wingdings</vt:lpstr>
      <vt:lpstr>Tema de Office</vt:lpstr>
      <vt:lpstr>MS Org 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Fecha en que se establece pérdida “permanente y Definitiva”</vt:lpstr>
      <vt:lpstr>Fecha en que se establece pérdida “permanente y Definitiva”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 Fernando Alvarez Gutierrez</dc:creator>
  <cp:lastModifiedBy>usuario</cp:lastModifiedBy>
  <cp:revision>11</cp:revision>
  <dcterms:created xsi:type="dcterms:W3CDTF">2018-06-08T21:27:46Z</dcterms:created>
  <dcterms:modified xsi:type="dcterms:W3CDTF">2018-10-06T17:53:14Z</dcterms:modified>
</cp:coreProperties>
</file>