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8" r:id="rId3"/>
    <p:sldId id="307" r:id="rId4"/>
    <p:sldId id="308" r:id="rId5"/>
    <p:sldId id="309" r:id="rId6"/>
    <p:sldId id="310" r:id="rId7"/>
    <p:sldId id="312" r:id="rId8"/>
    <p:sldId id="313" r:id="rId9"/>
    <p:sldId id="259" r:id="rId10"/>
    <p:sldId id="260" r:id="rId11"/>
    <p:sldId id="257" r:id="rId12"/>
    <p:sldId id="284" r:id="rId13"/>
    <p:sldId id="285" r:id="rId14"/>
    <p:sldId id="304" r:id="rId15"/>
    <p:sldId id="311" r:id="rId16"/>
    <p:sldId id="286" r:id="rId17"/>
    <p:sldId id="287" r:id="rId18"/>
    <p:sldId id="291" r:id="rId19"/>
    <p:sldId id="290" r:id="rId20"/>
    <p:sldId id="289" r:id="rId21"/>
    <p:sldId id="288" r:id="rId22"/>
    <p:sldId id="294" r:id="rId23"/>
    <p:sldId id="293" r:id="rId24"/>
    <p:sldId id="292" r:id="rId25"/>
    <p:sldId id="297" r:id="rId26"/>
    <p:sldId id="296" r:id="rId27"/>
    <p:sldId id="295" r:id="rId28"/>
    <p:sldId id="298" r:id="rId29"/>
    <p:sldId id="299" r:id="rId30"/>
    <p:sldId id="282" r:id="rId31"/>
    <p:sldId id="261" r:id="rId32"/>
    <p:sldId id="306" r:id="rId3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777E"/>
    <a:srgbClr val="008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89" autoAdjust="0"/>
    <p:restoredTop sz="94629"/>
  </p:normalViewPr>
  <p:slideViewPr>
    <p:cSldViewPr snapToGrid="0" snapToObjects="1">
      <p:cViewPr varScale="1">
        <p:scale>
          <a:sx n="86" d="100"/>
          <a:sy n="86" d="100"/>
        </p:scale>
        <p:origin x="1212" y="90"/>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6F250-F1E4-5D4C-A010-1C9E195E9BE6}" type="datetimeFigureOut">
              <a:rPr lang="es-CO" smtClean="0"/>
              <a:t>17/10/2018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2F22E-59F8-7142-969E-3650B2E1D1DE}" type="slidenum">
              <a:rPr lang="es-CO" smtClean="0"/>
              <a:t>‹Nº›</a:t>
            </a:fld>
            <a:endParaRPr lang="es-CO"/>
          </a:p>
        </p:txBody>
      </p:sp>
    </p:spTree>
    <p:extLst>
      <p:ext uri="{BB962C8B-B14F-4D97-AF65-F5344CB8AC3E}">
        <p14:creationId xmlns:p14="http://schemas.microsoft.com/office/powerpoint/2010/main" val="131436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752F22E-59F8-7142-969E-3650B2E1D1DE}" type="slidenum">
              <a:rPr lang="es-CO" smtClean="0"/>
              <a:t>1</a:t>
            </a:fld>
            <a:endParaRPr lang="es-CO"/>
          </a:p>
        </p:txBody>
      </p:sp>
    </p:spTree>
    <p:extLst>
      <p:ext uri="{BB962C8B-B14F-4D97-AF65-F5344CB8AC3E}">
        <p14:creationId xmlns:p14="http://schemas.microsoft.com/office/powerpoint/2010/main" val="204551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752F22E-59F8-7142-969E-3650B2E1D1DE}" type="slidenum">
              <a:rPr lang="es-CO" smtClean="0"/>
              <a:t>20</a:t>
            </a:fld>
            <a:endParaRPr lang="es-CO"/>
          </a:p>
        </p:txBody>
      </p:sp>
    </p:spTree>
    <p:extLst>
      <p:ext uri="{BB962C8B-B14F-4D97-AF65-F5344CB8AC3E}">
        <p14:creationId xmlns:p14="http://schemas.microsoft.com/office/powerpoint/2010/main" val="201999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04A271-D9AA-D644-B15D-C8E88506213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55C36B3D-7BA5-774A-8F1E-5026A0656D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9A78B20-19B2-CC4F-BA03-F25C0233EB03}"/>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5" name="Marcador de pie de página 4">
            <a:extLst>
              <a:ext uri="{FF2B5EF4-FFF2-40B4-BE49-F238E27FC236}">
                <a16:creationId xmlns:a16="http://schemas.microsoft.com/office/drawing/2014/main" id="{1085A3BA-949B-3641-ABD1-3709049107D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6F36E3D-D105-C348-BEC9-B2FEE00EC1B0}"/>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040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63524-2F38-514C-938B-1DD62E215B9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E66C68B-2B6A-1A4A-BDDA-F1DCF5384DBA}"/>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46C86595-16D1-FF4F-9AE3-8BEEDBF5EBC5}"/>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5" name="Marcador de pie de página 4">
            <a:extLst>
              <a:ext uri="{FF2B5EF4-FFF2-40B4-BE49-F238E27FC236}">
                <a16:creationId xmlns:a16="http://schemas.microsoft.com/office/drawing/2014/main" id="{C1829665-CE6A-4045-9930-6A698A8095D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62245DE-D1AB-F042-9104-D2764B32A4E3}"/>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419764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2667DA3-53D9-A643-A207-F790A1A75D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DA70E86-7650-234C-8D72-ADCA4F609E7C}"/>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04092900-9B35-7844-8E67-DBF61F554AFC}"/>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5" name="Marcador de pie de página 4">
            <a:extLst>
              <a:ext uri="{FF2B5EF4-FFF2-40B4-BE49-F238E27FC236}">
                <a16:creationId xmlns:a16="http://schemas.microsoft.com/office/drawing/2014/main" id="{0EED0F7B-A1E1-3D4D-9BDE-F929911264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25361BD-F67F-B84D-98CA-F797E9257A3C}"/>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384343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12C995-3EAB-9C4A-B800-D8049F8B55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520DB9E-32E6-3B45-92B9-287C9EC2303C}"/>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D0C86D02-B217-C848-98BB-71ADAFAAF936}"/>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5" name="Marcador de pie de página 4">
            <a:extLst>
              <a:ext uri="{FF2B5EF4-FFF2-40B4-BE49-F238E27FC236}">
                <a16:creationId xmlns:a16="http://schemas.microsoft.com/office/drawing/2014/main" id="{443F6010-46FF-0147-A50D-B2D97D48D46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823F5D1-D4AA-AE47-80C6-D36FBFC701EE}"/>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93312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C6A15-4A84-FA4E-A6F3-563C1C6716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01E6B6E-8E01-5E4D-93A6-ABF06B2CF7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11DAB948-A9BC-5545-94C6-7D74C9497594}"/>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5" name="Marcador de pie de página 4">
            <a:extLst>
              <a:ext uri="{FF2B5EF4-FFF2-40B4-BE49-F238E27FC236}">
                <a16:creationId xmlns:a16="http://schemas.microsoft.com/office/drawing/2014/main" id="{7A893711-E330-C148-9A85-70BBE4931D1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360870-FA33-BA4C-AFE4-4B2C5E2953AF}"/>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210457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95794-B852-144C-8140-9E2E8DA86F5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C18E728-1DEF-B143-861C-1E846DD5B9DF}"/>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7FE8654B-A9A1-4745-B305-E8C0956F230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0CFFACC7-A1D3-5D42-AAC5-677A49E0A726}"/>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6" name="Marcador de pie de página 5">
            <a:extLst>
              <a:ext uri="{FF2B5EF4-FFF2-40B4-BE49-F238E27FC236}">
                <a16:creationId xmlns:a16="http://schemas.microsoft.com/office/drawing/2014/main" id="{3ED36995-E9FA-5845-9B12-15E8DA46F7D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A9F4B3E-3DE1-044C-B433-4CA381E0EBA6}"/>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3126074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EE36A6-A47F-A645-AE8E-3FEC4021AF3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A54882E-E7C5-994B-88D0-2A6D6C9E9F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42FBCA9B-C057-7347-994A-12BAE136103E}"/>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id="{536B4AA1-63F5-B741-977A-78D069F112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id="{F300D87F-C768-5B42-8101-25A5C6056A2A}"/>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id="{D824C3E2-9DC5-F045-8B59-2B6BC8108CDC}"/>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8" name="Marcador de pie de página 7">
            <a:extLst>
              <a:ext uri="{FF2B5EF4-FFF2-40B4-BE49-F238E27FC236}">
                <a16:creationId xmlns:a16="http://schemas.microsoft.com/office/drawing/2014/main" id="{228C2A17-EB46-8946-8B76-A66A0AA29DA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046BD169-07B1-C94E-897C-7FC6A9BBB2A8}"/>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42835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644B47-1480-8F4A-809B-5EEC094789B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914754B-034B-434F-A01F-8653D6DB98BB}"/>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4" name="Marcador de pie de página 3">
            <a:extLst>
              <a:ext uri="{FF2B5EF4-FFF2-40B4-BE49-F238E27FC236}">
                <a16:creationId xmlns:a16="http://schemas.microsoft.com/office/drawing/2014/main" id="{5B8773DE-5542-C747-A73F-8930C815DBF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1106AA0-EF53-F24C-8B81-FD5F4AF0A23F}"/>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26764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3E8F7A7-CE59-C244-90A3-98D6FA7BC4EC}"/>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3" name="Marcador de pie de página 2">
            <a:extLst>
              <a:ext uri="{FF2B5EF4-FFF2-40B4-BE49-F238E27FC236}">
                <a16:creationId xmlns:a16="http://schemas.microsoft.com/office/drawing/2014/main" id="{70E6EFB9-35FC-BF46-95BF-E04B9D94FD2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11F35DE-E8F3-F34C-9F12-36788A5593B2}"/>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14382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4589E-589A-2A44-8D3D-B9403F002F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B828A52-9B07-2540-B7AA-EC9FAE336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id="{495654D6-BFEE-7540-A158-E1F2AA799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9EEC9968-345F-AA4A-BE4B-75C72A07EAF3}"/>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6" name="Marcador de pie de página 5">
            <a:extLst>
              <a:ext uri="{FF2B5EF4-FFF2-40B4-BE49-F238E27FC236}">
                <a16:creationId xmlns:a16="http://schemas.microsoft.com/office/drawing/2014/main" id="{5C99D8A7-B2AD-8042-BCFE-6BE2369435E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5D1AAD9-7DA5-8940-8A8A-5BBF748DFD9D}"/>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374391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006B7-8D64-C94E-91F5-6592441209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B8CA2EE2-327D-134B-A549-382138066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7ECF8FD-85D7-654B-A710-1B64C5F36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213FD2FC-50FD-4749-9709-E955B41FD772}"/>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6" name="Marcador de pie de página 5">
            <a:extLst>
              <a:ext uri="{FF2B5EF4-FFF2-40B4-BE49-F238E27FC236}">
                <a16:creationId xmlns:a16="http://schemas.microsoft.com/office/drawing/2014/main" id="{C03F6665-61F8-3247-9477-115AE3ACC45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23A8F44-51C4-E140-BC78-C1084D8C1454}"/>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5230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C8A62D9-DE29-3949-BBD9-F378BC403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D5BACAD-EFCA-2A40-A393-78454A900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06437375-041F-F64B-99C4-48026806F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FC0C0-16F6-A042-8FB8-BC80635441D9}" type="datetimeFigureOut">
              <a:rPr lang="es-CO" smtClean="0"/>
              <a:t>17/10/2018</a:t>
            </a:fld>
            <a:endParaRPr lang="es-CO"/>
          </a:p>
        </p:txBody>
      </p:sp>
      <p:sp>
        <p:nvSpPr>
          <p:cNvPr id="5" name="Marcador de pie de página 4">
            <a:extLst>
              <a:ext uri="{FF2B5EF4-FFF2-40B4-BE49-F238E27FC236}">
                <a16:creationId xmlns:a16="http://schemas.microsoft.com/office/drawing/2014/main" id="{E398F348-581F-9443-A2B1-E6AF94C47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DB9CE23A-3889-5A46-9DFD-E1C0AAD884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839C1-AE68-1B42-9592-8DEAE289F225}" type="slidenum">
              <a:rPr lang="es-CO" smtClean="0"/>
              <a:t>‹Nº›</a:t>
            </a:fld>
            <a:endParaRPr lang="es-CO"/>
          </a:p>
        </p:txBody>
      </p:sp>
    </p:spTree>
    <p:extLst>
      <p:ext uri="{BB962C8B-B14F-4D97-AF65-F5344CB8AC3E}">
        <p14:creationId xmlns:p14="http://schemas.microsoft.com/office/powerpoint/2010/main" val="11796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60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redondeado 1"/>
          <p:cNvSpPr/>
          <p:nvPr/>
        </p:nvSpPr>
        <p:spPr>
          <a:xfrm>
            <a:off x="1023124" y="1421781"/>
            <a:ext cx="10359483" cy="4159404"/>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a:blip r:embed="rId3"/>
          <a:stretch>
            <a:fillRect/>
          </a:stretch>
        </p:blipFill>
        <p:spPr>
          <a:xfrm>
            <a:off x="3370852" y="1494267"/>
            <a:ext cx="5450296" cy="1193180"/>
          </a:xfrm>
          <a:prstGeom prst="rect">
            <a:avLst/>
          </a:prstGeom>
        </p:spPr>
      </p:pic>
      <p:sp>
        <p:nvSpPr>
          <p:cNvPr id="5" name="Rectángulo redondeado 4"/>
          <p:cNvSpPr/>
          <p:nvPr/>
        </p:nvSpPr>
        <p:spPr>
          <a:xfrm>
            <a:off x="1382751" y="4248614"/>
            <a:ext cx="2732049" cy="903248"/>
          </a:xfrm>
          <a:prstGeom prst="roundRect">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redondeado 6"/>
          <p:cNvSpPr/>
          <p:nvPr/>
        </p:nvSpPr>
        <p:spPr>
          <a:xfrm>
            <a:off x="4710857" y="4262228"/>
            <a:ext cx="2564780" cy="903249"/>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redondeado 8"/>
          <p:cNvSpPr/>
          <p:nvPr/>
        </p:nvSpPr>
        <p:spPr>
          <a:xfrm>
            <a:off x="7655847" y="4248614"/>
            <a:ext cx="2810107" cy="897458"/>
          </a:xfrm>
          <a:prstGeom prst="roundRect">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0" name="Rectángulo redondeado 9"/>
          <p:cNvSpPr/>
          <p:nvPr/>
        </p:nvSpPr>
        <p:spPr>
          <a:xfrm>
            <a:off x="2230244" y="2553630"/>
            <a:ext cx="7945244" cy="947853"/>
          </a:xfrm>
          <a:prstGeom prst="round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p:cNvSpPr txBox="1"/>
          <p:nvPr/>
        </p:nvSpPr>
        <p:spPr>
          <a:xfrm>
            <a:off x="2364059" y="2842890"/>
            <a:ext cx="7811429" cy="646331"/>
          </a:xfrm>
          <a:prstGeom prst="rect">
            <a:avLst/>
          </a:prstGeom>
          <a:noFill/>
        </p:spPr>
        <p:txBody>
          <a:bodyPr wrap="square" rtlCol="0">
            <a:spAutoFit/>
          </a:bodyPr>
          <a:lstStyle/>
          <a:p>
            <a:pPr algn="ctr"/>
            <a:r>
              <a:rPr lang="es-ES" sz="3600" b="1" dirty="0">
                <a:effectLst>
                  <a:outerShdw blurRad="38100" dist="38100" dir="2700000" algn="tl">
                    <a:srgbClr val="000000">
                      <a:alpha val="43137"/>
                    </a:srgbClr>
                  </a:outerShdw>
                </a:effectLst>
              </a:rPr>
              <a:t>Sistema General de Seguridad Social</a:t>
            </a:r>
          </a:p>
        </p:txBody>
      </p:sp>
      <p:sp>
        <p:nvSpPr>
          <p:cNvPr id="12" name="CuadroTexto 11"/>
          <p:cNvSpPr txBox="1"/>
          <p:nvPr/>
        </p:nvSpPr>
        <p:spPr>
          <a:xfrm>
            <a:off x="1516566" y="4438185"/>
            <a:ext cx="2453268" cy="707886"/>
          </a:xfrm>
          <a:prstGeom prst="rect">
            <a:avLst/>
          </a:prstGeom>
          <a:noFill/>
          <a:ln>
            <a:solidFill>
              <a:schemeClr val="bg1"/>
            </a:solidFill>
          </a:ln>
        </p:spPr>
        <p:txBody>
          <a:bodyPr wrap="square" rtlCol="0">
            <a:spAutoFit/>
          </a:bodyPr>
          <a:lstStyle/>
          <a:p>
            <a:pPr algn="ctr"/>
            <a:r>
              <a:rPr lang="es-CO" sz="2000" b="1" dirty="0">
                <a:solidFill>
                  <a:schemeClr val="accent6">
                    <a:lumMod val="75000"/>
                  </a:schemeClr>
                </a:solidFill>
                <a:effectLst>
                  <a:outerShdw blurRad="38100" dist="38100" dir="2700000" algn="tl">
                    <a:srgbClr val="000000">
                      <a:alpha val="43137"/>
                    </a:srgbClr>
                  </a:outerShdw>
                </a:effectLst>
              </a:rPr>
              <a:t>SISTEMA GENERAL DE SALUD</a:t>
            </a:r>
            <a:endParaRPr lang="en-US" sz="2000" b="1" dirty="0">
              <a:solidFill>
                <a:schemeClr val="accent6">
                  <a:lumMod val="75000"/>
                </a:schemeClr>
              </a:solidFill>
              <a:effectLst>
                <a:outerShdw blurRad="38100" dist="38100" dir="2700000" algn="tl">
                  <a:srgbClr val="000000">
                    <a:alpha val="43137"/>
                  </a:srgbClr>
                </a:outerShdw>
              </a:effectLst>
            </a:endParaRPr>
          </a:p>
        </p:txBody>
      </p:sp>
      <p:sp>
        <p:nvSpPr>
          <p:cNvPr id="13" name="CuadroTexto 12"/>
          <p:cNvSpPr txBox="1"/>
          <p:nvPr/>
        </p:nvSpPr>
        <p:spPr>
          <a:xfrm>
            <a:off x="4710857" y="4438185"/>
            <a:ext cx="2564780" cy="707886"/>
          </a:xfrm>
          <a:prstGeom prst="rect">
            <a:avLst/>
          </a:prstGeom>
          <a:noFill/>
        </p:spPr>
        <p:txBody>
          <a:bodyPr wrap="square" rtlCol="0">
            <a:spAutoFit/>
          </a:bodyPr>
          <a:lstStyle/>
          <a:p>
            <a:pPr algn="ctr"/>
            <a:r>
              <a:rPr lang="es-CO" sz="2000" b="1" dirty="0">
                <a:solidFill>
                  <a:schemeClr val="accent1">
                    <a:lumMod val="75000"/>
                  </a:schemeClr>
                </a:solidFill>
              </a:rPr>
              <a:t>SISTEMA GENERAL DE PESNSIONES</a:t>
            </a:r>
            <a:endParaRPr lang="en-US" sz="2000" b="1" dirty="0">
              <a:solidFill>
                <a:schemeClr val="accent1">
                  <a:lumMod val="75000"/>
                </a:schemeClr>
              </a:solidFill>
            </a:endParaRPr>
          </a:p>
        </p:txBody>
      </p:sp>
      <p:sp>
        <p:nvSpPr>
          <p:cNvPr id="15" name="CuadroTexto 14"/>
          <p:cNvSpPr txBox="1"/>
          <p:nvPr/>
        </p:nvSpPr>
        <p:spPr>
          <a:xfrm>
            <a:off x="7766291" y="4248614"/>
            <a:ext cx="2660099" cy="646331"/>
          </a:xfrm>
          <a:prstGeom prst="rect">
            <a:avLst/>
          </a:prstGeom>
          <a:noFill/>
        </p:spPr>
        <p:txBody>
          <a:bodyPr wrap="square" rtlCol="0">
            <a:spAutoFit/>
          </a:bodyPr>
          <a:lstStyle/>
          <a:p>
            <a:pPr algn="ctr"/>
            <a:r>
              <a:rPr lang="es-CO" b="1" dirty="0">
                <a:solidFill>
                  <a:schemeClr val="accent2">
                    <a:lumMod val="75000"/>
                  </a:schemeClr>
                </a:solidFill>
                <a:effectLst>
                  <a:outerShdw blurRad="38100" dist="38100" dir="2700000" algn="tl">
                    <a:srgbClr val="000000">
                      <a:alpha val="43137"/>
                    </a:srgbClr>
                  </a:outerShdw>
                </a:effectLst>
              </a:rPr>
              <a:t>SISTEMA GENERAL DE RIESGOS LABORALES</a:t>
            </a:r>
            <a:endParaRPr lang="en-US" b="1" dirty="0">
              <a:solidFill>
                <a:schemeClr val="accent2">
                  <a:lumMod val="75000"/>
                </a:schemeClr>
              </a:solidFill>
              <a:effectLst>
                <a:outerShdw blurRad="38100" dist="38100" dir="2700000" algn="tl">
                  <a:srgbClr val="000000">
                    <a:alpha val="43137"/>
                  </a:srgbClr>
                </a:outerShdw>
              </a:effectLst>
            </a:endParaRPr>
          </a:p>
        </p:txBody>
      </p:sp>
      <p:cxnSp>
        <p:nvCxnSpPr>
          <p:cNvPr id="17" name="Conector recto de flecha 16"/>
          <p:cNvCxnSpPr/>
          <p:nvPr/>
        </p:nvCxnSpPr>
        <p:spPr>
          <a:xfrm>
            <a:off x="3200400" y="3501483"/>
            <a:ext cx="0" cy="74713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6096000" y="3590693"/>
            <a:ext cx="0" cy="6579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a:off x="8932127" y="3590693"/>
            <a:ext cx="11151" cy="6579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66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redondeado 3"/>
          <p:cNvSpPr/>
          <p:nvPr/>
        </p:nvSpPr>
        <p:spPr>
          <a:xfrm>
            <a:off x="1143000" y="1918010"/>
            <a:ext cx="10527030" cy="2665141"/>
          </a:xfrm>
          <a:prstGeom prst="round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effectLst>
                  <a:outerShdw blurRad="38100" dist="38100" dir="2700000" algn="tl">
                    <a:srgbClr val="000000">
                      <a:alpha val="43137"/>
                    </a:srgbClr>
                  </a:outerShdw>
                </a:effectLst>
              </a:rPr>
              <a:t>MARCO JURIDICO DE LA REHABILITACIÓN EN EL SISTEMA GENERAL DE RIESGOS LABORALES</a:t>
            </a:r>
            <a:endParaRPr lang="en-US" sz="4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19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ángulo redondeado 4"/>
          <p:cNvSpPr/>
          <p:nvPr/>
        </p:nvSpPr>
        <p:spPr>
          <a:xfrm>
            <a:off x="4045340" y="388620"/>
            <a:ext cx="6961749" cy="12458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effectLst>
                  <a:outerShdw blurRad="38100" dist="38100" dir="2700000" algn="tl">
                    <a:srgbClr val="000000">
                      <a:alpha val="43137"/>
                    </a:srgbClr>
                  </a:outerShdw>
                </a:effectLst>
              </a:rPr>
              <a:t>CONSTITUCIÓN NACIONAL</a:t>
            </a:r>
            <a:endParaRPr lang="en-US" sz="4000" b="1" dirty="0">
              <a:solidFill>
                <a:srgbClr val="C0000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34763242-E285-4B1D-9122-36FDE010AF31}"/>
              </a:ext>
            </a:extLst>
          </p:cNvPr>
          <p:cNvPicPr>
            <a:picLocks noChangeAspect="1"/>
          </p:cNvPicPr>
          <p:nvPr/>
        </p:nvPicPr>
        <p:blipFill>
          <a:blip r:embed="rId3"/>
          <a:stretch>
            <a:fillRect/>
          </a:stretch>
        </p:blipFill>
        <p:spPr>
          <a:xfrm>
            <a:off x="523783" y="2068498"/>
            <a:ext cx="10679835" cy="3817398"/>
          </a:xfrm>
          <a:prstGeom prst="rect">
            <a:avLst/>
          </a:prstGeom>
        </p:spPr>
      </p:pic>
    </p:spTree>
    <p:extLst>
      <p:ext uri="{BB962C8B-B14F-4D97-AF65-F5344CB8AC3E}">
        <p14:creationId xmlns:p14="http://schemas.microsoft.com/office/powerpoint/2010/main" val="1519889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1108710" y="2146262"/>
            <a:ext cx="9955530" cy="3046988"/>
          </a:xfrm>
          <a:prstGeom prst="rect">
            <a:avLst/>
          </a:prstGeom>
          <a:noFill/>
          <a:ln w="28575">
            <a:solidFill>
              <a:srgbClr val="FF0000"/>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s-MX" sz="3200" b="1" dirty="0">
                <a:latin typeface="Arial" charset="0"/>
                <a:cs typeface="Arial" charset="0"/>
              </a:rPr>
              <a:t>ARTICULO 48. La Seguridad Social es un servicio público de carácter obligatorio que se prestará bajo la dirección, coordinación y control del Estado, en </a:t>
            </a:r>
            <a:r>
              <a:rPr lang="es-MX" sz="3200" b="1" u="sng" dirty="0">
                <a:latin typeface="Arial" charset="0"/>
                <a:cs typeface="Arial" charset="0"/>
              </a:rPr>
              <a:t>sujeción a los principios de eficiencia, universalidad y solidaridad</a:t>
            </a:r>
            <a:r>
              <a:rPr lang="es-MX" sz="3200" b="1" dirty="0">
                <a:latin typeface="Arial" charset="0"/>
                <a:cs typeface="Arial" charset="0"/>
              </a:rPr>
              <a:t>, en </a:t>
            </a:r>
            <a:r>
              <a:rPr lang="es-MX" sz="3200" b="1" u="sng" dirty="0">
                <a:latin typeface="Arial" charset="0"/>
                <a:cs typeface="Arial" charset="0"/>
              </a:rPr>
              <a:t>los términos que establezca la Ley</a:t>
            </a:r>
            <a:r>
              <a:rPr lang="es-MX" sz="3200" b="1" dirty="0" smtClean="0">
                <a:latin typeface="Arial" charset="0"/>
                <a:cs typeface="Arial" charset="0"/>
              </a:rPr>
              <a:t>.</a:t>
            </a:r>
            <a:endParaRPr lang="es-MX" sz="3200" dirty="0">
              <a:latin typeface="Courier New" pitchFamily="49" charset="0"/>
              <a:cs typeface="Courier New" pitchFamily="49" charset="0"/>
            </a:endParaRPr>
          </a:p>
        </p:txBody>
      </p:sp>
      <p:sp>
        <p:nvSpPr>
          <p:cNvPr id="4" name="Rectángulo redondeado 3"/>
          <p:cNvSpPr/>
          <p:nvPr/>
        </p:nvSpPr>
        <p:spPr>
          <a:xfrm>
            <a:off x="4045340" y="388620"/>
            <a:ext cx="6961749" cy="12458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effectLst>
                  <a:outerShdw blurRad="38100" dist="38100" dir="2700000" algn="tl">
                    <a:srgbClr val="000000">
                      <a:alpha val="43137"/>
                    </a:srgbClr>
                  </a:outerShdw>
                </a:effectLst>
              </a:rPr>
              <a:t>CONSTITUCIÓN NACIONAL</a:t>
            </a:r>
            <a:endParaRPr lang="en-US" sz="4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8104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142999" y="2230439"/>
            <a:ext cx="9864090" cy="2970044"/>
          </a:xfrm>
          <a:prstGeom prst="rect">
            <a:avLst/>
          </a:prstGeom>
          <a:noFill/>
          <a:ln w="57150">
            <a:solidFill>
              <a:schemeClr val="accent6">
                <a:lumMod val="75000"/>
              </a:schemeClr>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s-MX" sz="2200" b="1" dirty="0">
                <a:latin typeface="Arial" charset="0"/>
                <a:cs typeface="Arial" charset="0"/>
              </a:rPr>
              <a:t>ARTICULO 13.</a:t>
            </a:r>
            <a:r>
              <a:rPr lang="es-MX" sz="2200" dirty="0">
                <a:latin typeface="Arial" charset="0"/>
                <a:cs typeface="Arial" charset="0"/>
              </a:rPr>
              <a:t> Todas las personas nacen libres e iguales ante la ley, </a:t>
            </a:r>
            <a:r>
              <a:rPr lang="es-MX" sz="2200" u="sng" dirty="0">
                <a:latin typeface="Arial" charset="0"/>
                <a:cs typeface="Arial" charset="0"/>
              </a:rPr>
              <a:t>recibirán la misma protección y trato</a:t>
            </a:r>
            <a:r>
              <a:rPr lang="es-MX" sz="2200" dirty="0">
                <a:latin typeface="Arial" charset="0"/>
                <a:cs typeface="Arial" charset="0"/>
              </a:rPr>
              <a:t> de las autoridades y gozarán de los </a:t>
            </a:r>
            <a:r>
              <a:rPr lang="es-MX" sz="2200" u="sng" dirty="0">
                <a:latin typeface="Arial" charset="0"/>
                <a:cs typeface="Arial" charset="0"/>
              </a:rPr>
              <a:t>mismos derechos</a:t>
            </a:r>
            <a:r>
              <a:rPr lang="es-MX" sz="2200" dirty="0">
                <a:latin typeface="Arial" charset="0"/>
                <a:cs typeface="Arial" charset="0"/>
              </a:rPr>
              <a:t>, libertades y </a:t>
            </a:r>
            <a:r>
              <a:rPr lang="es-MX" sz="2200" u="sng" dirty="0">
                <a:latin typeface="Arial" charset="0"/>
                <a:cs typeface="Arial" charset="0"/>
              </a:rPr>
              <a:t>oportunidades sin ninguna discriminación</a:t>
            </a:r>
            <a:r>
              <a:rPr lang="es-MX" sz="2200" dirty="0">
                <a:latin typeface="Arial" charset="0"/>
                <a:cs typeface="Arial" charset="0"/>
              </a:rPr>
              <a:t> por razones de sexo, raza, origen nacional o familiar, lengua, religión, opinión política o filosófica.</a:t>
            </a:r>
          </a:p>
          <a:p>
            <a:pPr algn="just" eaLnBrk="0" hangingPunct="0">
              <a:spcBef>
                <a:spcPct val="50000"/>
              </a:spcBef>
            </a:pPr>
            <a:r>
              <a:rPr lang="es-CO" sz="2200" dirty="0">
                <a:latin typeface="Arial" charset="0"/>
                <a:cs typeface="Times New Roman" pitchFamily="18" charset="0"/>
              </a:rPr>
              <a:t>Estado </a:t>
            </a:r>
            <a:r>
              <a:rPr lang="es-CO" sz="2200" u="sng" dirty="0">
                <a:latin typeface="Arial" charset="0"/>
                <a:cs typeface="Times New Roman" pitchFamily="18" charset="0"/>
              </a:rPr>
              <a:t>protegerá especialmente</a:t>
            </a:r>
            <a:r>
              <a:rPr lang="es-CO" sz="2200" dirty="0">
                <a:latin typeface="Arial" charset="0"/>
                <a:cs typeface="Times New Roman" pitchFamily="18" charset="0"/>
              </a:rPr>
              <a:t> a aquellas personas que </a:t>
            </a:r>
            <a:r>
              <a:rPr lang="es-CO" sz="2200" u="sng" dirty="0">
                <a:latin typeface="Arial" charset="0"/>
                <a:cs typeface="Times New Roman" pitchFamily="18" charset="0"/>
              </a:rPr>
              <a:t>por su condición económica, física o mental</a:t>
            </a:r>
            <a:r>
              <a:rPr lang="es-CO" sz="2200" dirty="0">
                <a:latin typeface="Arial" charset="0"/>
                <a:cs typeface="Times New Roman" pitchFamily="18" charset="0"/>
              </a:rPr>
              <a:t>, se encuentren en circunstancia de debilidad manifiesta y sancionará los abusos o maltratos que contra ellas se cometan</a:t>
            </a:r>
            <a:r>
              <a:rPr lang="es-CO" sz="2200" dirty="0" smtClean="0">
                <a:latin typeface="Arial" charset="0"/>
                <a:cs typeface="Times New Roman" pitchFamily="18" charset="0"/>
              </a:rPr>
              <a:t>.</a:t>
            </a:r>
            <a:endParaRPr lang="es-ES" sz="2400" dirty="0"/>
          </a:p>
        </p:txBody>
      </p:sp>
      <p:sp>
        <p:nvSpPr>
          <p:cNvPr id="6" name="Rectángulo redondeado 5"/>
          <p:cNvSpPr/>
          <p:nvPr/>
        </p:nvSpPr>
        <p:spPr>
          <a:xfrm>
            <a:off x="4045340" y="388620"/>
            <a:ext cx="6961749" cy="12458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effectLst>
                  <a:outerShdw blurRad="38100" dist="38100" dir="2700000" algn="tl">
                    <a:srgbClr val="000000">
                      <a:alpha val="43137"/>
                    </a:srgbClr>
                  </a:outerShdw>
                </a:effectLst>
              </a:rPr>
              <a:t>CONSTITUCIÓN NACIONAL</a:t>
            </a:r>
            <a:endParaRPr lang="en-US" sz="4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8147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223010" y="2196985"/>
            <a:ext cx="9864090" cy="3539430"/>
          </a:xfrm>
          <a:prstGeom prst="rect">
            <a:avLst/>
          </a:prstGeom>
          <a:noFill/>
          <a:ln w="38100">
            <a:solidFill>
              <a:schemeClr val="accent6">
                <a:lumMod val="75000"/>
              </a:schemeClr>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s-ES" sz="3200" b="1" dirty="0">
                <a:latin typeface="Arial" charset="0"/>
                <a:cs typeface="Courier New" pitchFamily="49" charset="0"/>
              </a:rPr>
              <a:t>Art 54 1991, Es obligación del Estado y de los empleadores ofrecer formación y habilitación profesional y técnica a quienes lo requieran. El Estado debe propiciar la ubicación laboral de las personas en edad de trabajar y garantizar a los minusválidos el derecho a un trabajo acorde con sus condiciones de salud.</a:t>
            </a:r>
          </a:p>
        </p:txBody>
      </p:sp>
      <p:sp>
        <p:nvSpPr>
          <p:cNvPr id="6" name="Rectángulo redondeado 5"/>
          <p:cNvSpPr/>
          <p:nvPr/>
        </p:nvSpPr>
        <p:spPr>
          <a:xfrm>
            <a:off x="4045340" y="388620"/>
            <a:ext cx="6961749" cy="12458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effectLst>
                  <a:outerShdw blurRad="38100" dist="38100" dir="2700000" algn="tl">
                    <a:srgbClr val="000000">
                      <a:alpha val="43137"/>
                    </a:srgbClr>
                  </a:outerShdw>
                </a:effectLst>
              </a:rPr>
              <a:t>CONSTITUCIÓN NACIONAL</a:t>
            </a:r>
            <a:endParaRPr lang="en-US" sz="4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6116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859823" y="478364"/>
            <a:ext cx="7095392" cy="1138773"/>
          </a:xfrm>
          <a:prstGeom prst="rect">
            <a:avLst/>
          </a:prstGeom>
          <a:noFill/>
        </p:spPr>
        <p:txBody>
          <a:bodyPr wrap="square" rtlCol="0">
            <a:spAutoFit/>
          </a:bodyPr>
          <a:lstStyle/>
          <a:p>
            <a:pPr algn="r"/>
            <a:r>
              <a:rPr lang="es-CO" sz="4000" b="1" dirty="0">
                <a:solidFill>
                  <a:srgbClr val="C00000"/>
                </a:solidFill>
              </a:rPr>
              <a:t>LEY 100 DE 1993</a:t>
            </a:r>
          </a:p>
          <a:p>
            <a:endParaRPr lang="es-CO" sz="2800" dirty="0">
              <a:solidFill>
                <a:srgbClr val="C00000"/>
              </a:solidFill>
              <a:latin typeface="Arial" panose="020B0604020202020204" pitchFamily="34" charset="0"/>
              <a:cs typeface="Arial" panose="020B0604020202020204" pitchFamily="34" charset="0"/>
            </a:endParaRPr>
          </a:p>
        </p:txBody>
      </p:sp>
      <p:sp>
        <p:nvSpPr>
          <p:cNvPr id="4" name="Text Box 3"/>
          <p:cNvSpPr txBox="1">
            <a:spLocks noChangeArrowheads="1"/>
          </p:cNvSpPr>
          <p:nvPr/>
        </p:nvSpPr>
        <p:spPr bwMode="auto">
          <a:xfrm>
            <a:off x="525780" y="1047751"/>
            <a:ext cx="11235689" cy="483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endParaRPr lang="es-CO" sz="2300" b="1" dirty="0">
              <a:latin typeface="Tahoma" pitchFamily="34" charset="0"/>
              <a:cs typeface="Tahoma" pitchFamily="34" charset="0"/>
            </a:endParaRPr>
          </a:p>
          <a:p>
            <a:pPr algn="just" eaLnBrk="0" hangingPunct="0">
              <a:spcBef>
                <a:spcPct val="50000"/>
              </a:spcBef>
            </a:pPr>
            <a:r>
              <a:rPr lang="es-CO" sz="2300" b="1" dirty="0">
                <a:latin typeface="Tahoma" pitchFamily="34" charset="0"/>
                <a:cs typeface="Tahoma" pitchFamily="34" charset="0"/>
              </a:rPr>
              <a:t>A</a:t>
            </a:r>
            <a:r>
              <a:rPr lang="es-ES" sz="2300" b="1" dirty="0" err="1">
                <a:latin typeface="Tahoma" pitchFamily="34" charset="0"/>
                <a:cs typeface="Tahoma" pitchFamily="34" charset="0"/>
              </a:rPr>
              <a:t>rtículo</a:t>
            </a:r>
            <a:r>
              <a:rPr lang="es-ES" sz="2300" b="1" dirty="0">
                <a:latin typeface="Tahoma" pitchFamily="34" charset="0"/>
                <a:cs typeface="Tahoma" pitchFamily="34" charset="0"/>
              </a:rPr>
              <a:t> 1°</a:t>
            </a:r>
            <a:r>
              <a:rPr lang="es-ES" sz="2300" dirty="0">
                <a:latin typeface="Tahoma" pitchFamily="34" charset="0"/>
                <a:cs typeface="Tahoma" pitchFamily="34" charset="0"/>
              </a:rPr>
              <a:t> “</a:t>
            </a:r>
            <a:r>
              <a:rPr lang="es-ES" sz="2200" dirty="0">
                <a:latin typeface="Bookman Old Style" pitchFamily="18" charset="0"/>
                <a:cs typeface="Tahoma" pitchFamily="34" charset="0"/>
              </a:rPr>
              <a:t>El sistema de seguridad social integral tiene por objeto </a:t>
            </a:r>
            <a:r>
              <a:rPr lang="es-ES" sz="2200" u="sng" dirty="0">
                <a:latin typeface="Bookman Old Style" pitchFamily="18" charset="0"/>
                <a:cs typeface="Tahoma" pitchFamily="34" charset="0"/>
              </a:rPr>
              <a:t>garantizar los derechos irrenunciables</a:t>
            </a:r>
            <a:r>
              <a:rPr lang="es-ES" sz="2200" dirty="0">
                <a:latin typeface="Bookman Old Style" pitchFamily="18" charset="0"/>
                <a:cs typeface="Tahoma" pitchFamily="34" charset="0"/>
              </a:rPr>
              <a:t> de la persona y la comunidad </a:t>
            </a:r>
            <a:r>
              <a:rPr lang="es-ES" sz="2200" u="sng" dirty="0">
                <a:latin typeface="Bookman Old Style" pitchFamily="18" charset="0"/>
                <a:cs typeface="Tahoma" pitchFamily="34" charset="0"/>
              </a:rPr>
              <a:t>para obtener la calidad de vida acorde con la dignidad humana</a:t>
            </a:r>
            <a:r>
              <a:rPr lang="es-ES" sz="2200" dirty="0">
                <a:latin typeface="Bookman Old Style" pitchFamily="18" charset="0"/>
                <a:cs typeface="Tahoma" pitchFamily="34" charset="0"/>
              </a:rPr>
              <a:t>, mediante la protección de las contingencias que la afecten”.</a:t>
            </a:r>
            <a:r>
              <a:rPr lang="es-ES" sz="2300" dirty="0">
                <a:latin typeface="Bookman Old Style" pitchFamily="18" charset="0"/>
                <a:cs typeface="Tahoma" pitchFamily="34" charset="0"/>
              </a:rPr>
              <a:t> </a:t>
            </a:r>
            <a:endParaRPr lang="es-CO" sz="2300" dirty="0">
              <a:latin typeface="Bookman Old Style" pitchFamily="18" charset="0"/>
              <a:cs typeface="Tahoma" pitchFamily="34" charset="0"/>
            </a:endParaRPr>
          </a:p>
          <a:p>
            <a:pPr algn="just" eaLnBrk="0" hangingPunct="0">
              <a:spcBef>
                <a:spcPct val="50000"/>
              </a:spcBef>
            </a:pPr>
            <a:r>
              <a:rPr lang="es-CO" sz="2300" b="1" dirty="0">
                <a:latin typeface="Bookman Old Style" pitchFamily="18" charset="0"/>
                <a:cs typeface="Tahoma" pitchFamily="34" charset="0"/>
              </a:rPr>
              <a:t>A</a:t>
            </a:r>
            <a:r>
              <a:rPr lang="es-ES" sz="2300" b="1" dirty="0" err="1">
                <a:latin typeface="Bookman Old Style" pitchFamily="18" charset="0"/>
                <a:cs typeface="Tahoma" pitchFamily="34" charset="0"/>
              </a:rPr>
              <a:t>rtículo</a:t>
            </a:r>
            <a:r>
              <a:rPr lang="es-ES" sz="2300" b="1" dirty="0">
                <a:latin typeface="Bookman Old Style" pitchFamily="18" charset="0"/>
                <a:cs typeface="Tahoma" pitchFamily="34" charset="0"/>
              </a:rPr>
              <a:t> 2°</a:t>
            </a:r>
            <a:r>
              <a:rPr lang="es-ES" sz="2300" dirty="0">
                <a:latin typeface="Bookman Old Style" pitchFamily="18" charset="0"/>
                <a:cs typeface="Tahoma" pitchFamily="34" charset="0"/>
              </a:rPr>
              <a:t> “El servicio público esencial de seguridad social </a:t>
            </a:r>
            <a:r>
              <a:rPr lang="es-ES" sz="2300" u="sng" dirty="0">
                <a:latin typeface="Bookman Old Style" pitchFamily="18" charset="0"/>
                <a:cs typeface="Tahoma" pitchFamily="34" charset="0"/>
              </a:rPr>
              <a:t>se prestará con sujeción a los principios de eficiencia, universalidad, solidaridad, integralidad, unidad y participación</a:t>
            </a:r>
            <a:r>
              <a:rPr lang="es-ES" sz="2300" dirty="0">
                <a:latin typeface="Bookman Old Style" pitchFamily="18" charset="0"/>
                <a:cs typeface="Tahoma" pitchFamily="34" charset="0"/>
              </a:rPr>
              <a:t>”. </a:t>
            </a:r>
            <a:endParaRPr lang="es-CO" sz="2300" dirty="0">
              <a:latin typeface="Bookman Old Style" pitchFamily="18" charset="0"/>
              <a:cs typeface="Tahoma" pitchFamily="34" charset="0"/>
            </a:endParaRPr>
          </a:p>
          <a:p>
            <a:pPr algn="just" eaLnBrk="0" hangingPunct="0">
              <a:spcBef>
                <a:spcPct val="50000"/>
              </a:spcBef>
            </a:pPr>
            <a:r>
              <a:rPr lang="es-CO" sz="2300" b="1" dirty="0">
                <a:latin typeface="Bookman Old Style" pitchFamily="18" charset="0"/>
                <a:cs typeface="Tahoma" pitchFamily="34" charset="0"/>
              </a:rPr>
              <a:t>P</a:t>
            </a:r>
            <a:r>
              <a:rPr lang="es-ES" sz="2300" b="1" dirty="0">
                <a:latin typeface="Bookman Old Style" pitchFamily="18" charset="0"/>
                <a:cs typeface="Tahoma" pitchFamily="34" charset="0"/>
              </a:rPr>
              <a:t>arágrafo 3°</a:t>
            </a:r>
            <a:r>
              <a:rPr lang="es-ES" sz="2300" dirty="0">
                <a:latin typeface="Bookman Old Style" pitchFamily="18" charset="0"/>
                <a:cs typeface="Tahoma" pitchFamily="34" charset="0"/>
              </a:rPr>
              <a:t> “El Sistema de Seguridad Social Integral está instituido para </a:t>
            </a:r>
            <a:r>
              <a:rPr lang="es-ES" sz="2300" u="sng" dirty="0">
                <a:latin typeface="Bookman Old Style" pitchFamily="18" charset="0"/>
                <a:cs typeface="Tahoma" pitchFamily="34" charset="0"/>
              </a:rPr>
              <a:t>unificar la normatividad y la planeación</a:t>
            </a:r>
            <a:r>
              <a:rPr lang="es-ES" sz="2300" dirty="0">
                <a:latin typeface="Bookman Old Style" pitchFamily="18" charset="0"/>
                <a:cs typeface="Tahoma" pitchFamily="34" charset="0"/>
              </a:rPr>
              <a:t> de la seguridad social, así como </a:t>
            </a:r>
            <a:r>
              <a:rPr lang="es-ES" sz="2300" u="sng" dirty="0">
                <a:latin typeface="Bookman Old Style" pitchFamily="18" charset="0"/>
                <a:cs typeface="Tahoma" pitchFamily="34" charset="0"/>
              </a:rPr>
              <a:t>para coordinar a las entidades prestatarias</a:t>
            </a:r>
            <a:r>
              <a:rPr lang="es-ES" sz="2300" dirty="0">
                <a:latin typeface="Bookman Old Style" pitchFamily="18" charset="0"/>
                <a:cs typeface="Tahoma" pitchFamily="34" charset="0"/>
              </a:rPr>
              <a:t> de las mismas, para </a:t>
            </a:r>
            <a:r>
              <a:rPr lang="es-ES" sz="2300" u="sng" dirty="0">
                <a:latin typeface="Bookman Old Style" pitchFamily="18" charset="0"/>
                <a:cs typeface="Tahoma" pitchFamily="34" charset="0"/>
              </a:rPr>
              <a:t>obtener las finalidades propuestas en la presente Ley.”</a:t>
            </a:r>
            <a:endParaRPr lang="es-ES" sz="2300" u="sng" dirty="0">
              <a:latin typeface="Bookman Old Style" pitchFamily="18" charset="0"/>
            </a:endParaRPr>
          </a:p>
        </p:txBody>
      </p:sp>
    </p:spTree>
    <p:extLst>
      <p:ext uri="{BB962C8B-B14F-4D97-AF65-F5344CB8AC3E}">
        <p14:creationId xmlns:p14="http://schemas.microsoft.com/office/powerpoint/2010/main" val="54676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859823" y="641838"/>
            <a:ext cx="7095392" cy="1138773"/>
          </a:xfrm>
          <a:prstGeom prst="rect">
            <a:avLst/>
          </a:prstGeom>
          <a:noFill/>
        </p:spPr>
        <p:txBody>
          <a:bodyPr wrap="square" rtlCol="0">
            <a:spAutoFit/>
          </a:bodyPr>
          <a:lstStyle/>
          <a:p>
            <a:pPr algn="r"/>
            <a:r>
              <a:rPr lang="es-CO" sz="4000" b="1" dirty="0">
                <a:solidFill>
                  <a:srgbClr val="C00000"/>
                </a:solidFill>
              </a:rPr>
              <a:t>LEY 100 DE 1993</a:t>
            </a:r>
          </a:p>
          <a:p>
            <a:endParaRPr lang="es-CO" sz="2800" dirty="0">
              <a:solidFill>
                <a:srgbClr val="C00000"/>
              </a:solidFill>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560070" y="1295401"/>
            <a:ext cx="1092708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endParaRPr lang="es-ES" sz="2800" dirty="0">
              <a:latin typeface="Tahoma" pitchFamily="34" charset="0"/>
              <a:cs typeface="Tahoma" pitchFamily="34" charset="0"/>
            </a:endParaRPr>
          </a:p>
          <a:p>
            <a:pPr algn="just" eaLnBrk="0" hangingPunct="0">
              <a:spcBef>
                <a:spcPct val="50000"/>
              </a:spcBef>
            </a:pPr>
            <a:r>
              <a:rPr lang="es-ES" sz="2800" dirty="0">
                <a:latin typeface="Tahoma" pitchFamily="34" charset="0"/>
                <a:cs typeface="Tahoma" pitchFamily="34" charset="0"/>
              </a:rPr>
              <a:t>El </a:t>
            </a:r>
            <a:r>
              <a:rPr lang="es-ES" sz="2800" b="1" dirty="0">
                <a:latin typeface="Tahoma" pitchFamily="34" charset="0"/>
                <a:cs typeface="Tahoma" pitchFamily="34" charset="0"/>
              </a:rPr>
              <a:t>numeral 3. del artículo 153 de la Ley 100/93</a:t>
            </a:r>
            <a:r>
              <a:rPr lang="es-ES" sz="2800" dirty="0">
                <a:latin typeface="Tahoma" pitchFamily="34" charset="0"/>
                <a:cs typeface="Tahoma" pitchFamily="34" charset="0"/>
              </a:rPr>
              <a:t>:” El Sistema General de Seguridad Social en Salud brindará atención en salud integral a la población en sus fases de educación, información y fomento de la salud y la prevención, diagnóstico, tratamiento </a:t>
            </a:r>
            <a:r>
              <a:rPr lang="es-ES" sz="2800" b="1" dirty="0">
                <a:latin typeface="Tahoma" pitchFamily="34" charset="0"/>
                <a:cs typeface="Tahoma" pitchFamily="34" charset="0"/>
              </a:rPr>
              <a:t>y rehabilitación, en cantidad, oportunidad, calidad y eficiencia,</a:t>
            </a:r>
            <a:r>
              <a:rPr lang="es-ES" sz="2800" dirty="0">
                <a:latin typeface="Tahoma" pitchFamily="34" charset="0"/>
                <a:cs typeface="Tahoma" pitchFamily="34" charset="0"/>
              </a:rPr>
              <a:t> de conformidad con lo previsto en el artículo 162 respecto del Plan Obligatorio de Salud.</a:t>
            </a:r>
            <a:endParaRPr lang="es-ES" sz="2800" dirty="0">
              <a:latin typeface="Arial" charset="0"/>
              <a:cs typeface="Times New Roman" pitchFamily="18" charset="0"/>
            </a:endParaRPr>
          </a:p>
          <a:p>
            <a:pPr eaLnBrk="0" hangingPunct="0">
              <a:spcBef>
                <a:spcPct val="50000"/>
              </a:spcBef>
            </a:pPr>
            <a:endParaRPr lang="es-ES" sz="2400" dirty="0"/>
          </a:p>
          <a:p>
            <a:pPr eaLnBrk="0" hangingPunct="0">
              <a:spcBef>
                <a:spcPct val="50000"/>
              </a:spcBef>
            </a:pPr>
            <a:endParaRPr lang="es-ES" sz="2400" dirty="0"/>
          </a:p>
        </p:txBody>
      </p:sp>
    </p:spTree>
    <p:extLst>
      <p:ext uri="{BB962C8B-B14F-4D97-AF65-F5344CB8AC3E}">
        <p14:creationId xmlns:p14="http://schemas.microsoft.com/office/powerpoint/2010/main" val="462626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859823" y="641838"/>
            <a:ext cx="7095392" cy="1138773"/>
          </a:xfrm>
          <a:prstGeom prst="rect">
            <a:avLst/>
          </a:prstGeom>
          <a:noFill/>
        </p:spPr>
        <p:txBody>
          <a:bodyPr wrap="square" rtlCol="0">
            <a:spAutoFit/>
          </a:bodyPr>
          <a:lstStyle/>
          <a:p>
            <a:pPr algn="r"/>
            <a:r>
              <a:rPr lang="es-CO" sz="4000" b="1" dirty="0">
                <a:solidFill>
                  <a:srgbClr val="C00000"/>
                </a:solidFill>
              </a:rPr>
              <a:t>LEY 100 DE 1993</a:t>
            </a:r>
          </a:p>
          <a:p>
            <a:endParaRPr lang="es-CO" sz="2800" dirty="0">
              <a:solidFill>
                <a:srgbClr val="C00000"/>
              </a:solidFill>
              <a:latin typeface="Arial" panose="020B0604020202020204" pitchFamily="34" charset="0"/>
              <a:cs typeface="Arial" panose="020B0604020202020204" pitchFamily="34" charset="0"/>
            </a:endParaRPr>
          </a:p>
        </p:txBody>
      </p:sp>
      <p:sp>
        <p:nvSpPr>
          <p:cNvPr id="3" name="Text Box 5"/>
          <p:cNvSpPr txBox="1">
            <a:spLocks noChangeArrowheads="1"/>
          </p:cNvSpPr>
          <p:nvPr/>
        </p:nvSpPr>
        <p:spPr bwMode="auto">
          <a:xfrm>
            <a:off x="971550" y="1773238"/>
            <a:ext cx="1021842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s-ES" sz="2400" b="1" dirty="0">
                <a:latin typeface="Tahoma" pitchFamily="34" charset="0"/>
                <a:cs typeface="Tahoma" pitchFamily="34" charset="0"/>
              </a:rPr>
              <a:t>El libro tercero</a:t>
            </a:r>
            <a:r>
              <a:rPr lang="es-ES" sz="2400" dirty="0">
                <a:latin typeface="Tahoma" pitchFamily="34" charset="0"/>
                <a:cs typeface="Tahoma" pitchFamily="34" charset="0"/>
              </a:rPr>
              <a:t> y el numeral </a:t>
            </a:r>
            <a:r>
              <a:rPr lang="es-ES" sz="2400" b="1" dirty="0">
                <a:latin typeface="Tahoma" pitchFamily="34" charset="0"/>
                <a:cs typeface="Tahoma" pitchFamily="34" charset="0"/>
              </a:rPr>
              <a:t>11 del artículo 139 de la Ley 100</a:t>
            </a:r>
            <a:r>
              <a:rPr lang="es-ES" sz="2400" dirty="0">
                <a:latin typeface="Tahoma" pitchFamily="34" charset="0"/>
                <a:cs typeface="Tahoma" pitchFamily="34" charset="0"/>
              </a:rPr>
              <a:t> crean el Sistema General de Riesgos Profesionales.</a:t>
            </a:r>
            <a:endParaRPr lang="es-ES" sz="2400" dirty="0">
              <a:latin typeface="Arial" charset="0"/>
              <a:cs typeface="Times New Roman" pitchFamily="18" charset="0"/>
            </a:endParaRPr>
          </a:p>
          <a:p>
            <a:pPr algn="just" eaLnBrk="0" hangingPunct="0">
              <a:spcBef>
                <a:spcPct val="50000"/>
              </a:spcBef>
            </a:pPr>
            <a:r>
              <a:rPr lang="es-ES" sz="2400" dirty="0">
                <a:latin typeface="Tahoma" pitchFamily="34" charset="0"/>
                <a:cs typeface="Tahoma" pitchFamily="34" charset="0"/>
              </a:rPr>
              <a:t>El </a:t>
            </a:r>
            <a:r>
              <a:rPr lang="es-ES" sz="2400" b="1" dirty="0">
                <a:latin typeface="Tahoma" pitchFamily="34" charset="0"/>
                <a:cs typeface="Tahoma" pitchFamily="34" charset="0"/>
              </a:rPr>
              <a:t>Decreto Ley 1295/94,</a:t>
            </a:r>
            <a:r>
              <a:rPr lang="es-ES" sz="2400" dirty="0">
                <a:latin typeface="Tahoma" pitchFamily="34" charset="0"/>
                <a:cs typeface="Tahoma" pitchFamily="34" charset="0"/>
              </a:rPr>
              <a:t> determina la </a:t>
            </a:r>
            <a:r>
              <a:rPr lang="es-ES" sz="2400" u="sng" dirty="0">
                <a:latin typeface="Tahoma" pitchFamily="34" charset="0"/>
                <a:cs typeface="Tahoma" pitchFamily="34" charset="0"/>
              </a:rPr>
              <a:t>organización y administración</a:t>
            </a:r>
            <a:r>
              <a:rPr lang="es-ES" sz="2400" dirty="0">
                <a:latin typeface="Tahoma" pitchFamily="34" charset="0"/>
                <a:cs typeface="Tahoma" pitchFamily="34" charset="0"/>
              </a:rPr>
              <a:t> del Sistema General de Riesgos Profesionales. </a:t>
            </a:r>
            <a:endParaRPr lang="es-CO" sz="2400" dirty="0">
              <a:latin typeface="Tahoma" pitchFamily="34" charset="0"/>
              <a:cs typeface="Tahoma" pitchFamily="34" charset="0"/>
            </a:endParaRPr>
          </a:p>
          <a:p>
            <a:pPr algn="just" eaLnBrk="0" hangingPunct="0">
              <a:spcBef>
                <a:spcPct val="50000"/>
              </a:spcBef>
            </a:pPr>
            <a:r>
              <a:rPr lang="es-CO" sz="2400" b="1" dirty="0">
                <a:latin typeface="Tahoma" pitchFamily="34" charset="0"/>
                <a:cs typeface="Tahoma" pitchFamily="34" charset="0"/>
              </a:rPr>
              <a:t>Ley 776/2002</a:t>
            </a:r>
          </a:p>
          <a:p>
            <a:pPr algn="just" eaLnBrk="0" hangingPunct="0">
              <a:spcBef>
                <a:spcPct val="50000"/>
              </a:spcBef>
            </a:pPr>
            <a:r>
              <a:rPr lang="es-CO" sz="2400" b="1" dirty="0">
                <a:latin typeface="Tahoma" pitchFamily="34" charset="0"/>
                <a:cs typeface="Tahoma" pitchFamily="34" charset="0"/>
              </a:rPr>
              <a:t>Ley 1562 de 2012.</a:t>
            </a:r>
          </a:p>
          <a:p>
            <a:pPr algn="just" eaLnBrk="0" hangingPunct="0">
              <a:spcBef>
                <a:spcPct val="50000"/>
              </a:spcBef>
            </a:pPr>
            <a:endParaRPr lang="es-CO" sz="2400" b="1" dirty="0">
              <a:latin typeface="Tahoma" pitchFamily="34" charset="0"/>
              <a:cs typeface="Tahoma" pitchFamily="34" charset="0"/>
            </a:endParaRPr>
          </a:p>
        </p:txBody>
      </p:sp>
    </p:spTree>
    <p:extLst>
      <p:ext uri="{BB962C8B-B14F-4D97-AF65-F5344CB8AC3E}">
        <p14:creationId xmlns:p14="http://schemas.microsoft.com/office/powerpoint/2010/main" val="155218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859823" y="641838"/>
            <a:ext cx="7095392" cy="1138773"/>
          </a:xfrm>
          <a:prstGeom prst="rect">
            <a:avLst/>
          </a:prstGeom>
          <a:noFill/>
        </p:spPr>
        <p:txBody>
          <a:bodyPr wrap="square" rtlCol="0">
            <a:spAutoFit/>
          </a:bodyPr>
          <a:lstStyle/>
          <a:p>
            <a:pPr algn="r" eaLnBrk="0" hangingPunct="0">
              <a:spcBef>
                <a:spcPct val="50000"/>
              </a:spcBef>
            </a:pPr>
            <a:r>
              <a:rPr lang="es-CO" sz="4000" b="1" dirty="0">
                <a:solidFill>
                  <a:srgbClr val="C00000"/>
                </a:solidFill>
                <a:effectLst>
                  <a:outerShdw blurRad="38100" dist="38100" dir="2700000" algn="tl">
                    <a:srgbClr val="000000">
                      <a:alpha val="43137"/>
                    </a:srgbClr>
                  </a:outerShdw>
                </a:effectLst>
                <a:latin typeface="+mj-lt"/>
              </a:rPr>
              <a:t>DECRETO LEY 1295 DE 1994</a:t>
            </a:r>
            <a:endParaRPr lang="es-ES" sz="4000" b="1" dirty="0">
              <a:solidFill>
                <a:srgbClr val="C00000"/>
              </a:solidFill>
              <a:effectLst>
                <a:outerShdw blurRad="38100" dist="38100" dir="2700000" algn="tl">
                  <a:srgbClr val="000000">
                    <a:alpha val="43137"/>
                  </a:srgbClr>
                </a:outerShdw>
              </a:effectLst>
              <a:latin typeface="+mj-lt"/>
            </a:endParaRPr>
          </a:p>
          <a:p>
            <a:endParaRPr lang="es-CO" sz="2800" dirty="0">
              <a:solidFill>
                <a:srgbClr val="C00000"/>
              </a:solidFill>
              <a:latin typeface="Arial" panose="020B0604020202020204" pitchFamily="34" charset="0"/>
              <a:cs typeface="Arial" panose="020B0604020202020204" pitchFamily="34" charset="0"/>
            </a:endParaRPr>
          </a:p>
        </p:txBody>
      </p:sp>
      <p:sp>
        <p:nvSpPr>
          <p:cNvPr id="3" name="Text Box 5"/>
          <p:cNvSpPr txBox="1">
            <a:spLocks noChangeArrowheads="1"/>
          </p:cNvSpPr>
          <p:nvPr/>
        </p:nvSpPr>
        <p:spPr bwMode="auto">
          <a:xfrm>
            <a:off x="491490" y="1780611"/>
            <a:ext cx="1092708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s-ES" sz="2200" dirty="0">
                <a:latin typeface="Tahoma" pitchFamily="34" charset="0"/>
                <a:cs typeface="Tahoma" pitchFamily="34" charset="0"/>
              </a:rPr>
              <a:t>h) Gastos de traslado, …necesarios para la prestación de estos servicios.</a:t>
            </a:r>
            <a:endParaRPr lang="es-ES" sz="2200" dirty="0">
              <a:latin typeface="Arial" charset="0"/>
              <a:cs typeface="Arial" charset="0"/>
            </a:endParaRPr>
          </a:p>
          <a:p>
            <a:pPr algn="just" eaLnBrk="0" hangingPunct="0">
              <a:spcBef>
                <a:spcPct val="50000"/>
              </a:spcBef>
            </a:pPr>
            <a:r>
              <a:rPr lang="es-ES" sz="2200" dirty="0">
                <a:latin typeface="Tahoma" pitchFamily="34" charset="0"/>
                <a:cs typeface="Tahoma" pitchFamily="34" charset="0"/>
              </a:rPr>
              <a:t>Los </a:t>
            </a:r>
            <a:r>
              <a:rPr lang="es-ES" sz="2200" u="sng" dirty="0">
                <a:latin typeface="Tahoma" pitchFamily="34" charset="0"/>
                <a:cs typeface="Tahoma" pitchFamily="34" charset="0"/>
              </a:rPr>
              <a:t>servicios de salud que demande el afiliado, derivados del accidente de trabajo o la enfermedad profesional, serán prestados a través de la Entidad Promotora de Salud a la cual se encuentre afiliado en el Sistema General de Seguridad Social en Salud</a:t>
            </a:r>
            <a:r>
              <a:rPr lang="es-ES" sz="2200" dirty="0">
                <a:latin typeface="Tahoma" pitchFamily="34" charset="0"/>
                <a:cs typeface="Tahoma" pitchFamily="34" charset="0"/>
              </a:rPr>
              <a:t>, salvo </a:t>
            </a:r>
            <a:r>
              <a:rPr lang="es-ES" sz="2200" b="1" u="sng" dirty="0">
                <a:latin typeface="Tahoma" pitchFamily="34" charset="0"/>
                <a:cs typeface="Tahoma" pitchFamily="34" charset="0"/>
              </a:rPr>
              <a:t>los tratamientos de rehabilitación profesional</a:t>
            </a:r>
            <a:r>
              <a:rPr lang="es-ES" sz="2200" dirty="0">
                <a:latin typeface="Tahoma" pitchFamily="34" charset="0"/>
                <a:cs typeface="Tahoma" pitchFamily="34" charset="0"/>
              </a:rPr>
              <a:t> y los servicios de medicina ocupacional que </a:t>
            </a:r>
            <a:r>
              <a:rPr lang="es-ES" sz="2200" b="1" u="sng" dirty="0">
                <a:latin typeface="Tahoma" pitchFamily="34" charset="0"/>
                <a:cs typeface="Tahoma" pitchFamily="34" charset="0"/>
              </a:rPr>
              <a:t>podrán ser prestados por las entidades administradoras de riesgos profesionales.</a:t>
            </a:r>
            <a:endParaRPr lang="es-ES" sz="2200" b="1" dirty="0">
              <a:latin typeface="Arial" charset="0"/>
              <a:cs typeface="Arial" charset="0"/>
            </a:endParaRPr>
          </a:p>
          <a:p>
            <a:pPr algn="just" eaLnBrk="0" hangingPunct="0">
              <a:spcBef>
                <a:spcPct val="50000"/>
              </a:spcBef>
            </a:pPr>
            <a:endParaRPr lang="es-ES" sz="2200" b="1" dirty="0">
              <a:cs typeface="Times New Roman" pitchFamily="18" charset="0"/>
            </a:endParaRPr>
          </a:p>
          <a:p>
            <a:pPr eaLnBrk="0" hangingPunct="0">
              <a:spcBef>
                <a:spcPct val="50000"/>
              </a:spcBef>
            </a:pPr>
            <a:endParaRPr lang="es-ES" sz="2400" dirty="0"/>
          </a:p>
        </p:txBody>
      </p:sp>
    </p:spTree>
    <p:extLst>
      <p:ext uri="{BB962C8B-B14F-4D97-AF65-F5344CB8AC3E}">
        <p14:creationId xmlns:p14="http://schemas.microsoft.com/office/powerpoint/2010/main" val="332443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46970" y="1996067"/>
            <a:ext cx="9144000" cy="2274849"/>
          </a:xfrm>
          <a:ln w="57150">
            <a:solidFill>
              <a:schemeClr val="accent6">
                <a:lumMod val="75000"/>
              </a:schemeClr>
            </a:solidFill>
          </a:ln>
        </p:spPr>
        <p:txBody>
          <a:bodyPr>
            <a:normAutofit/>
          </a:bodyPr>
          <a:lstStyle/>
          <a:p>
            <a:r>
              <a:rPr lang="es-CO" sz="4800" b="1" dirty="0"/>
              <a:t>MARCO </a:t>
            </a:r>
            <a:r>
              <a:rPr lang="es-CO" sz="4800" b="1" dirty="0" smtClean="0"/>
              <a:t>NORMATIVO DEL </a:t>
            </a:r>
            <a:r>
              <a:rPr lang="es-CO" sz="4800" b="1" dirty="0"/>
              <a:t>SISTEMA DE REHABILITACIÓN DEL SISTEMA GENERAL DE RIESGOS LABORALES</a:t>
            </a:r>
            <a:endParaRPr lang="en-US" sz="4800" b="1" dirty="0"/>
          </a:p>
        </p:txBody>
      </p:sp>
      <p:sp>
        <p:nvSpPr>
          <p:cNvPr id="3" name="CuadroTexto 2">
            <a:extLst>
              <a:ext uri="{FF2B5EF4-FFF2-40B4-BE49-F238E27FC236}">
                <a16:creationId xmlns:a16="http://schemas.microsoft.com/office/drawing/2014/main" id="{26B0DCD5-C658-BC4B-B47B-E0F536760929}"/>
              </a:ext>
            </a:extLst>
          </p:cNvPr>
          <p:cNvSpPr txBox="1"/>
          <p:nvPr/>
        </p:nvSpPr>
        <p:spPr>
          <a:xfrm>
            <a:off x="2194242" y="5404207"/>
            <a:ext cx="7849456" cy="646331"/>
          </a:xfrm>
          <a:prstGeom prst="rect">
            <a:avLst/>
          </a:prstGeom>
          <a:noFill/>
        </p:spPr>
        <p:txBody>
          <a:bodyPr wrap="square" rtlCol="0">
            <a:spAutoFit/>
          </a:bodyPr>
          <a:lstStyle/>
          <a:p>
            <a:pPr algn="ctr"/>
            <a:r>
              <a:rPr lang="es-CO" b="1" dirty="0">
                <a:solidFill>
                  <a:schemeClr val="accent6">
                    <a:lumMod val="75000"/>
                  </a:schemeClr>
                </a:solidFill>
              </a:rPr>
              <a:t>GLORIA MARIA MALDONADO RAMÍREZ</a:t>
            </a:r>
          </a:p>
          <a:p>
            <a:pPr algn="ctr"/>
            <a:r>
              <a:rPr lang="es-CO" b="1" dirty="0">
                <a:solidFill>
                  <a:schemeClr val="accent6">
                    <a:lumMod val="75000"/>
                  </a:schemeClr>
                </a:solidFill>
              </a:rPr>
              <a:t>FISIOTERAPEUTA</a:t>
            </a:r>
          </a:p>
        </p:txBody>
      </p:sp>
    </p:spTree>
    <p:extLst>
      <p:ext uri="{BB962C8B-B14F-4D97-AF65-F5344CB8AC3E}">
        <p14:creationId xmlns:p14="http://schemas.microsoft.com/office/powerpoint/2010/main" val="334701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859823" y="382385"/>
            <a:ext cx="7520301" cy="1323439"/>
          </a:xfrm>
          <a:prstGeom prst="rect">
            <a:avLst/>
          </a:prstGeom>
          <a:noFill/>
        </p:spPr>
        <p:txBody>
          <a:bodyPr wrap="square" rtlCol="0">
            <a:spAutoFit/>
          </a:bodyPr>
          <a:lstStyle/>
          <a:p>
            <a:pPr algn="r"/>
            <a:r>
              <a:rPr lang="es-CO" sz="3200" b="1" dirty="0">
                <a:solidFill>
                  <a:srgbClr val="C00000"/>
                </a:solidFill>
                <a:latin typeface="+mj-lt"/>
              </a:rPr>
              <a:t>DECRETO 1530 DE 1996</a:t>
            </a:r>
          </a:p>
          <a:p>
            <a:r>
              <a:rPr lang="es-CO" sz="2400" b="1" dirty="0">
                <a:solidFill>
                  <a:schemeClr val="tx2"/>
                </a:solidFill>
                <a:latin typeface="+mj-lt"/>
                <a:cs typeface="Arial" panose="020B0604020202020204" pitchFamily="34" charset="0"/>
              </a:rPr>
              <a:t>Numeral 3. Artículo 2.2.4.1.1..Titulo 4. Cap1. Decreto único1072 de 2015</a:t>
            </a:r>
          </a:p>
        </p:txBody>
      </p:sp>
      <p:sp>
        <p:nvSpPr>
          <p:cNvPr id="3" name="Text Box 5"/>
          <p:cNvSpPr txBox="1">
            <a:spLocks noChangeArrowheads="1"/>
          </p:cNvSpPr>
          <p:nvPr/>
        </p:nvSpPr>
        <p:spPr bwMode="auto">
          <a:xfrm>
            <a:off x="1131570" y="1773238"/>
            <a:ext cx="1008126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s-CO" sz="2400" b="1" dirty="0">
                <a:latin typeface="Tahoma" pitchFamily="34" charset="0"/>
              </a:rPr>
              <a:t>Artículo 6, numeral 3.”</a:t>
            </a:r>
            <a:r>
              <a:rPr lang="es-CO" sz="2400" dirty="0">
                <a:latin typeface="Tahoma" pitchFamily="34" charset="0"/>
              </a:rPr>
              <a:t>Las entidades administradoras de riesgos profesionales deberán acreditar semestralmente ante la Dirección General de Riesgos Laboralesles, </a:t>
            </a:r>
            <a:r>
              <a:rPr lang="es-CO" sz="2400" u="sng" dirty="0">
                <a:latin typeface="Tahoma" pitchFamily="34" charset="0"/>
              </a:rPr>
              <a:t>infraestructura propia</a:t>
            </a:r>
            <a:r>
              <a:rPr lang="es-CO" sz="2400" dirty="0">
                <a:latin typeface="Tahoma" pitchFamily="34" charset="0"/>
              </a:rPr>
              <a:t> ó contratada, que </a:t>
            </a:r>
            <a:r>
              <a:rPr lang="es-CO" sz="2400" u="sng" dirty="0">
                <a:latin typeface="Tahoma" pitchFamily="34" charset="0"/>
              </a:rPr>
              <a:t>garantice el cubrimiento</a:t>
            </a:r>
            <a:r>
              <a:rPr lang="es-CO" sz="2400" dirty="0">
                <a:latin typeface="Tahoma" pitchFamily="34" charset="0"/>
              </a:rPr>
              <a:t> para sus afiliados de los </a:t>
            </a:r>
            <a:r>
              <a:rPr lang="es-CO" sz="2400" u="sng" dirty="0">
                <a:latin typeface="Tahoma" pitchFamily="34" charset="0"/>
              </a:rPr>
              <a:t>servicios de rehabilitación, de prevención y de asesoría que les compete”</a:t>
            </a:r>
          </a:p>
          <a:p>
            <a:pPr algn="just" eaLnBrk="0" hangingPunct="0">
              <a:spcBef>
                <a:spcPct val="50000"/>
              </a:spcBef>
            </a:pPr>
            <a:r>
              <a:rPr lang="es-CO" sz="2400" b="1" u="sng" dirty="0">
                <a:latin typeface="Tahoma" pitchFamily="34" charset="0"/>
              </a:rPr>
              <a:t>Numeral 4. </a:t>
            </a:r>
            <a:r>
              <a:rPr lang="es-CO" sz="2400" u="sng" dirty="0">
                <a:latin typeface="Tahoma" pitchFamily="34" charset="0"/>
              </a:rPr>
              <a:t>Proyección y ampliación de los servicios, relacionados con el incremento de cobertura.</a:t>
            </a:r>
          </a:p>
          <a:p>
            <a:pPr algn="just" eaLnBrk="0" hangingPunct="0">
              <a:spcBef>
                <a:spcPct val="50000"/>
              </a:spcBef>
            </a:pPr>
            <a:endParaRPr lang="es-ES" sz="2400" u="sng" dirty="0">
              <a:latin typeface="Tahoma" pitchFamily="34" charset="0"/>
            </a:endParaRPr>
          </a:p>
        </p:txBody>
      </p:sp>
    </p:spTree>
    <p:extLst>
      <p:ext uri="{BB962C8B-B14F-4D97-AF65-F5344CB8AC3E}">
        <p14:creationId xmlns:p14="http://schemas.microsoft.com/office/powerpoint/2010/main" val="4022055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859823" y="641838"/>
            <a:ext cx="7095392" cy="707886"/>
          </a:xfrm>
          <a:prstGeom prst="rect">
            <a:avLst/>
          </a:prstGeom>
          <a:noFill/>
        </p:spPr>
        <p:txBody>
          <a:bodyPr wrap="square" rtlCol="0">
            <a:spAutoFit/>
          </a:bodyPr>
          <a:lstStyle/>
          <a:p>
            <a:pPr algn="r"/>
            <a:r>
              <a:rPr lang="es-CO" sz="4000" b="1" dirty="0">
                <a:solidFill>
                  <a:schemeClr val="tx2"/>
                </a:solidFill>
              </a:rPr>
              <a:t>LEY 776 DE 2002</a:t>
            </a:r>
            <a:endParaRPr lang="es-CO" sz="2800" dirty="0">
              <a:solidFill>
                <a:schemeClr val="tx2"/>
              </a:solidFill>
              <a:latin typeface="Arial" panose="020B0604020202020204" pitchFamily="34" charset="0"/>
              <a:cs typeface="Arial" panose="020B0604020202020204" pitchFamily="34" charset="0"/>
            </a:endParaRPr>
          </a:p>
        </p:txBody>
      </p:sp>
      <p:sp>
        <p:nvSpPr>
          <p:cNvPr id="3" name="Text Box 5"/>
          <p:cNvSpPr txBox="1">
            <a:spLocks noChangeArrowheads="1"/>
          </p:cNvSpPr>
          <p:nvPr/>
        </p:nvSpPr>
        <p:spPr bwMode="auto">
          <a:xfrm>
            <a:off x="1017270" y="1628775"/>
            <a:ext cx="1008126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s-ES" sz="2800" b="1" dirty="0">
                <a:latin typeface="Tahoma" pitchFamily="34" charset="0"/>
                <a:cs typeface="Tahoma" pitchFamily="34" charset="0"/>
              </a:rPr>
              <a:t>Artículo 1°. </a:t>
            </a:r>
            <a:r>
              <a:rPr lang="es-ES" sz="2800" b="1" i="1" dirty="0">
                <a:latin typeface="Tahoma" pitchFamily="34" charset="0"/>
                <a:cs typeface="Tahoma" pitchFamily="34" charset="0"/>
              </a:rPr>
              <a:t>Derecho a las prestaciones</a:t>
            </a:r>
            <a:r>
              <a:rPr lang="es-ES" sz="2800" i="1" dirty="0">
                <a:latin typeface="Tahoma" pitchFamily="34" charset="0"/>
                <a:cs typeface="Tahoma" pitchFamily="34" charset="0"/>
              </a:rPr>
              <a:t>.</a:t>
            </a:r>
            <a:r>
              <a:rPr lang="es-ES" sz="2800" dirty="0">
                <a:latin typeface="Tahoma" pitchFamily="34" charset="0"/>
                <a:cs typeface="Tahoma" pitchFamily="34" charset="0"/>
              </a:rPr>
              <a:t> Todo afiliado al Sistema General de Riesgos Profesionales que, en los términos de la presente ley o del Decreto-ley 1295 de 1994, sufra un accidente de trabajo o una enfermedad profesional, o como consecuencia de ellos se incapacite, se invalide o muera, tendrá derecho a que este Sistema General le preste los servicios asistenciales y le reconozca las prestaciones económicas a los que se refieren el Decreto‑ley 1295 de 1994 y la presente ley.</a:t>
            </a:r>
            <a:endParaRPr lang="es-ES" sz="2800" dirty="0">
              <a:cs typeface="Times New Roman" pitchFamily="18" charset="0"/>
            </a:endParaRPr>
          </a:p>
          <a:p>
            <a:pPr eaLnBrk="0" hangingPunct="0">
              <a:spcBef>
                <a:spcPct val="50000"/>
              </a:spcBef>
            </a:pPr>
            <a:endParaRPr lang="es-ES" sz="2800" dirty="0"/>
          </a:p>
        </p:txBody>
      </p:sp>
    </p:spTree>
    <p:extLst>
      <p:ext uri="{BB962C8B-B14F-4D97-AF65-F5344CB8AC3E}">
        <p14:creationId xmlns:p14="http://schemas.microsoft.com/office/powerpoint/2010/main" val="16722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005840" y="1700213"/>
            <a:ext cx="1022343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s-CO" sz="2200" b="1" dirty="0">
                <a:latin typeface="Tahoma" pitchFamily="34" charset="0"/>
                <a:cs typeface="Tahoma" pitchFamily="34" charset="0"/>
              </a:rPr>
              <a:t>A</a:t>
            </a:r>
            <a:r>
              <a:rPr lang="es-ES" sz="2200" b="1" dirty="0" err="1">
                <a:latin typeface="Tahoma" pitchFamily="34" charset="0"/>
                <a:cs typeface="Tahoma" pitchFamily="34" charset="0"/>
              </a:rPr>
              <a:t>rtículo</a:t>
            </a:r>
            <a:r>
              <a:rPr lang="es-ES" sz="2200" b="1" dirty="0">
                <a:latin typeface="Tahoma" pitchFamily="34" charset="0"/>
                <a:cs typeface="Tahoma" pitchFamily="34" charset="0"/>
              </a:rPr>
              <a:t> 5°</a:t>
            </a:r>
            <a:r>
              <a:rPr lang="es-CO" sz="2200" b="1" dirty="0">
                <a:latin typeface="Tahoma" pitchFamily="34" charset="0"/>
                <a:cs typeface="Tahoma" pitchFamily="34" charset="0"/>
              </a:rPr>
              <a:t>/Decreto Ley 1295/94</a:t>
            </a:r>
            <a:r>
              <a:rPr lang="es-ES" sz="2200" dirty="0">
                <a:latin typeface="Tahoma" pitchFamily="34" charset="0"/>
                <a:cs typeface="Tahoma" pitchFamily="34" charset="0"/>
              </a:rPr>
              <a:t>: “Todo trabajador que sufra un accidente de trabajo o una enfermedad profesional tendrá derecho, según sea el caso, a: a) Asistencia médica, quirúrgica, terapéutica y farmacéutica; b) Servicios de hospitalización; c) Servicio odontológico; d) Suministro de medicamentos; e) Servicios auxiliares de diagnóstico y tratamiento; f) Prótesis y órtesis, su reparación, y su reposición solo en casos de deterioro o desadaptación, cuando a criterio de rehabilitación se recomiende; g) </a:t>
            </a:r>
            <a:r>
              <a:rPr lang="es-ES" sz="2200" b="1" dirty="0">
                <a:latin typeface="Tahoma" pitchFamily="34" charset="0"/>
                <a:cs typeface="Tahoma" pitchFamily="34" charset="0"/>
              </a:rPr>
              <a:t>Rehabilitaciones física y profesional</a:t>
            </a:r>
            <a:r>
              <a:rPr lang="es-ES" sz="2200" dirty="0">
                <a:latin typeface="Tahoma" pitchFamily="34" charset="0"/>
                <a:cs typeface="Tahoma" pitchFamily="34" charset="0"/>
              </a:rPr>
              <a:t>.” “los </a:t>
            </a:r>
            <a:r>
              <a:rPr lang="es-ES" sz="2200" b="1" dirty="0">
                <a:latin typeface="Tahoma" pitchFamily="34" charset="0"/>
                <a:cs typeface="Tahoma" pitchFamily="34" charset="0"/>
              </a:rPr>
              <a:t>tratamientos de rehabilitación</a:t>
            </a:r>
            <a:r>
              <a:rPr lang="es-ES" sz="2200" dirty="0">
                <a:latin typeface="Tahoma" pitchFamily="34" charset="0"/>
                <a:cs typeface="Tahoma" pitchFamily="34" charset="0"/>
              </a:rPr>
              <a:t> profesional y los servicios de medicina ocupacional que podrán ser prestados por las </a:t>
            </a:r>
            <a:r>
              <a:rPr lang="es-ES" sz="2200" b="1" dirty="0">
                <a:latin typeface="Tahoma" pitchFamily="34" charset="0"/>
                <a:cs typeface="Tahoma" pitchFamily="34" charset="0"/>
              </a:rPr>
              <a:t>entidades administradoras de riesgos profesionales</a:t>
            </a:r>
            <a:r>
              <a:rPr lang="es-ES" sz="2200" dirty="0">
                <a:latin typeface="Tahoma" pitchFamily="34" charset="0"/>
                <a:cs typeface="Tahoma" pitchFamily="34" charset="0"/>
              </a:rPr>
              <a:t>.”</a:t>
            </a:r>
            <a:endParaRPr lang="es-ES" sz="2200" dirty="0">
              <a:cs typeface="Times New Roman" pitchFamily="18" charset="0"/>
            </a:endParaRPr>
          </a:p>
          <a:p>
            <a:pPr eaLnBrk="0" hangingPunct="0">
              <a:spcBef>
                <a:spcPct val="50000"/>
              </a:spcBef>
            </a:pPr>
            <a:endParaRPr lang="es-ES" sz="2400" dirty="0"/>
          </a:p>
        </p:txBody>
      </p:sp>
      <p:sp>
        <p:nvSpPr>
          <p:cNvPr id="4" name="CuadroTexto 3"/>
          <p:cNvSpPr txBox="1"/>
          <p:nvPr/>
        </p:nvSpPr>
        <p:spPr>
          <a:xfrm>
            <a:off x="6053440" y="457200"/>
            <a:ext cx="5463540" cy="707886"/>
          </a:xfrm>
          <a:prstGeom prst="rect">
            <a:avLst/>
          </a:prstGeom>
          <a:noFill/>
        </p:spPr>
        <p:txBody>
          <a:bodyPr wrap="square" rtlCol="0">
            <a:spAutoFit/>
          </a:bodyPr>
          <a:lstStyle/>
          <a:p>
            <a:r>
              <a:rPr lang="es-CO" sz="4000" b="1" dirty="0">
                <a:solidFill>
                  <a:srgbClr val="FF0000"/>
                </a:solidFill>
                <a:effectLst>
                  <a:outerShdw blurRad="38100" dist="38100" dir="2700000" algn="tl">
                    <a:srgbClr val="000000">
                      <a:alpha val="43137"/>
                    </a:srgbClr>
                  </a:outerShdw>
                </a:effectLst>
                <a:latin typeface="+mj-lt"/>
                <a:cs typeface="Tahoma" pitchFamily="34" charset="0"/>
              </a:rPr>
              <a:t>Decreto Ley 1295/94</a:t>
            </a:r>
            <a:endParaRPr lang="en-US" sz="40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68244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859823" y="641838"/>
            <a:ext cx="7095392" cy="1138773"/>
          </a:xfrm>
          <a:prstGeom prst="rect">
            <a:avLst/>
          </a:prstGeom>
          <a:noFill/>
        </p:spPr>
        <p:txBody>
          <a:bodyPr wrap="square" rtlCol="0">
            <a:spAutoFit/>
          </a:bodyPr>
          <a:lstStyle/>
          <a:p>
            <a:pPr algn="r" eaLnBrk="0" hangingPunct="0">
              <a:spcBef>
                <a:spcPct val="50000"/>
              </a:spcBef>
            </a:pPr>
            <a:r>
              <a:rPr lang="es-CO" sz="4000" b="1" dirty="0">
                <a:solidFill>
                  <a:srgbClr val="C00000"/>
                </a:solidFill>
                <a:effectLst>
                  <a:outerShdw blurRad="38100" dist="38100" dir="2700000" algn="tl">
                    <a:srgbClr val="000000">
                      <a:alpha val="43137"/>
                    </a:srgbClr>
                  </a:outerShdw>
                </a:effectLst>
              </a:rPr>
              <a:t>LEY 776 DE 2002</a:t>
            </a:r>
            <a:endParaRPr lang="es-ES" sz="4000" b="1" dirty="0">
              <a:solidFill>
                <a:srgbClr val="C00000"/>
              </a:solidFill>
              <a:effectLst>
                <a:outerShdw blurRad="38100" dist="38100" dir="2700000" algn="tl">
                  <a:srgbClr val="000000">
                    <a:alpha val="43137"/>
                  </a:srgbClr>
                </a:outerShdw>
              </a:effectLst>
            </a:endParaRPr>
          </a:p>
          <a:p>
            <a:endParaRPr lang="es-CO" sz="2800" dirty="0">
              <a:solidFill>
                <a:srgbClr val="008DBD"/>
              </a:solidFill>
              <a:latin typeface="Arial" panose="020B0604020202020204" pitchFamily="34" charset="0"/>
              <a:cs typeface="Arial" panose="020B0604020202020204" pitchFamily="34" charset="0"/>
            </a:endParaRPr>
          </a:p>
        </p:txBody>
      </p:sp>
      <p:sp>
        <p:nvSpPr>
          <p:cNvPr id="3" name="Text Box 6"/>
          <p:cNvSpPr txBox="1">
            <a:spLocks noChangeArrowheads="1"/>
          </p:cNvSpPr>
          <p:nvPr/>
        </p:nvSpPr>
        <p:spPr bwMode="auto">
          <a:xfrm>
            <a:off x="697230" y="1557338"/>
            <a:ext cx="10424160" cy="39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s-ES" sz="2200" b="1" u="sng" dirty="0">
                <a:latin typeface="Tahoma" pitchFamily="34" charset="0"/>
                <a:cs typeface="Tahoma" pitchFamily="34" charset="0"/>
              </a:rPr>
              <a:t>Ley 776/02, el Artículo 4°. </a:t>
            </a:r>
            <a:r>
              <a:rPr lang="es-ES" sz="2200" b="1" i="1" u="sng" dirty="0">
                <a:latin typeface="Tahoma" pitchFamily="34" charset="0"/>
                <a:cs typeface="Tahoma" pitchFamily="34" charset="0"/>
              </a:rPr>
              <a:t>Reincorporación al trabajo</a:t>
            </a:r>
            <a:r>
              <a:rPr lang="es-ES" sz="2200" i="1" u="sng" dirty="0">
                <a:latin typeface="Tahoma" pitchFamily="34" charset="0"/>
                <a:cs typeface="Tahoma" pitchFamily="34" charset="0"/>
              </a:rPr>
              <a:t>. </a:t>
            </a:r>
            <a:r>
              <a:rPr lang="es-ES" sz="2200" dirty="0">
                <a:latin typeface="Tahoma" pitchFamily="34" charset="0"/>
                <a:cs typeface="Tahoma" pitchFamily="34" charset="0"/>
              </a:rPr>
              <a:t>Al terminar el período de incapacidad temporal, los empleadores </a:t>
            </a:r>
            <a:r>
              <a:rPr lang="es-ES" sz="2200" u="sng" dirty="0">
                <a:latin typeface="Tahoma" pitchFamily="34" charset="0"/>
                <a:cs typeface="Tahoma" pitchFamily="34" charset="0"/>
              </a:rPr>
              <a:t>están obligados</a:t>
            </a:r>
            <a:r>
              <a:rPr lang="es-ES" sz="2200" dirty="0">
                <a:latin typeface="Tahoma" pitchFamily="34" charset="0"/>
                <a:cs typeface="Tahoma" pitchFamily="34" charset="0"/>
              </a:rPr>
              <a:t>, si el trabajador recupera su capacidad de trabajo, a </a:t>
            </a:r>
            <a:r>
              <a:rPr lang="es-ES" sz="2200" u="sng" dirty="0">
                <a:latin typeface="Tahoma" pitchFamily="34" charset="0"/>
                <a:cs typeface="Tahoma" pitchFamily="34" charset="0"/>
              </a:rPr>
              <a:t>ubicarlo en el cargo que desempeñaba</a:t>
            </a:r>
            <a:r>
              <a:rPr lang="es-ES" sz="2200" dirty="0">
                <a:latin typeface="Tahoma" pitchFamily="34" charset="0"/>
                <a:cs typeface="Tahoma" pitchFamily="34" charset="0"/>
              </a:rPr>
              <a:t>, o a reubicarlo en cualquier otro para el cual esté capacitado, de la misma categoría.</a:t>
            </a:r>
            <a:endParaRPr lang="es-ES" sz="2200" dirty="0">
              <a:latin typeface="Arial" charset="0"/>
              <a:cs typeface="Times New Roman" pitchFamily="18" charset="0"/>
            </a:endParaRPr>
          </a:p>
          <a:p>
            <a:pPr algn="just" eaLnBrk="0" hangingPunct="0">
              <a:spcBef>
                <a:spcPct val="50000"/>
              </a:spcBef>
            </a:pPr>
            <a:r>
              <a:rPr lang="es-ES" sz="2200" b="1" u="sng" dirty="0">
                <a:latin typeface="Tahoma" pitchFamily="34" charset="0"/>
                <a:cs typeface="Tahoma" pitchFamily="34" charset="0"/>
              </a:rPr>
              <a:t>Ley 776/02, Artículo 8°. </a:t>
            </a:r>
            <a:r>
              <a:rPr lang="es-ES" sz="2200" b="1" i="1" u="sng" dirty="0">
                <a:latin typeface="Tahoma" pitchFamily="34" charset="0"/>
                <a:cs typeface="Tahoma" pitchFamily="34" charset="0"/>
              </a:rPr>
              <a:t>Reubicación del trabajador.</a:t>
            </a:r>
            <a:r>
              <a:rPr lang="es-ES" sz="2200" i="1" u="sng" dirty="0">
                <a:latin typeface="Tahoma" pitchFamily="34" charset="0"/>
                <a:cs typeface="Tahoma" pitchFamily="34" charset="0"/>
              </a:rPr>
              <a:t> </a:t>
            </a:r>
            <a:r>
              <a:rPr lang="es-ES" sz="2200" dirty="0">
                <a:latin typeface="Tahoma" pitchFamily="34" charset="0"/>
                <a:cs typeface="Tahoma" pitchFamily="34" charset="0"/>
              </a:rPr>
              <a:t>Los empleadores están </a:t>
            </a:r>
            <a:r>
              <a:rPr lang="es-ES" sz="2200" u="sng" dirty="0">
                <a:latin typeface="Tahoma" pitchFamily="34" charset="0"/>
                <a:cs typeface="Tahoma" pitchFamily="34" charset="0"/>
              </a:rPr>
              <a:t>obligados a ubicar</a:t>
            </a:r>
            <a:r>
              <a:rPr lang="es-ES" sz="2200" dirty="0">
                <a:latin typeface="Tahoma" pitchFamily="34" charset="0"/>
                <a:cs typeface="Tahoma" pitchFamily="34" charset="0"/>
              </a:rPr>
              <a:t> al trabajador incapacitado parcialmente </a:t>
            </a:r>
            <a:r>
              <a:rPr lang="es-ES" sz="2200" u="sng" dirty="0">
                <a:latin typeface="Tahoma" pitchFamily="34" charset="0"/>
                <a:cs typeface="Tahoma" pitchFamily="34" charset="0"/>
              </a:rPr>
              <a:t>en el cargo que desempeñaba</a:t>
            </a:r>
            <a:r>
              <a:rPr lang="es-ES" sz="2200" dirty="0">
                <a:latin typeface="Tahoma" pitchFamily="34" charset="0"/>
                <a:cs typeface="Tahoma" pitchFamily="34" charset="0"/>
              </a:rPr>
              <a:t> o a proporcionarle un </a:t>
            </a:r>
            <a:r>
              <a:rPr lang="es-ES" sz="2200" u="sng" dirty="0">
                <a:latin typeface="Tahoma" pitchFamily="34" charset="0"/>
                <a:cs typeface="Tahoma" pitchFamily="34" charset="0"/>
              </a:rPr>
              <a:t>trabajo compatible con sus capacidades y aptitudes</a:t>
            </a:r>
            <a:r>
              <a:rPr lang="es-ES" sz="2200" dirty="0">
                <a:latin typeface="Tahoma" pitchFamily="34" charset="0"/>
                <a:cs typeface="Tahoma" pitchFamily="34" charset="0"/>
              </a:rPr>
              <a:t>, para lo cual deberán efectuar los movimientos de personal que</a:t>
            </a:r>
            <a:r>
              <a:rPr lang="es-ES" sz="2400" dirty="0">
                <a:latin typeface="Tahoma" pitchFamily="34" charset="0"/>
                <a:cs typeface="Tahoma" pitchFamily="34" charset="0"/>
              </a:rPr>
              <a:t> sean necesarios.</a:t>
            </a:r>
            <a:endParaRPr lang="es-ES" sz="2400" dirty="0">
              <a:latin typeface="Arial" charset="0"/>
              <a:cs typeface="Times New Roman" pitchFamily="18" charset="0"/>
            </a:endParaRPr>
          </a:p>
          <a:p>
            <a:pPr algn="just" eaLnBrk="0" hangingPunct="0">
              <a:spcBef>
                <a:spcPct val="50000"/>
              </a:spcBef>
            </a:pPr>
            <a:endParaRPr lang="es-ES" sz="2400" dirty="0">
              <a:latin typeface="Tahoma" pitchFamily="34" charset="0"/>
            </a:endParaRPr>
          </a:p>
        </p:txBody>
      </p:sp>
    </p:spTree>
    <p:extLst>
      <p:ext uri="{BB962C8B-B14F-4D97-AF65-F5344CB8AC3E}">
        <p14:creationId xmlns:p14="http://schemas.microsoft.com/office/powerpoint/2010/main" val="4154323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859823" y="641838"/>
            <a:ext cx="7095392" cy="707886"/>
          </a:xfrm>
          <a:prstGeom prst="rect">
            <a:avLst/>
          </a:prstGeom>
          <a:noFill/>
        </p:spPr>
        <p:txBody>
          <a:bodyPr wrap="square" rtlCol="0">
            <a:spAutoFit/>
          </a:bodyPr>
          <a:lstStyle/>
          <a:p>
            <a:pPr algn="r"/>
            <a:r>
              <a:rPr lang="es-CO" sz="4000" dirty="0">
                <a:solidFill>
                  <a:srgbClr val="C00000"/>
                </a:solidFill>
                <a:effectLst>
                  <a:outerShdw blurRad="38100" dist="38100" dir="2700000" algn="tl">
                    <a:srgbClr val="000000">
                      <a:alpha val="43137"/>
                    </a:srgbClr>
                  </a:outerShdw>
                </a:effectLst>
              </a:rPr>
              <a:t>LEY 1438 DE 2011</a:t>
            </a:r>
            <a:endParaRPr lang="es-CO"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2 Marcador de contenido"/>
          <p:cNvSpPr txBox="1">
            <a:spLocks/>
          </p:cNvSpPr>
          <p:nvPr/>
        </p:nvSpPr>
        <p:spPr>
          <a:xfrm>
            <a:off x="986325" y="2537265"/>
            <a:ext cx="10195560" cy="2079339"/>
          </a:xfrm>
          <a:prstGeom prst="rect">
            <a:avLst/>
          </a:prstGeom>
          <a:ln w="38100">
            <a:solidFill>
              <a:srgbClr val="FF0000"/>
            </a:solidFill>
            <a:prstDash val="sysDot"/>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CO"/>
              <a:t>Universalidad;  Solidaridad; Igualdad; </a:t>
            </a:r>
            <a:r>
              <a:rPr lang="es-CO" u="sng"/>
              <a:t>Obligatoriedad</a:t>
            </a:r>
            <a:r>
              <a:rPr lang="es-CO"/>
              <a:t>; Prevalencia de derechos; </a:t>
            </a:r>
            <a:r>
              <a:rPr lang="es-CO" u="sng"/>
              <a:t>Enfoque diferencial</a:t>
            </a:r>
            <a:r>
              <a:rPr lang="es-CO"/>
              <a:t>; Equidad, </a:t>
            </a:r>
            <a:r>
              <a:rPr lang="es-CO" u="sng"/>
              <a:t>Calidad</a:t>
            </a:r>
            <a:r>
              <a:rPr lang="es-CO"/>
              <a:t> (Integralidad); Eficiencia; Participación social; Progresividad; </a:t>
            </a:r>
            <a:r>
              <a:rPr lang="es-CO" u="sng"/>
              <a:t>Libre escogencia; </a:t>
            </a:r>
            <a:r>
              <a:rPr lang="es-CO"/>
              <a:t>Sostenibilidad; Transparencia; Descentralización administrativa; Complementariedad y concurrencia; </a:t>
            </a:r>
            <a:r>
              <a:rPr lang="es-CO" u="sng"/>
              <a:t>Corresponsabilidad (</a:t>
            </a:r>
            <a:r>
              <a:rPr lang="es-CO"/>
              <a:t>compromiso</a:t>
            </a:r>
            <a:r>
              <a:rPr lang="es-CO" u="sng"/>
              <a:t>); </a:t>
            </a:r>
            <a:r>
              <a:rPr lang="es-CO"/>
              <a:t>Irrenunciabilidad; Intersectorialidad; Prevención; </a:t>
            </a:r>
            <a:r>
              <a:rPr lang="es-CO" u="sng"/>
              <a:t>Continuidad.</a:t>
            </a:r>
            <a:endParaRPr lang="es-CO" u="sng" dirty="0"/>
          </a:p>
        </p:txBody>
      </p:sp>
    </p:spTree>
    <p:extLst>
      <p:ext uri="{BB962C8B-B14F-4D97-AF65-F5344CB8AC3E}">
        <p14:creationId xmlns:p14="http://schemas.microsoft.com/office/powerpoint/2010/main" val="632256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859823" y="641838"/>
            <a:ext cx="7095392" cy="707886"/>
          </a:xfrm>
          <a:prstGeom prst="rect">
            <a:avLst/>
          </a:prstGeom>
          <a:noFill/>
        </p:spPr>
        <p:txBody>
          <a:bodyPr wrap="square" rtlCol="0">
            <a:spAutoFit/>
          </a:bodyPr>
          <a:lstStyle/>
          <a:p>
            <a:pPr algn="r"/>
            <a:r>
              <a:rPr lang="es-CO" sz="4000" dirty="0">
                <a:solidFill>
                  <a:srgbClr val="C00000"/>
                </a:solidFill>
              </a:rPr>
              <a:t>LEY 1438 DE 2011</a:t>
            </a:r>
            <a:endParaRPr lang="es-CO" sz="2800" dirty="0">
              <a:solidFill>
                <a:srgbClr val="C00000"/>
              </a:solidFill>
              <a:latin typeface="Arial" panose="020B0604020202020204" pitchFamily="34" charset="0"/>
              <a:cs typeface="Arial" panose="020B0604020202020204" pitchFamily="34" charset="0"/>
            </a:endParaRPr>
          </a:p>
        </p:txBody>
      </p:sp>
      <p:sp>
        <p:nvSpPr>
          <p:cNvPr id="3" name="2 Marcador de contenido"/>
          <p:cNvSpPr txBox="1">
            <a:spLocks/>
          </p:cNvSpPr>
          <p:nvPr/>
        </p:nvSpPr>
        <p:spPr>
          <a:xfrm>
            <a:off x="877878" y="2192328"/>
            <a:ext cx="10166545" cy="2903779"/>
          </a:xfrm>
          <a:prstGeom prst="rect">
            <a:avLst/>
          </a:prstGeom>
          <a:ln w="38100">
            <a:solidFill>
              <a:srgbClr val="FF0000"/>
            </a:solidFill>
            <a:prstDash val="sysDash"/>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CO" u="sng" dirty="0"/>
              <a:t>Artículo 16 </a:t>
            </a:r>
            <a:r>
              <a:rPr lang="es-CO" dirty="0"/>
              <a:t>(</a:t>
            </a:r>
            <a:r>
              <a:rPr lang="es-CO" b="1" dirty="0"/>
              <a:t>FUNCIONES DE LOS EQUIPOS BÁSICOS DE SALUD</a:t>
            </a:r>
            <a:r>
              <a:rPr lang="es-CO" dirty="0"/>
              <a:t>, numeral 16.6 </a:t>
            </a:r>
            <a:r>
              <a:rPr lang="es-CO" i="1" dirty="0"/>
              <a:t>Facilitar la prestación de los servicios básicos de salud, educación, prevención, tratamiento </a:t>
            </a:r>
            <a:r>
              <a:rPr lang="es-CO" i="1" u="sng" dirty="0"/>
              <a:t>y rehabilitación</a:t>
            </a:r>
            <a:r>
              <a:rPr lang="es-CO" i="1" dirty="0"/>
              <a:t>. </a:t>
            </a:r>
          </a:p>
          <a:p>
            <a:endParaRPr lang="es-CO" i="1" dirty="0"/>
          </a:p>
          <a:p>
            <a:r>
              <a:rPr lang="es-CO" u="sng" dirty="0"/>
              <a:t>Artículo 61</a:t>
            </a:r>
            <a:r>
              <a:rPr lang="es-CO" dirty="0"/>
              <a:t>. (</a:t>
            </a:r>
            <a:r>
              <a:rPr lang="es-CO" b="1" dirty="0"/>
              <a:t>DE LAS REDES INTEGRADAS DE SERVICIOS DE SALUD)(</a:t>
            </a:r>
            <a:r>
              <a:rPr lang="es-CO" dirty="0"/>
              <a:t>ofrecer los servicios a sus afiliados de manera integral, continua, coordinada y eficiente, con portabilidad, calidad y oportunidad, a través de las redes)</a:t>
            </a:r>
            <a:endParaRPr lang="es-CO" b="1" dirty="0"/>
          </a:p>
        </p:txBody>
      </p:sp>
    </p:spTree>
    <p:extLst>
      <p:ext uri="{BB962C8B-B14F-4D97-AF65-F5344CB8AC3E}">
        <p14:creationId xmlns:p14="http://schemas.microsoft.com/office/powerpoint/2010/main" val="1920631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859823" y="641838"/>
            <a:ext cx="7095392" cy="707886"/>
          </a:xfrm>
          <a:prstGeom prst="rect">
            <a:avLst/>
          </a:prstGeom>
          <a:noFill/>
        </p:spPr>
        <p:txBody>
          <a:bodyPr wrap="square" rtlCol="0">
            <a:spAutoFit/>
          </a:bodyPr>
          <a:lstStyle/>
          <a:p>
            <a:pPr algn="r"/>
            <a:r>
              <a:rPr lang="es-CO" sz="4000" b="1" dirty="0">
                <a:solidFill>
                  <a:srgbClr val="C00000"/>
                </a:solidFill>
              </a:rPr>
              <a:t>LEY 1438 DE 2011</a:t>
            </a:r>
            <a:endParaRPr lang="es-CO" sz="2800" b="1" dirty="0">
              <a:solidFill>
                <a:srgbClr val="C00000"/>
              </a:solidFill>
              <a:latin typeface="Arial" panose="020B0604020202020204" pitchFamily="34" charset="0"/>
              <a:cs typeface="Arial" panose="020B0604020202020204" pitchFamily="34" charset="0"/>
            </a:endParaRPr>
          </a:p>
        </p:txBody>
      </p:sp>
      <p:sp>
        <p:nvSpPr>
          <p:cNvPr id="3" name="2 Marcador de contenido"/>
          <p:cNvSpPr txBox="1">
            <a:spLocks/>
          </p:cNvSpPr>
          <p:nvPr/>
        </p:nvSpPr>
        <p:spPr>
          <a:xfrm>
            <a:off x="1040130" y="2475570"/>
            <a:ext cx="10184130" cy="2051825"/>
          </a:xfrm>
          <a:prstGeom prst="rect">
            <a:avLst/>
          </a:prstGeom>
          <a:ln w="38100">
            <a:solidFill>
              <a:srgbClr val="FF0000"/>
            </a:solidFill>
            <a:prstDash val="sysDash"/>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CO" b="1" u="sng" dirty="0" smtClean="0"/>
              <a:t>Artículo </a:t>
            </a:r>
            <a:r>
              <a:rPr lang="es-CO" b="1" u="sng" dirty="0"/>
              <a:t>63. (</a:t>
            </a:r>
            <a:r>
              <a:rPr lang="es-CO" b="1" dirty="0"/>
              <a:t>CRITERIOS DETERMINANTES PARA LA CONFORMACIÓN DE LAS REDES INTEGRADAS DE SERVICIOS DE SALUD)</a:t>
            </a:r>
            <a:r>
              <a:rPr lang="es-CO" dirty="0"/>
              <a:t>. </a:t>
            </a:r>
          </a:p>
          <a:p>
            <a:pPr algn="just"/>
            <a:r>
              <a:rPr lang="es-CO" b="1" u="sng" dirty="0"/>
              <a:t>Artículo 66</a:t>
            </a:r>
            <a:r>
              <a:rPr lang="es-CO" dirty="0"/>
              <a:t>. (</a:t>
            </a:r>
            <a:r>
              <a:rPr lang="es-CO" b="1" dirty="0"/>
              <a:t>ATENCIÓN INTEGRAL EN SALUD A DISCAPACITADOS).</a:t>
            </a:r>
          </a:p>
          <a:p>
            <a:pPr algn="just"/>
            <a:r>
              <a:rPr lang="es-CO" b="1" u="sng" dirty="0"/>
              <a:t>Numeral 121.1, Artículo121</a:t>
            </a:r>
            <a:r>
              <a:rPr lang="es-CO" b="1" dirty="0"/>
              <a:t>. SUJETOS DE INSPECCIÓN, VIGILANCIA Y CONTROL DE LA SUPERINTENDENCIA NACIONAL DE SALUD)</a:t>
            </a:r>
          </a:p>
        </p:txBody>
      </p:sp>
    </p:spTree>
    <p:extLst>
      <p:ext uri="{BB962C8B-B14F-4D97-AF65-F5344CB8AC3E}">
        <p14:creationId xmlns:p14="http://schemas.microsoft.com/office/powerpoint/2010/main" val="756783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859823" y="641838"/>
            <a:ext cx="7095392" cy="707886"/>
          </a:xfrm>
          <a:prstGeom prst="rect">
            <a:avLst/>
          </a:prstGeom>
          <a:noFill/>
        </p:spPr>
        <p:txBody>
          <a:bodyPr wrap="square" rtlCol="0">
            <a:spAutoFit/>
          </a:bodyPr>
          <a:lstStyle/>
          <a:p>
            <a:pPr algn="r"/>
            <a:r>
              <a:rPr lang="es-CO" sz="4000" b="1" dirty="0">
                <a:solidFill>
                  <a:srgbClr val="C00000"/>
                </a:solidFill>
              </a:rPr>
              <a:t>DECRETO 4108 DE 2011</a:t>
            </a:r>
            <a:endParaRPr lang="es-CO" sz="2800" b="1" dirty="0">
              <a:solidFill>
                <a:srgbClr val="C00000"/>
              </a:solidFill>
              <a:latin typeface="Arial" panose="020B0604020202020204" pitchFamily="34" charset="0"/>
              <a:cs typeface="Arial" panose="020B0604020202020204" pitchFamily="34" charset="0"/>
            </a:endParaRPr>
          </a:p>
        </p:txBody>
      </p:sp>
      <p:sp>
        <p:nvSpPr>
          <p:cNvPr id="5" name="2 Marcador de contenido"/>
          <p:cNvSpPr txBox="1">
            <a:spLocks/>
          </p:cNvSpPr>
          <p:nvPr/>
        </p:nvSpPr>
        <p:spPr>
          <a:xfrm>
            <a:off x="640079" y="1330037"/>
            <a:ext cx="10812781" cy="47961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CO" u="sng" dirty="0">
              <a:effectLst>
                <a:outerShdw blurRad="38100" dist="38100" dir="2700000" algn="tl">
                  <a:srgbClr val="000000">
                    <a:alpha val="43137"/>
                  </a:srgbClr>
                </a:outerShdw>
              </a:effectLst>
            </a:endParaRPr>
          </a:p>
          <a:p>
            <a:pPr algn="just"/>
            <a:r>
              <a:rPr lang="es-CO" u="sng" dirty="0">
                <a:effectLst>
                  <a:outerShdw blurRad="38100" dist="38100" dir="2700000" algn="tl">
                    <a:srgbClr val="000000">
                      <a:alpha val="43137"/>
                    </a:srgbClr>
                  </a:outerShdw>
                </a:effectLst>
              </a:rPr>
              <a:t>Artículo 23., numeral 1</a:t>
            </a:r>
            <a:r>
              <a:rPr lang="es-CO" dirty="0"/>
              <a:t>.: “</a:t>
            </a:r>
            <a:r>
              <a:rPr lang="es-CO" i="1" dirty="0"/>
              <a:t>Proponer y diseñar las políticas, normas, estrategias, programas y proyectos para el desarrollo del Sistema General de Riesgos Profesionales, en lo de su competencia</a:t>
            </a:r>
            <a:r>
              <a:rPr lang="es-CO" dirty="0"/>
              <a:t>. </a:t>
            </a:r>
          </a:p>
          <a:p>
            <a:pPr algn="just"/>
            <a:r>
              <a:rPr lang="es-CO" b="1" u="sng" dirty="0"/>
              <a:t>Numeral 5:” </a:t>
            </a:r>
            <a:r>
              <a:rPr lang="es-CO" i="1" dirty="0"/>
              <a:t>Proponer, diseñar y evaluar políticas, planes y programas y la expedición de normas en las áreas de salud ocupacional y medicina laboral</a:t>
            </a:r>
            <a:r>
              <a:rPr lang="es-CO" dirty="0"/>
              <a:t>. </a:t>
            </a:r>
          </a:p>
          <a:p>
            <a:pPr algn="just"/>
            <a:r>
              <a:rPr lang="es-CO" b="1" u="sng" dirty="0"/>
              <a:t>Numeral 10</a:t>
            </a:r>
            <a:r>
              <a:rPr lang="es-CO" dirty="0"/>
              <a:t>: “</a:t>
            </a:r>
            <a:r>
              <a:rPr lang="es-CO" i="1" dirty="0"/>
              <a:t>Orientar y coordinar los programas de medicina laboral y de salud ocupacional que adelantan las entidades administradoras de riesgos profesionales, en conjunto con el Ministerio de Salud y Protección Social</a:t>
            </a:r>
          </a:p>
        </p:txBody>
      </p:sp>
    </p:spTree>
    <p:extLst>
      <p:ext uri="{BB962C8B-B14F-4D97-AF65-F5344CB8AC3E}">
        <p14:creationId xmlns:p14="http://schemas.microsoft.com/office/powerpoint/2010/main" val="3140093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859823" y="641838"/>
            <a:ext cx="7095392" cy="707886"/>
          </a:xfrm>
          <a:prstGeom prst="rect">
            <a:avLst/>
          </a:prstGeom>
          <a:noFill/>
        </p:spPr>
        <p:txBody>
          <a:bodyPr wrap="square" rtlCol="0">
            <a:spAutoFit/>
          </a:bodyPr>
          <a:lstStyle/>
          <a:p>
            <a:pPr algn="r"/>
            <a:r>
              <a:rPr lang="es-CO" sz="4000" b="1" dirty="0">
                <a:solidFill>
                  <a:srgbClr val="C00000"/>
                </a:solidFill>
              </a:rPr>
              <a:t>LEY 1562 DE 2012</a:t>
            </a:r>
            <a:endParaRPr lang="es-CO" sz="2800" b="1" dirty="0">
              <a:solidFill>
                <a:srgbClr val="C00000"/>
              </a:solidFill>
              <a:latin typeface="Arial" panose="020B0604020202020204" pitchFamily="34" charset="0"/>
              <a:cs typeface="Arial" panose="020B0604020202020204" pitchFamily="34" charset="0"/>
            </a:endParaRPr>
          </a:p>
        </p:txBody>
      </p:sp>
      <p:sp>
        <p:nvSpPr>
          <p:cNvPr id="3" name="2 Marcador de contenido"/>
          <p:cNvSpPr txBox="1">
            <a:spLocks/>
          </p:cNvSpPr>
          <p:nvPr/>
        </p:nvSpPr>
        <p:spPr>
          <a:xfrm>
            <a:off x="803445" y="2188246"/>
            <a:ext cx="10584180" cy="3565784"/>
          </a:xfrm>
          <a:prstGeom prst="rect">
            <a:avLst/>
          </a:prstGeom>
          <a:ln w="38100">
            <a:solidFill>
              <a:srgbClr val="FF0000"/>
            </a:solidFill>
            <a:prstDash val="sysDash"/>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CO" sz="3000" u="sng" dirty="0" smtClean="0">
                <a:effectLst>
                  <a:outerShdw blurRad="38100" dist="38100" dir="2700000" algn="tl">
                    <a:srgbClr val="000000">
                      <a:alpha val="43137"/>
                    </a:srgbClr>
                  </a:outerShdw>
                </a:effectLst>
              </a:rPr>
              <a:t>Literal </a:t>
            </a:r>
            <a:r>
              <a:rPr lang="es-CO" sz="3000" u="sng" dirty="0">
                <a:effectLst>
                  <a:outerShdw blurRad="38100" dist="38100" dir="2700000" algn="tl">
                    <a:srgbClr val="000000">
                      <a:alpha val="43137"/>
                    </a:srgbClr>
                  </a:outerShdw>
                </a:effectLst>
              </a:rPr>
              <a:t>a, Numeral 2, artículo 11</a:t>
            </a:r>
            <a:r>
              <a:rPr lang="es-CO" sz="3000" dirty="0"/>
              <a:t>: “Desarrollo de programas regulares de </a:t>
            </a:r>
            <a:r>
              <a:rPr lang="es-CO" sz="3000" dirty="0" err="1"/>
              <a:t>prom</a:t>
            </a:r>
            <a:r>
              <a:rPr lang="es-CO" sz="3000" dirty="0"/>
              <a:t>….</a:t>
            </a:r>
            <a:r>
              <a:rPr lang="es-CO" sz="3000" u="sng" dirty="0"/>
              <a:t>y de rehabilitación integral en las empresas afiliadas</a:t>
            </a:r>
            <a:r>
              <a:rPr lang="es-CO" sz="3000" dirty="0"/>
              <a:t>”.</a:t>
            </a:r>
          </a:p>
          <a:p>
            <a:pPr algn="just"/>
            <a:r>
              <a:rPr lang="es-CO" sz="3000" b="1" u="sng" dirty="0"/>
              <a:t>Literal c</a:t>
            </a:r>
            <a:r>
              <a:rPr lang="es-CO" sz="3000" u="sng" dirty="0"/>
              <a:t>:</a:t>
            </a:r>
            <a:r>
              <a:rPr lang="es-CO" sz="3000" dirty="0"/>
              <a:t> “Las ARL </a:t>
            </a:r>
            <a:r>
              <a:rPr lang="es-CO" sz="3000" u="sng" dirty="0"/>
              <a:t>deben </a:t>
            </a:r>
            <a:r>
              <a:rPr lang="es-CO" sz="3000" dirty="0"/>
              <a:t>desarrollar programas campañas, crear o implementar, mecanismos y acciones para prevenir, los daños secundarios o secuelas en casos de IPP o invalidez, </a:t>
            </a:r>
            <a:r>
              <a:rPr lang="es-CO" sz="3000" u="sng" dirty="0"/>
              <a:t>para lograr la rehabilitación integral, procesos de readaptación o reubicación laboral.</a:t>
            </a:r>
          </a:p>
        </p:txBody>
      </p:sp>
    </p:spTree>
    <p:extLst>
      <p:ext uri="{BB962C8B-B14F-4D97-AF65-F5344CB8AC3E}">
        <p14:creationId xmlns:p14="http://schemas.microsoft.com/office/powerpoint/2010/main" val="3133689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859823" y="641838"/>
            <a:ext cx="7095392" cy="707886"/>
          </a:xfrm>
          <a:prstGeom prst="rect">
            <a:avLst/>
          </a:prstGeom>
          <a:noFill/>
        </p:spPr>
        <p:txBody>
          <a:bodyPr wrap="square" rtlCol="0">
            <a:spAutoFit/>
          </a:bodyPr>
          <a:lstStyle/>
          <a:p>
            <a:pPr algn="r"/>
            <a:r>
              <a:rPr lang="es-CO" sz="4000" b="1" dirty="0">
                <a:solidFill>
                  <a:srgbClr val="C00000"/>
                </a:solidFill>
              </a:rPr>
              <a:t>LEY 1562 DE 2012</a:t>
            </a:r>
            <a:endParaRPr lang="es-CO" sz="2800" b="1" dirty="0">
              <a:solidFill>
                <a:srgbClr val="C00000"/>
              </a:solidFill>
              <a:latin typeface="Arial" panose="020B0604020202020204" pitchFamily="34" charset="0"/>
              <a:cs typeface="Arial" panose="020B0604020202020204" pitchFamily="34" charset="0"/>
            </a:endParaRPr>
          </a:p>
        </p:txBody>
      </p:sp>
      <p:sp>
        <p:nvSpPr>
          <p:cNvPr id="3" name="2 Marcador de contenido"/>
          <p:cNvSpPr txBox="1">
            <a:spLocks/>
          </p:cNvSpPr>
          <p:nvPr/>
        </p:nvSpPr>
        <p:spPr>
          <a:xfrm>
            <a:off x="1154429" y="2276244"/>
            <a:ext cx="9800785" cy="2741805"/>
          </a:xfrm>
          <a:prstGeom prst="rect">
            <a:avLst/>
          </a:prstGeom>
          <a:ln w="28575">
            <a:solidFill>
              <a:srgbClr val="FF0000"/>
            </a:solidFill>
            <a:prstDash val="sysDash"/>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CO" b="1" u="sng" dirty="0"/>
          </a:p>
          <a:p>
            <a:pPr algn="just"/>
            <a:r>
              <a:rPr lang="es-CO" sz="3600" b="1" u="sng" dirty="0"/>
              <a:t>Literal d</a:t>
            </a:r>
            <a:r>
              <a:rPr lang="es-CO" sz="3600" dirty="0"/>
              <a:t>: </a:t>
            </a:r>
            <a:r>
              <a:rPr lang="es-CO" sz="3600" i="1" dirty="0"/>
              <a:t>“Diseño y asesoría en la implementación de áreas, puestos de trabajo, maquinaria, equipos y herramientas, para los procesos de reinserción laboral, con el objeto de prevenir ATEP”.</a:t>
            </a:r>
          </a:p>
        </p:txBody>
      </p:sp>
    </p:spTree>
    <p:extLst>
      <p:ext uri="{BB962C8B-B14F-4D97-AF65-F5344CB8AC3E}">
        <p14:creationId xmlns:p14="http://schemas.microsoft.com/office/powerpoint/2010/main" val="244220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B0DCD5-C658-BC4B-B47B-E0F536760929}"/>
              </a:ext>
            </a:extLst>
          </p:cNvPr>
          <p:cNvSpPr txBox="1"/>
          <p:nvPr/>
        </p:nvSpPr>
        <p:spPr>
          <a:xfrm>
            <a:off x="1828800" y="5404207"/>
            <a:ext cx="7849456" cy="646331"/>
          </a:xfrm>
          <a:prstGeom prst="rect">
            <a:avLst/>
          </a:prstGeom>
          <a:noFill/>
        </p:spPr>
        <p:txBody>
          <a:bodyPr wrap="square" rtlCol="0">
            <a:spAutoFit/>
          </a:bodyPr>
          <a:lstStyle/>
          <a:p>
            <a:pPr algn="ctr"/>
            <a:r>
              <a:rPr lang="es-CO" b="1" dirty="0">
                <a:solidFill>
                  <a:schemeClr val="accent6">
                    <a:lumMod val="75000"/>
                  </a:schemeClr>
                </a:solidFill>
              </a:rPr>
              <a:t>GLORIA MARIA MALDONADO RAMÍREZ</a:t>
            </a:r>
          </a:p>
          <a:p>
            <a:pPr algn="ctr"/>
            <a:r>
              <a:rPr lang="es-CO" b="1" dirty="0">
                <a:solidFill>
                  <a:schemeClr val="accent6">
                    <a:lumMod val="75000"/>
                  </a:schemeClr>
                </a:solidFill>
              </a:rPr>
              <a:t>FISIOTERAPEUTA</a:t>
            </a:r>
          </a:p>
        </p:txBody>
      </p:sp>
      <p:sp>
        <p:nvSpPr>
          <p:cNvPr id="5" name="Título 4">
            <a:extLst>
              <a:ext uri="{FF2B5EF4-FFF2-40B4-BE49-F238E27FC236}">
                <a16:creationId xmlns:a16="http://schemas.microsoft.com/office/drawing/2014/main" id="{A4F60CE4-27DE-42AC-BAC3-6532A5F08E2A}"/>
              </a:ext>
            </a:extLst>
          </p:cNvPr>
          <p:cNvSpPr>
            <a:spLocks noGrp="1"/>
          </p:cNvSpPr>
          <p:nvPr>
            <p:ph type="ctrTitle"/>
          </p:nvPr>
        </p:nvSpPr>
        <p:spPr>
          <a:xfrm>
            <a:off x="1524000" y="2163337"/>
            <a:ext cx="9144000" cy="1790510"/>
          </a:xfrm>
          <a:ln w="57150">
            <a:solidFill>
              <a:schemeClr val="accent6">
                <a:lumMod val="75000"/>
              </a:schemeClr>
            </a:solidFill>
          </a:ln>
        </p:spPr>
        <p:txBody>
          <a:bodyPr/>
          <a:lstStyle/>
          <a:p>
            <a:r>
              <a:rPr lang="es-CO" b="1" dirty="0">
                <a:effectLst>
                  <a:outerShdw blurRad="38100" dist="38100" dir="2700000" algn="tl">
                    <a:srgbClr val="000000">
                      <a:alpha val="43137"/>
                    </a:srgbClr>
                  </a:outerShdw>
                </a:effectLst>
              </a:rPr>
              <a:t>ANTECEDENTES INTERNACIONALES</a:t>
            </a:r>
          </a:p>
        </p:txBody>
      </p:sp>
    </p:spTree>
    <p:extLst>
      <p:ext uri="{BB962C8B-B14F-4D97-AF65-F5344CB8AC3E}">
        <p14:creationId xmlns:p14="http://schemas.microsoft.com/office/powerpoint/2010/main" val="3093555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dirty="0"/>
              <a:t/>
            </a:r>
            <a:br>
              <a:rPr lang="es-CO" dirty="0"/>
            </a:br>
            <a:endParaRPr lang="es-CO" dirty="0"/>
          </a:p>
        </p:txBody>
      </p:sp>
      <p:sp>
        <p:nvSpPr>
          <p:cNvPr id="5" name="Rectángulo redondeado 4"/>
          <p:cNvSpPr/>
          <p:nvPr/>
        </p:nvSpPr>
        <p:spPr>
          <a:xfrm>
            <a:off x="243798" y="1989644"/>
            <a:ext cx="2287744" cy="32165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s-CO" sz="2400" dirty="0">
                <a:solidFill>
                  <a:schemeClr val="tx1"/>
                </a:solidFill>
              </a:rPr>
              <a:t>Fortalecer acciones de salud pública, APS y enfoque de prevención</a:t>
            </a:r>
          </a:p>
        </p:txBody>
      </p:sp>
      <p:sp>
        <p:nvSpPr>
          <p:cNvPr id="6" name="Rectángulo redondeado 5"/>
          <p:cNvSpPr/>
          <p:nvPr/>
        </p:nvSpPr>
        <p:spPr>
          <a:xfrm>
            <a:off x="2768643" y="1989644"/>
            <a:ext cx="2087819" cy="32165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s-CO" sz="2400" dirty="0">
                <a:solidFill>
                  <a:schemeClr val="tx1"/>
                </a:solidFill>
              </a:rPr>
              <a:t>Evaluación de tecnologías</a:t>
            </a:r>
          </a:p>
        </p:txBody>
      </p:sp>
      <p:sp>
        <p:nvSpPr>
          <p:cNvPr id="7" name="Rectángulo redondeado 6"/>
          <p:cNvSpPr/>
          <p:nvPr/>
        </p:nvSpPr>
        <p:spPr>
          <a:xfrm>
            <a:off x="5093563" y="2041734"/>
            <a:ext cx="1989602" cy="31644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2400" dirty="0">
                <a:solidFill>
                  <a:schemeClr val="tx1"/>
                </a:solidFill>
              </a:rPr>
              <a:t>Control de precios</a:t>
            </a:r>
          </a:p>
        </p:txBody>
      </p:sp>
      <p:sp>
        <p:nvSpPr>
          <p:cNvPr id="8" name="Rectángulo redondeado 7"/>
          <p:cNvSpPr/>
          <p:nvPr/>
        </p:nvSpPr>
        <p:spPr>
          <a:xfrm>
            <a:off x="7331417" y="2041734"/>
            <a:ext cx="2126239" cy="31644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2400" dirty="0">
                <a:solidFill>
                  <a:schemeClr val="tx1"/>
                </a:solidFill>
              </a:rPr>
              <a:t>Uso racional de </a:t>
            </a:r>
            <a:r>
              <a:rPr lang="es-CO" sz="2400" dirty="0" smtClean="0">
                <a:solidFill>
                  <a:schemeClr val="tx1"/>
                </a:solidFill>
              </a:rPr>
              <a:t>tecnología, </a:t>
            </a:r>
            <a:r>
              <a:rPr lang="es-CO" sz="2400" dirty="0">
                <a:solidFill>
                  <a:schemeClr val="tx1"/>
                </a:solidFill>
              </a:rPr>
              <a:t>basados en evidencia científica</a:t>
            </a:r>
          </a:p>
        </p:txBody>
      </p:sp>
      <p:sp>
        <p:nvSpPr>
          <p:cNvPr id="9" name="Rectángulo redondeado 8"/>
          <p:cNvSpPr/>
          <p:nvPr/>
        </p:nvSpPr>
        <p:spPr>
          <a:xfrm>
            <a:off x="9697713" y="1989644"/>
            <a:ext cx="2111428" cy="31644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2400" dirty="0">
                <a:solidFill>
                  <a:schemeClr val="tx1"/>
                </a:solidFill>
              </a:rPr>
              <a:t>Autonomía en el marco de la autorregulación</a:t>
            </a:r>
          </a:p>
        </p:txBody>
      </p:sp>
      <p:sp>
        <p:nvSpPr>
          <p:cNvPr id="10" name="CuadroTexto 9"/>
          <p:cNvSpPr txBox="1"/>
          <p:nvPr/>
        </p:nvSpPr>
        <p:spPr>
          <a:xfrm>
            <a:off x="989934" y="664081"/>
            <a:ext cx="8076007" cy="769441"/>
          </a:xfrm>
          <a:prstGeom prst="rect">
            <a:avLst/>
          </a:prstGeom>
          <a:noFill/>
        </p:spPr>
        <p:txBody>
          <a:bodyPr wrap="square" rtlCol="0">
            <a:spAutoFit/>
          </a:bodyPr>
          <a:lstStyle/>
          <a:p>
            <a:r>
              <a:rPr lang="es-CO" sz="4400" dirty="0" smtClean="0">
                <a:ln w="0"/>
                <a:solidFill>
                  <a:schemeClr val="accent1"/>
                </a:solidFill>
                <a:effectLst>
                  <a:outerShdw blurRad="38100" dist="25400" dir="5400000" algn="ctr" rotWithShape="0">
                    <a:srgbClr val="6E747A">
                      <a:alpha val="43000"/>
                    </a:srgbClr>
                  </a:outerShdw>
                </a:effectLst>
              </a:rPr>
              <a:t>LEY ESTATUTARIA 1751 </a:t>
            </a:r>
            <a:r>
              <a:rPr lang="es-CO" sz="4400" dirty="0">
                <a:ln w="0"/>
                <a:solidFill>
                  <a:schemeClr val="accent1"/>
                </a:solidFill>
                <a:effectLst>
                  <a:outerShdw blurRad="38100" dist="25400" dir="5400000" algn="ctr" rotWithShape="0">
                    <a:srgbClr val="6E747A">
                      <a:alpha val="43000"/>
                    </a:srgbClr>
                  </a:outerShdw>
                </a:effectLst>
              </a:rPr>
              <a:t>de 2015</a:t>
            </a:r>
          </a:p>
        </p:txBody>
      </p:sp>
    </p:spTree>
    <p:extLst>
      <p:ext uri="{BB962C8B-B14F-4D97-AF65-F5344CB8AC3E}">
        <p14:creationId xmlns:p14="http://schemas.microsoft.com/office/powerpoint/2010/main" val="3326818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137425" y="2653990"/>
            <a:ext cx="10002644" cy="156966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CO" sz="9600" b="1" dirty="0">
                <a:ln w="22225">
                  <a:solidFill>
                    <a:schemeClr val="accent2"/>
                  </a:solidFill>
                  <a:prstDash val="solid"/>
                </a:ln>
                <a:solidFill>
                  <a:schemeClr val="tx1"/>
                </a:solidFill>
                <a:latin typeface="+mj-lt"/>
              </a:rPr>
              <a:t>MUCHAS GRACIAS</a:t>
            </a:r>
            <a:endParaRPr lang="en-US" sz="9600" b="1" dirty="0">
              <a:ln w="22225">
                <a:solidFill>
                  <a:schemeClr val="accent2"/>
                </a:solidFill>
                <a:prstDash val="solid"/>
              </a:ln>
              <a:solidFill>
                <a:schemeClr val="tx1"/>
              </a:solidFill>
              <a:latin typeface="+mj-lt"/>
            </a:endParaRPr>
          </a:p>
        </p:txBody>
      </p:sp>
    </p:spTree>
    <p:extLst>
      <p:ext uri="{BB962C8B-B14F-4D97-AF65-F5344CB8AC3E}">
        <p14:creationId xmlns:p14="http://schemas.microsoft.com/office/powerpoint/2010/main" val="1633924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137" y="1160584"/>
            <a:ext cx="7718876" cy="4994031"/>
          </a:xfrm>
          <a:prstGeom prst="rect">
            <a:avLst/>
          </a:prstGeom>
        </p:spPr>
      </p:pic>
    </p:spTree>
    <p:extLst>
      <p:ext uri="{BB962C8B-B14F-4D97-AF65-F5344CB8AC3E}">
        <p14:creationId xmlns:p14="http://schemas.microsoft.com/office/powerpoint/2010/main" val="3179863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B0DCD5-C658-BC4B-B47B-E0F536760929}"/>
              </a:ext>
            </a:extLst>
          </p:cNvPr>
          <p:cNvSpPr txBox="1"/>
          <p:nvPr/>
        </p:nvSpPr>
        <p:spPr>
          <a:xfrm>
            <a:off x="1828800" y="5404207"/>
            <a:ext cx="7849456" cy="646331"/>
          </a:xfrm>
          <a:prstGeom prst="rect">
            <a:avLst/>
          </a:prstGeom>
          <a:noFill/>
        </p:spPr>
        <p:txBody>
          <a:bodyPr wrap="square" rtlCol="0">
            <a:spAutoFit/>
          </a:bodyPr>
          <a:lstStyle/>
          <a:p>
            <a:pPr algn="ctr"/>
            <a:r>
              <a:rPr lang="es-CO" b="1" dirty="0">
                <a:solidFill>
                  <a:schemeClr val="accent6">
                    <a:lumMod val="75000"/>
                  </a:schemeClr>
                </a:solidFill>
              </a:rPr>
              <a:t>GLORIA MARIA MALDONADO RAMÍREZ</a:t>
            </a:r>
          </a:p>
          <a:p>
            <a:pPr algn="ctr"/>
            <a:r>
              <a:rPr lang="es-CO" b="1" dirty="0">
                <a:solidFill>
                  <a:schemeClr val="accent6">
                    <a:lumMod val="75000"/>
                  </a:schemeClr>
                </a:solidFill>
              </a:rPr>
              <a:t>FISIOTERAPEUTA</a:t>
            </a:r>
          </a:p>
        </p:txBody>
      </p:sp>
      <p:sp>
        <p:nvSpPr>
          <p:cNvPr id="7" name="CuadroTexto 6">
            <a:extLst>
              <a:ext uri="{FF2B5EF4-FFF2-40B4-BE49-F238E27FC236}">
                <a16:creationId xmlns:a16="http://schemas.microsoft.com/office/drawing/2014/main" id="{3C7BE46D-5A93-4F9E-8809-BFF6BA1CE32D}"/>
              </a:ext>
            </a:extLst>
          </p:cNvPr>
          <p:cNvSpPr txBox="1"/>
          <p:nvPr/>
        </p:nvSpPr>
        <p:spPr>
          <a:xfrm>
            <a:off x="816746" y="1491449"/>
            <a:ext cx="9987378" cy="3816429"/>
          </a:xfrm>
          <a:prstGeom prst="rect">
            <a:avLst/>
          </a:prstGeom>
          <a:noFill/>
          <a:ln w="38100">
            <a:solidFill>
              <a:schemeClr val="accent6">
                <a:lumMod val="75000"/>
              </a:schemeClr>
            </a:solidFill>
            <a:prstDash val="sysDash"/>
          </a:ln>
        </p:spPr>
        <p:txBody>
          <a:bodyPr wrap="square" rtlCol="0">
            <a:spAutoFit/>
          </a:bodyPr>
          <a:lstStyle/>
          <a:p>
            <a:pPr marL="342900" indent="-342900" algn="just">
              <a:buFont typeface="+mj-lt"/>
              <a:buAutoNum type="arabicPeriod"/>
            </a:pPr>
            <a:r>
              <a:rPr lang="es-ES" sz="3200" b="1" dirty="0"/>
              <a:t>OIT Convenio sobre la readaptación profesional y el empleo (personas inválidas) núm. 159, y la Recomendación núm. 168 / sobre los derechos de las personas con discapacidad (1983)</a:t>
            </a:r>
            <a:r>
              <a:rPr lang="es-ES" sz="3200" dirty="0"/>
              <a:t>.</a:t>
            </a:r>
          </a:p>
          <a:p>
            <a:pPr marL="342900" indent="-342900" algn="just">
              <a:buFont typeface="+mj-lt"/>
              <a:buAutoNum type="arabicPeriod"/>
            </a:pPr>
            <a:endParaRPr lang="es-ES" sz="3200" dirty="0"/>
          </a:p>
          <a:p>
            <a:pPr marL="342900" indent="-342900" algn="just">
              <a:buFont typeface="+mj-lt"/>
              <a:buAutoNum type="arabicPeriod"/>
            </a:pPr>
            <a:r>
              <a:rPr lang="es-ES" sz="3200" b="1" dirty="0"/>
              <a:t>Convenio 159 sobre readaptación profesional y el empleo de personas inválidas - OIT(1983</a:t>
            </a:r>
            <a:r>
              <a:rPr lang="es-ES" sz="3200" dirty="0"/>
              <a:t>).</a:t>
            </a:r>
          </a:p>
          <a:p>
            <a:pPr marL="342900" indent="-342900" algn="just">
              <a:buFont typeface="+mj-lt"/>
              <a:buAutoNum type="arabicPeriod"/>
            </a:pPr>
            <a:endParaRPr lang="es-CO" dirty="0"/>
          </a:p>
        </p:txBody>
      </p:sp>
    </p:spTree>
    <p:extLst>
      <p:ext uri="{BB962C8B-B14F-4D97-AF65-F5344CB8AC3E}">
        <p14:creationId xmlns:p14="http://schemas.microsoft.com/office/powerpoint/2010/main" val="183027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B0DCD5-C658-BC4B-B47B-E0F536760929}"/>
              </a:ext>
            </a:extLst>
          </p:cNvPr>
          <p:cNvSpPr txBox="1"/>
          <p:nvPr/>
        </p:nvSpPr>
        <p:spPr>
          <a:xfrm>
            <a:off x="1828800" y="5404207"/>
            <a:ext cx="7849456" cy="646331"/>
          </a:xfrm>
          <a:prstGeom prst="rect">
            <a:avLst/>
          </a:prstGeom>
          <a:noFill/>
        </p:spPr>
        <p:txBody>
          <a:bodyPr wrap="square" rtlCol="0">
            <a:spAutoFit/>
          </a:bodyPr>
          <a:lstStyle/>
          <a:p>
            <a:pPr algn="ctr"/>
            <a:r>
              <a:rPr lang="es-CO" b="1" dirty="0">
                <a:solidFill>
                  <a:schemeClr val="accent6">
                    <a:lumMod val="75000"/>
                  </a:schemeClr>
                </a:solidFill>
              </a:rPr>
              <a:t>GLORIA MARIA MALDONADO RAMÍREZ</a:t>
            </a:r>
          </a:p>
          <a:p>
            <a:pPr algn="ctr"/>
            <a:r>
              <a:rPr lang="es-CO" b="1" dirty="0">
                <a:solidFill>
                  <a:schemeClr val="accent6">
                    <a:lumMod val="75000"/>
                  </a:schemeClr>
                </a:solidFill>
              </a:rPr>
              <a:t>FISIOTERAPEUTA</a:t>
            </a:r>
          </a:p>
        </p:txBody>
      </p:sp>
      <p:sp>
        <p:nvSpPr>
          <p:cNvPr id="7" name="CuadroTexto 6">
            <a:extLst>
              <a:ext uri="{FF2B5EF4-FFF2-40B4-BE49-F238E27FC236}">
                <a16:creationId xmlns:a16="http://schemas.microsoft.com/office/drawing/2014/main" id="{3C7BE46D-5A93-4F9E-8809-BFF6BA1CE32D}"/>
              </a:ext>
            </a:extLst>
          </p:cNvPr>
          <p:cNvSpPr txBox="1"/>
          <p:nvPr/>
        </p:nvSpPr>
        <p:spPr>
          <a:xfrm>
            <a:off x="816746" y="1491449"/>
            <a:ext cx="9987378" cy="4524315"/>
          </a:xfrm>
          <a:prstGeom prst="rect">
            <a:avLst/>
          </a:prstGeom>
          <a:noFill/>
          <a:ln w="38100">
            <a:solidFill>
              <a:schemeClr val="accent6">
                <a:lumMod val="75000"/>
              </a:schemeClr>
            </a:solidFill>
            <a:prstDash val="dash"/>
          </a:ln>
        </p:spPr>
        <p:txBody>
          <a:bodyPr wrap="square" rtlCol="0">
            <a:spAutoFit/>
          </a:bodyPr>
          <a:lstStyle/>
          <a:p>
            <a:pPr algn="just"/>
            <a:r>
              <a:rPr lang="es-ES" sz="3200" b="1" dirty="0"/>
              <a:t>3. </a:t>
            </a:r>
            <a:r>
              <a:rPr lang="es-ES" sz="3200" b="1" u="sng" dirty="0">
                <a:effectLst>
                  <a:outerShdw blurRad="38100" dist="38100" dir="2700000" algn="tl">
                    <a:srgbClr val="000000">
                      <a:alpha val="43137"/>
                    </a:srgbClr>
                  </a:outerShdw>
                </a:effectLst>
              </a:rPr>
              <a:t>Programa de acción mundial para las personas con discapacidad </a:t>
            </a:r>
            <a:r>
              <a:rPr lang="es-ES" sz="3200" b="1" dirty="0"/>
              <a:t>–ONU (1982)</a:t>
            </a:r>
            <a:r>
              <a:rPr lang="es-ES" sz="3200" dirty="0"/>
              <a:t>. </a:t>
            </a:r>
            <a:r>
              <a:rPr lang="es-ES" sz="3200" b="1" dirty="0"/>
              <a:t>Aprobado por la Asamblea General el 3 de diciembre de 1982 en su resolución 37/52. El Programa de Acción Mundial es una estrategia global para mejorar la prevención de la discapacidad, la rehabilitación y la igualdad de oportunidades, que busca la plena participación de las personas con discapacidad en la vida social y el desarrollo nacional</a:t>
            </a:r>
          </a:p>
          <a:p>
            <a:pPr marL="342900" indent="-342900" algn="just">
              <a:buFont typeface="+mj-lt"/>
              <a:buAutoNum type="arabicPeriod"/>
            </a:pPr>
            <a:endParaRPr lang="es-ES" sz="3200" dirty="0"/>
          </a:p>
        </p:txBody>
      </p:sp>
    </p:spTree>
    <p:extLst>
      <p:ext uri="{BB962C8B-B14F-4D97-AF65-F5344CB8AC3E}">
        <p14:creationId xmlns:p14="http://schemas.microsoft.com/office/powerpoint/2010/main" val="1759232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B0DCD5-C658-BC4B-B47B-E0F536760929}"/>
              </a:ext>
            </a:extLst>
          </p:cNvPr>
          <p:cNvSpPr txBox="1"/>
          <p:nvPr/>
        </p:nvSpPr>
        <p:spPr>
          <a:xfrm>
            <a:off x="1828800" y="5404207"/>
            <a:ext cx="7849456" cy="646331"/>
          </a:xfrm>
          <a:prstGeom prst="rect">
            <a:avLst/>
          </a:prstGeom>
          <a:noFill/>
        </p:spPr>
        <p:txBody>
          <a:bodyPr wrap="square" rtlCol="0">
            <a:spAutoFit/>
          </a:bodyPr>
          <a:lstStyle/>
          <a:p>
            <a:pPr algn="ctr"/>
            <a:r>
              <a:rPr lang="es-CO" b="1" dirty="0">
                <a:solidFill>
                  <a:schemeClr val="accent6">
                    <a:lumMod val="75000"/>
                  </a:schemeClr>
                </a:solidFill>
              </a:rPr>
              <a:t>GLORIA MARIA MALDONADO RAMÍREZ</a:t>
            </a:r>
          </a:p>
          <a:p>
            <a:pPr algn="ctr"/>
            <a:r>
              <a:rPr lang="es-CO" b="1" dirty="0">
                <a:solidFill>
                  <a:schemeClr val="accent6">
                    <a:lumMod val="75000"/>
                  </a:schemeClr>
                </a:solidFill>
              </a:rPr>
              <a:t>FISIOTERAPEUTA</a:t>
            </a:r>
          </a:p>
        </p:txBody>
      </p:sp>
      <p:sp>
        <p:nvSpPr>
          <p:cNvPr id="7" name="CuadroTexto 6">
            <a:extLst>
              <a:ext uri="{FF2B5EF4-FFF2-40B4-BE49-F238E27FC236}">
                <a16:creationId xmlns:a16="http://schemas.microsoft.com/office/drawing/2014/main" id="{3C7BE46D-5A93-4F9E-8809-BFF6BA1CE32D}"/>
              </a:ext>
            </a:extLst>
          </p:cNvPr>
          <p:cNvSpPr txBox="1"/>
          <p:nvPr/>
        </p:nvSpPr>
        <p:spPr>
          <a:xfrm>
            <a:off x="1184736" y="1904044"/>
            <a:ext cx="9987378" cy="2554545"/>
          </a:xfrm>
          <a:prstGeom prst="rect">
            <a:avLst/>
          </a:prstGeom>
          <a:noFill/>
          <a:ln w="38100">
            <a:solidFill>
              <a:schemeClr val="accent6">
                <a:lumMod val="75000"/>
              </a:schemeClr>
            </a:solidFill>
            <a:prstDash val="dash"/>
          </a:ln>
        </p:spPr>
        <p:txBody>
          <a:bodyPr wrap="square" rtlCol="0">
            <a:spAutoFit/>
          </a:bodyPr>
          <a:lstStyle/>
          <a:p>
            <a:pPr algn="just"/>
            <a:r>
              <a:rPr lang="es-ES" sz="3200" b="1" dirty="0"/>
              <a:t>4. </a:t>
            </a:r>
            <a:r>
              <a:rPr lang="es-ES" sz="3200" b="1" u="sng" dirty="0">
                <a:effectLst>
                  <a:outerShdw blurRad="38100" dist="38100" dir="2700000" algn="tl">
                    <a:srgbClr val="000000">
                      <a:alpha val="43137"/>
                    </a:srgbClr>
                  </a:outerShdw>
                </a:effectLst>
              </a:rPr>
              <a:t>Normas uniformes sobre la igualdad de oportunidades para las personas con discapacidad – ONU( 1993), e</a:t>
            </a:r>
            <a:r>
              <a:rPr lang="es-ES" sz="3200" b="1" dirty="0">
                <a:effectLst>
                  <a:outerShdw blurRad="38100" dist="38100" dir="2700000" algn="tl">
                    <a:srgbClr val="000000">
                      <a:alpha val="43137"/>
                    </a:srgbClr>
                  </a:outerShdw>
                </a:effectLst>
              </a:rPr>
              <a:t>stas</a:t>
            </a:r>
          </a:p>
          <a:p>
            <a:pPr algn="just"/>
            <a:r>
              <a:rPr lang="es-ES" sz="3200" b="1" dirty="0">
                <a:effectLst>
                  <a:outerShdw blurRad="38100" dist="38100" dir="2700000" algn="tl">
                    <a:srgbClr val="000000">
                      <a:alpha val="43137"/>
                    </a:srgbClr>
                  </a:outerShdw>
                </a:effectLst>
              </a:rPr>
              <a:t>normas sirvieron como un instrumento para la formulación de políticas y como base para la cooperación técnica y económica</a:t>
            </a:r>
            <a:r>
              <a:rPr lang="es-ES" sz="3200" b="1" dirty="0" smtClean="0">
                <a:effectLst>
                  <a:outerShdw blurRad="38100" dist="38100" dir="2700000" algn="tl">
                    <a:srgbClr val="000000">
                      <a:alpha val="43137"/>
                    </a:srgbClr>
                  </a:outerShdw>
                </a:effectLst>
              </a:rPr>
              <a:t>.</a:t>
            </a:r>
            <a:endParaRPr lang="es-ES" sz="3200" b="1" dirty="0"/>
          </a:p>
        </p:txBody>
      </p:sp>
    </p:spTree>
    <p:extLst>
      <p:ext uri="{BB962C8B-B14F-4D97-AF65-F5344CB8AC3E}">
        <p14:creationId xmlns:p14="http://schemas.microsoft.com/office/powerpoint/2010/main" val="765857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B0DCD5-C658-BC4B-B47B-E0F536760929}"/>
              </a:ext>
            </a:extLst>
          </p:cNvPr>
          <p:cNvSpPr txBox="1"/>
          <p:nvPr/>
        </p:nvSpPr>
        <p:spPr>
          <a:xfrm>
            <a:off x="1828800" y="5404207"/>
            <a:ext cx="7849456" cy="646331"/>
          </a:xfrm>
          <a:prstGeom prst="rect">
            <a:avLst/>
          </a:prstGeom>
          <a:noFill/>
        </p:spPr>
        <p:txBody>
          <a:bodyPr wrap="square" rtlCol="0">
            <a:spAutoFit/>
          </a:bodyPr>
          <a:lstStyle/>
          <a:p>
            <a:pPr algn="ctr"/>
            <a:r>
              <a:rPr lang="es-CO" b="1" dirty="0">
                <a:solidFill>
                  <a:schemeClr val="accent6">
                    <a:lumMod val="75000"/>
                  </a:schemeClr>
                </a:solidFill>
              </a:rPr>
              <a:t>GLORIA MARIA MALDONADO RAMÍREZ</a:t>
            </a:r>
          </a:p>
          <a:p>
            <a:pPr algn="ctr"/>
            <a:r>
              <a:rPr lang="es-CO" b="1" dirty="0">
                <a:solidFill>
                  <a:schemeClr val="accent6">
                    <a:lumMod val="75000"/>
                  </a:schemeClr>
                </a:solidFill>
              </a:rPr>
              <a:t>FISIOTERAPEUTA</a:t>
            </a:r>
          </a:p>
        </p:txBody>
      </p:sp>
      <p:sp>
        <p:nvSpPr>
          <p:cNvPr id="7" name="CuadroTexto 6">
            <a:extLst>
              <a:ext uri="{FF2B5EF4-FFF2-40B4-BE49-F238E27FC236}">
                <a16:creationId xmlns:a16="http://schemas.microsoft.com/office/drawing/2014/main" id="{3C7BE46D-5A93-4F9E-8809-BFF6BA1CE32D}"/>
              </a:ext>
            </a:extLst>
          </p:cNvPr>
          <p:cNvSpPr txBox="1"/>
          <p:nvPr/>
        </p:nvSpPr>
        <p:spPr>
          <a:xfrm>
            <a:off x="816746" y="1491449"/>
            <a:ext cx="9987378" cy="3539430"/>
          </a:xfrm>
          <a:prstGeom prst="rect">
            <a:avLst/>
          </a:prstGeom>
          <a:noFill/>
          <a:ln w="38100">
            <a:solidFill>
              <a:schemeClr val="accent6">
                <a:lumMod val="75000"/>
              </a:schemeClr>
            </a:solidFill>
            <a:prstDash val="dash"/>
          </a:ln>
        </p:spPr>
        <p:txBody>
          <a:bodyPr wrap="square" rtlCol="0">
            <a:spAutoFit/>
          </a:bodyPr>
          <a:lstStyle/>
          <a:p>
            <a:pPr algn="just"/>
            <a:r>
              <a:rPr lang="es-ES" sz="3200" b="1" dirty="0">
                <a:effectLst>
                  <a:outerShdw blurRad="38100" dist="38100" dir="2700000" algn="tl">
                    <a:srgbClr val="000000">
                      <a:alpha val="43137"/>
                    </a:srgbClr>
                  </a:outerShdw>
                </a:effectLst>
              </a:rPr>
              <a:t>Ley 762 2002. Por medio de la cual se aprueba la ―Convención Interamericana para la Eliminación de todas las Formas de Discriminación contra las Personas con Discapacidad, suscrita en la ciudad de Guatemala, Guatemala, el siete (7) de junio de mil novecientos noventa y nueve (1999). Esta Convención fue ratificada</a:t>
            </a:r>
          </a:p>
          <a:p>
            <a:pPr algn="just"/>
            <a:r>
              <a:rPr lang="es-ES" sz="3200" b="1" dirty="0">
                <a:effectLst>
                  <a:outerShdw blurRad="38100" dist="38100" dir="2700000" algn="tl">
                    <a:srgbClr val="000000">
                      <a:alpha val="43137"/>
                    </a:srgbClr>
                  </a:outerShdw>
                </a:effectLst>
              </a:rPr>
              <a:t>por Colombia el 12 de abril de 2003.</a:t>
            </a:r>
            <a:endParaRPr lang="es-ES" sz="3200" dirty="0"/>
          </a:p>
        </p:txBody>
      </p:sp>
    </p:spTree>
    <p:extLst>
      <p:ext uri="{BB962C8B-B14F-4D97-AF65-F5344CB8AC3E}">
        <p14:creationId xmlns:p14="http://schemas.microsoft.com/office/powerpoint/2010/main" val="2842270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FA10526-BCEE-4294-BBA4-EFC6115FAA10}"/>
              </a:ext>
            </a:extLst>
          </p:cNvPr>
          <p:cNvPicPr>
            <a:picLocks noChangeAspect="1"/>
          </p:cNvPicPr>
          <p:nvPr/>
        </p:nvPicPr>
        <p:blipFill rotWithShape="1">
          <a:blip r:embed="rId3"/>
          <a:srcRect l="28253" t="11774" r="29296"/>
          <a:stretch/>
        </p:blipFill>
        <p:spPr>
          <a:xfrm>
            <a:off x="4190261" y="161131"/>
            <a:ext cx="5175681" cy="6050538"/>
          </a:xfrm>
          <a:prstGeom prst="rect">
            <a:avLst/>
          </a:prstGeom>
        </p:spPr>
      </p:pic>
    </p:spTree>
    <p:extLst>
      <p:ext uri="{BB962C8B-B14F-4D97-AF65-F5344CB8AC3E}">
        <p14:creationId xmlns:p14="http://schemas.microsoft.com/office/powerpoint/2010/main" val="276428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redondeado 2"/>
          <p:cNvSpPr/>
          <p:nvPr/>
        </p:nvSpPr>
        <p:spPr>
          <a:xfrm>
            <a:off x="2051823" y="2152185"/>
            <a:ext cx="7895063" cy="3657600"/>
          </a:xfrm>
          <a:prstGeom prst="roundRect">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p:cNvSpPr txBox="1"/>
          <p:nvPr/>
        </p:nvSpPr>
        <p:spPr>
          <a:xfrm>
            <a:off x="2865863" y="1204332"/>
            <a:ext cx="6512313" cy="83099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2400" b="1" dirty="0">
                <a:ln w="22225">
                  <a:solidFill>
                    <a:schemeClr val="accent6">
                      <a:lumMod val="75000"/>
                    </a:schemeClr>
                  </a:solidFill>
                  <a:prstDash val="solid"/>
                </a:ln>
                <a:solidFill>
                  <a:schemeClr val="accent2">
                    <a:lumMod val="40000"/>
                    <a:lumOff val="60000"/>
                  </a:schemeClr>
                </a:solidFill>
              </a:rPr>
              <a:t>SISTEMA DE REHABILITACIÓN EN EL SISTEMA GENERAL DE RIESGOS LABORALES </a:t>
            </a:r>
            <a:endParaRPr lang="en-US" sz="2400" b="1" dirty="0">
              <a:ln w="22225">
                <a:solidFill>
                  <a:schemeClr val="accent6">
                    <a:lumMod val="75000"/>
                  </a:schemeClr>
                </a:solidFill>
                <a:prstDash val="solid"/>
              </a:ln>
              <a:solidFill>
                <a:schemeClr val="accent2">
                  <a:lumMod val="40000"/>
                  <a:lumOff val="60000"/>
                </a:schemeClr>
              </a:solidFill>
            </a:endParaRPr>
          </a:p>
        </p:txBody>
      </p:sp>
      <p:cxnSp>
        <p:nvCxnSpPr>
          <p:cNvPr id="6" name="Conector recto 5"/>
          <p:cNvCxnSpPr/>
          <p:nvPr/>
        </p:nvCxnSpPr>
        <p:spPr>
          <a:xfrm>
            <a:off x="2631688" y="2297151"/>
            <a:ext cx="0" cy="55756"/>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Imagen 11"/>
          <p:cNvPicPr>
            <a:picLocks noChangeAspect="1"/>
          </p:cNvPicPr>
          <p:nvPr/>
        </p:nvPicPr>
        <p:blipFill>
          <a:blip r:embed="rId3"/>
          <a:stretch>
            <a:fillRect/>
          </a:stretch>
        </p:blipFill>
        <p:spPr>
          <a:xfrm>
            <a:off x="5311118" y="3685246"/>
            <a:ext cx="1419341" cy="1063136"/>
          </a:xfrm>
          <a:prstGeom prst="rect">
            <a:avLst/>
          </a:prstGeom>
        </p:spPr>
      </p:pic>
      <p:sp>
        <p:nvSpPr>
          <p:cNvPr id="15" name="Elipse 14"/>
          <p:cNvSpPr/>
          <p:nvPr/>
        </p:nvSpPr>
        <p:spPr>
          <a:xfrm>
            <a:off x="6730460" y="3188352"/>
            <a:ext cx="3071464" cy="1807393"/>
          </a:xfrm>
          <a:prstGeom prst="ellipse">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ipse 15"/>
          <p:cNvSpPr/>
          <p:nvPr/>
        </p:nvSpPr>
        <p:spPr>
          <a:xfrm>
            <a:off x="4608592" y="2238490"/>
            <a:ext cx="2364058" cy="1265432"/>
          </a:xfrm>
          <a:prstGeom prst="ellipse">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p:cNvSpPr txBox="1"/>
          <p:nvPr/>
        </p:nvSpPr>
        <p:spPr>
          <a:xfrm>
            <a:off x="6623824" y="2486722"/>
            <a:ext cx="3222703" cy="584775"/>
          </a:xfrm>
          <a:prstGeom prst="rect">
            <a:avLst/>
          </a:prstGeom>
          <a:noFill/>
        </p:spPr>
        <p:txBody>
          <a:bodyPr wrap="square" rtlCol="0">
            <a:spAutoFit/>
          </a:bodyPr>
          <a:lstStyle/>
          <a:p>
            <a:pPr algn="ctr"/>
            <a:r>
              <a:rPr lang="es-CO" sz="3200" b="1" dirty="0">
                <a:ln w="0"/>
                <a:solidFill>
                  <a:schemeClr val="accent1"/>
                </a:solidFill>
                <a:effectLst>
                  <a:outerShdw blurRad="38100" dist="25400" dir="5400000" algn="ctr" rotWithShape="0">
                    <a:srgbClr val="6E747A">
                      <a:alpha val="43000"/>
                    </a:srgbClr>
                  </a:outerShdw>
                </a:effectLst>
              </a:rPr>
              <a:t>ENTIDADES</a:t>
            </a:r>
            <a:endParaRPr lang="en-US" sz="3200" b="1" dirty="0">
              <a:ln w="0"/>
              <a:solidFill>
                <a:schemeClr val="accent1"/>
              </a:solidFill>
              <a:effectLst>
                <a:outerShdw blurRad="38100" dist="25400" dir="5400000" algn="ctr" rotWithShape="0">
                  <a:srgbClr val="6E747A">
                    <a:alpha val="43000"/>
                  </a:srgbClr>
                </a:outerShdw>
              </a:effectLst>
            </a:endParaRPr>
          </a:p>
        </p:txBody>
      </p:sp>
      <p:sp>
        <p:nvSpPr>
          <p:cNvPr id="18" name="CuadroTexto 17"/>
          <p:cNvSpPr txBox="1"/>
          <p:nvPr/>
        </p:nvSpPr>
        <p:spPr>
          <a:xfrm>
            <a:off x="7214839" y="3406034"/>
            <a:ext cx="2314580" cy="1200329"/>
          </a:xfrm>
          <a:prstGeom prst="rect">
            <a:avLst/>
          </a:prstGeom>
          <a:noFill/>
        </p:spPr>
        <p:txBody>
          <a:bodyPr wrap="square" rtlCol="0">
            <a:spAutoFit/>
          </a:bodyPr>
          <a:lstStyle/>
          <a:p>
            <a:r>
              <a:rPr lang="es-CO" b="1" dirty="0"/>
              <a:t>Ministerio de trabajo, Ministerio de Salud, SUPERSALUD, Procuraduría</a:t>
            </a:r>
          </a:p>
        </p:txBody>
      </p:sp>
      <p:sp>
        <p:nvSpPr>
          <p:cNvPr id="19" name="CuadroTexto 18"/>
          <p:cNvSpPr txBox="1"/>
          <p:nvPr/>
        </p:nvSpPr>
        <p:spPr>
          <a:xfrm>
            <a:off x="5040351" y="2598234"/>
            <a:ext cx="1690108" cy="646331"/>
          </a:xfrm>
          <a:prstGeom prst="rect">
            <a:avLst/>
          </a:prstGeom>
          <a:noFill/>
        </p:spPr>
        <p:txBody>
          <a:bodyPr wrap="square" rtlCol="0">
            <a:spAutoFit/>
          </a:bodyPr>
          <a:lstStyle/>
          <a:p>
            <a:pPr algn="ctr"/>
            <a:r>
              <a:rPr lang="es-CO" b="1" dirty="0"/>
              <a:t>EPS, IPS, EMPRESAS</a:t>
            </a:r>
            <a:endParaRPr lang="en-US" b="1" dirty="0"/>
          </a:p>
        </p:txBody>
      </p:sp>
      <p:sp>
        <p:nvSpPr>
          <p:cNvPr id="20" name="Rectángulo redondeado 19"/>
          <p:cNvSpPr/>
          <p:nvPr/>
        </p:nvSpPr>
        <p:spPr>
          <a:xfrm>
            <a:off x="2408663" y="4638907"/>
            <a:ext cx="2902455" cy="1103971"/>
          </a:xfrm>
          <a:prstGeom prst="round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ángulo redondeado 20"/>
          <p:cNvSpPr/>
          <p:nvPr/>
        </p:nvSpPr>
        <p:spPr>
          <a:xfrm>
            <a:off x="2160035" y="3244565"/>
            <a:ext cx="1408355" cy="1171318"/>
          </a:xfrm>
          <a:prstGeom prst="round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adroTexto 21"/>
          <p:cNvSpPr txBox="1"/>
          <p:nvPr/>
        </p:nvSpPr>
        <p:spPr>
          <a:xfrm>
            <a:off x="2185639" y="3307667"/>
            <a:ext cx="1471962" cy="461665"/>
          </a:xfrm>
          <a:prstGeom prst="rect">
            <a:avLst/>
          </a:prstGeom>
          <a:noFill/>
        </p:spPr>
        <p:txBody>
          <a:bodyPr wrap="square" rtlCol="0">
            <a:spAutoFit/>
          </a:bodyPr>
          <a:lstStyle/>
          <a:p>
            <a:r>
              <a:rPr lang="es-CO" sz="2400" b="1" dirty="0">
                <a:effectLst>
                  <a:outerShdw blurRad="38100" dist="38100" dir="2700000" algn="tl">
                    <a:srgbClr val="000000">
                      <a:alpha val="43137"/>
                    </a:srgbClr>
                  </a:outerShdw>
                </a:effectLst>
              </a:rPr>
              <a:t>NORMAS</a:t>
            </a:r>
            <a:endParaRPr lang="en-US" sz="2400" b="1" dirty="0">
              <a:effectLst>
                <a:outerShdw blurRad="38100" dist="38100" dir="2700000" algn="tl">
                  <a:srgbClr val="000000">
                    <a:alpha val="43137"/>
                  </a:srgbClr>
                </a:outerShdw>
              </a:effectLst>
            </a:endParaRPr>
          </a:p>
        </p:txBody>
      </p:sp>
      <p:sp>
        <p:nvSpPr>
          <p:cNvPr id="23" name="CuadroTexto 22"/>
          <p:cNvSpPr txBox="1"/>
          <p:nvPr/>
        </p:nvSpPr>
        <p:spPr>
          <a:xfrm>
            <a:off x="2631688" y="4748382"/>
            <a:ext cx="2408663" cy="1015663"/>
          </a:xfrm>
          <a:prstGeom prst="rect">
            <a:avLst/>
          </a:prstGeom>
          <a:noFill/>
        </p:spPr>
        <p:txBody>
          <a:bodyPr wrap="square" rtlCol="0">
            <a:spAutoFit/>
          </a:bodyPr>
          <a:lstStyle/>
          <a:p>
            <a:pPr algn="ctr"/>
            <a:r>
              <a:rPr lang="es-CO" sz="2000" b="1" dirty="0">
                <a:effectLst>
                  <a:outerShdw blurRad="38100" dist="38100" dir="2700000" algn="tl">
                    <a:srgbClr val="000000">
                      <a:alpha val="43137"/>
                    </a:srgbClr>
                  </a:outerShdw>
                </a:effectLst>
              </a:rPr>
              <a:t>PROCEDIMIENTOS</a:t>
            </a:r>
          </a:p>
          <a:p>
            <a:pPr algn="ctr"/>
            <a:r>
              <a:rPr lang="es-CO" sz="2000" b="1" dirty="0">
                <a:effectLst>
                  <a:outerShdw blurRad="38100" dist="38100" dir="2700000" algn="tl">
                    <a:srgbClr val="000000">
                      <a:alpha val="43137"/>
                    </a:srgbClr>
                  </a:outerShdw>
                </a:effectLst>
              </a:rPr>
              <a:t>(MANUAL DE REHABILITACIÓN)</a:t>
            </a:r>
            <a:endParaRPr lang="en-US" sz="2000" b="1" dirty="0">
              <a:effectLst>
                <a:outerShdw blurRad="38100" dist="38100" dir="2700000" algn="tl">
                  <a:srgbClr val="000000">
                    <a:alpha val="43137"/>
                  </a:srgbClr>
                </a:outerShdw>
              </a:effectLst>
            </a:endParaRPr>
          </a:p>
        </p:txBody>
      </p:sp>
      <p:sp>
        <p:nvSpPr>
          <p:cNvPr id="25" name="Flecha derecha 24"/>
          <p:cNvSpPr/>
          <p:nvPr/>
        </p:nvSpPr>
        <p:spPr>
          <a:xfrm>
            <a:off x="4025590" y="3769332"/>
            <a:ext cx="566975" cy="289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0115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1758</Words>
  <Application>Microsoft Office PowerPoint</Application>
  <PresentationFormat>Panorámica</PresentationFormat>
  <Paragraphs>100</Paragraphs>
  <Slides>32</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32</vt:i4>
      </vt:variant>
    </vt:vector>
  </HeadingPairs>
  <TitlesOfParts>
    <vt:vector size="40" baseType="lpstr">
      <vt:lpstr>Arial</vt:lpstr>
      <vt:lpstr>Bookman Old Style</vt:lpstr>
      <vt:lpstr>Calibri</vt:lpstr>
      <vt:lpstr>Calibri Light</vt:lpstr>
      <vt:lpstr>Courier New</vt:lpstr>
      <vt:lpstr>Tahoma</vt:lpstr>
      <vt:lpstr>Times New Roman</vt:lpstr>
      <vt:lpstr>Tema de Office</vt:lpstr>
      <vt:lpstr>Presentación de PowerPoint</vt:lpstr>
      <vt:lpstr>MARCO NORMATIVO DEL SISTEMA DE REHABILITACIÓN DEL SISTEMA GENERAL DE RIESGOS LABORALES</vt:lpstr>
      <vt:lpstr>ANTECEDENTES INTERNACIONALES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Yadir Fernando Alvarez Gutierrez</dc:creator>
  <cp:lastModifiedBy>Docente</cp:lastModifiedBy>
  <cp:revision>32</cp:revision>
  <dcterms:created xsi:type="dcterms:W3CDTF">2018-06-08T21:27:46Z</dcterms:created>
  <dcterms:modified xsi:type="dcterms:W3CDTF">2018-10-17T11:44:31Z</dcterms:modified>
</cp:coreProperties>
</file>