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328" r:id="rId5"/>
    <p:sldId id="322" r:id="rId6"/>
    <p:sldId id="326" r:id="rId7"/>
    <p:sldId id="314" r:id="rId8"/>
    <p:sldId id="334" r:id="rId9"/>
    <p:sldId id="333" r:id="rId10"/>
    <p:sldId id="331" r:id="rId11"/>
    <p:sldId id="332" r:id="rId12"/>
    <p:sldId id="324" r:id="rId13"/>
    <p:sldId id="260" r:id="rId14"/>
    <p:sldId id="329" r:id="rId15"/>
    <p:sldId id="265" r:id="rId16"/>
    <p:sldId id="299" r:id="rId17"/>
    <p:sldId id="335" r:id="rId18"/>
    <p:sldId id="266" r:id="rId19"/>
    <p:sldId id="344" r:id="rId20"/>
    <p:sldId id="338" r:id="rId21"/>
    <p:sldId id="339" r:id="rId22"/>
    <p:sldId id="387" r:id="rId23"/>
    <p:sldId id="388" r:id="rId24"/>
    <p:sldId id="389" r:id="rId25"/>
    <p:sldId id="390" r:id="rId26"/>
    <p:sldId id="391" r:id="rId27"/>
    <p:sldId id="392" r:id="rId28"/>
    <p:sldId id="393" r:id="rId29"/>
    <p:sldId id="394" r:id="rId30"/>
    <p:sldId id="395" r:id="rId31"/>
    <p:sldId id="396" r:id="rId32"/>
    <p:sldId id="397" r:id="rId33"/>
    <p:sldId id="398" r:id="rId34"/>
    <p:sldId id="399" r:id="rId35"/>
    <p:sldId id="400" r:id="rId36"/>
    <p:sldId id="401" r:id="rId37"/>
    <p:sldId id="402" r:id="rId38"/>
    <p:sldId id="403" r:id="rId39"/>
    <p:sldId id="404" r:id="rId40"/>
    <p:sldId id="341" r:id="rId41"/>
    <p:sldId id="342" r:id="rId42"/>
    <p:sldId id="316" r:id="rId43"/>
    <p:sldId id="317" r:id="rId44"/>
    <p:sldId id="318" r:id="rId45"/>
    <p:sldId id="319" r:id="rId46"/>
    <p:sldId id="327" r:id="rId47"/>
    <p:sldId id="343" r:id="rId48"/>
    <p:sldId id="412" r:id="rId49"/>
    <p:sldId id="353" r:id="rId50"/>
    <p:sldId id="346" r:id="rId51"/>
    <p:sldId id="349" r:id="rId52"/>
    <p:sldId id="312" r:id="rId53"/>
    <p:sldId id="360" r:id="rId54"/>
    <p:sldId id="315" r:id="rId55"/>
    <p:sldId id="405" r:id="rId56"/>
    <p:sldId id="380" r:id="rId57"/>
    <p:sldId id="381" r:id="rId58"/>
    <p:sldId id="382" r:id="rId59"/>
    <p:sldId id="406" r:id="rId60"/>
    <p:sldId id="384" r:id="rId61"/>
    <p:sldId id="385" r:id="rId62"/>
    <p:sldId id="386" r:id="rId63"/>
    <p:sldId id="301" r:id="rId64"/>
    <p:sldId id="407" r:id="rId65"/>
    <p:sldId id="350" r:id="rId66"/>
    <p:sldId id="305" r:id="rId67"/>
    <p:sldId id="355" r:id="rId68"/>
    <p:sldId id="356" r:id="rId69"/>
    <p:sldId id="410" r:id="rId70"/>
    <p:sldId id="411" r:id="rId71"/>
    <p:sldId id="409" r:id="rId72"/>
    <p:sldId id="282" r:id="rId73"/>
    <p:sldId id="414" r:id="rId74"/>
    <p:sldId id="289" r:id="rId75"/>
    <p:sldId id="270" r:id="rId76"/>
    <p:sldId id="413" r:id="rId77"/>
    <p:sldId id="375" r:id="rId78"/>
    <p:sldId id="376" r:id="rId79"/>
    <p:sldId id="377" r:id="rId80"/>
    <p:sldId id="378" r:id="rId81"/>
    <p:sldId id="261" r:id="rId82"/>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6D777E"/>
    <a:srgbClr val="008D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napToObjects="1">
      <p:cViewPr varScale="1">
        <p:scale>
          <a:sx n="85" d="100"/>
          <a:sy n="85" d="100"/>
        </p:scale>
        <p:origin x="138" y="78"/>
      </p:cViewPr>
      <p:guideLst>
        <p:guide orient="horz" pos="2160"/>
        <p:guide pos="3840"/>
      </p:guideLst>
    </p:cSldViewPr>
  </p:slideViewPr>
  <p:notesTextViewPr>
    <p:cViewPr>
      <p:scale>
        <a:sx n="1" d="1"/>
        <a:sy n="1" d="1"/>
      </p:scale>
      <p:origin x="0" y="0"/>
    </p:cViewPr>
  </p:notesTextViewPr>
  <p:sorterViewPr>
    <p:cViewPr>
      <p:scale>
        <a:sx n="100" d="100"/>
        <a:sy n="100" d="100"/>
      </p:scale>
      <p:origin x="0" y="-4680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slide" Target="slides/slide8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F46AB6-1C7C-4C6B-A617-3BB94CA334C2}" type="doc">
      <dgm:prSet loTypeId="urn:microsoft.com/office/officeart/2005/8/layout/process2" loCatId="process" qsTypeId="urn:microsoft.com/office/officeart/2005/8/quickstyle/simple3" qsCatId="simple" csTypeId="urn:microsoft.com/office/officeart/2005/8/colors/colorful5" csCatId="colorful" phldr="1"/>
      <dgm:spPr/>
    </dgm:pt>
    <dgm:pt modelId="{6C34D743-3C34-4C41-B917-EA0926C3D3CE}">
      <dgm:prSet phldrT="[Texto]"/>
      <dgm:spPr/>
      <dgm:t>
        <a:bodyPr/>
        <a:lstStyle/>
        <a:p>
          <a:r>
            <a:rPr lang="es-CO" dirty="0" smtClean="0"/>
            <a:t>El sonido hace vibrar  la membrana timpánica.</a:t>
          </a:r>
          <a:endParaRPr lang="es-CO" dirty="0"/>
        </a:p>
      </dgm:t>
    </dgm:pt>
    <dgm:pt modelId="{843DC61D-F037-4E02-B4DE-06F70F6088C1}" type="parTrans" cxnId="{D9C30E09-24E2-4C36-B8E8-88CEC4418051}">
      <dgm:prSet/>
      <dgm:spPr/>
      <dgm:t>
        <a:bodyPr/>
        <a:lstStyle/>
        <a:p>
          <a:endParaRPr lang="es-CO"/>
        </a:p>
      </dgm:t>
    </dgm:pt>
    <dgm:pt modelId="{01C6E94C-3CF6-4FEB-AA22-02B5A306F3CB}" type="sibTrans" cxnId="{D9C30E09-24E2-4C36-B8E8-88CEC4418051}">
      <dgm:prSet/>
      <dgm:spPr/>
      <dgm:t>
        <a:bodyPr/>
        <a:lstStyle/>
        <a:p>
          <a:endParaRPr lang="es-CO"/>
        </a:p>
      </dgm:t>
    </dgm:pt>
    <dgm:pt modelId="{CC42B6E8-661A-4687-A4CB-C644D00D20F9}">
      <dgm:prSet phldrT="[Texto]"/>
      <dgm:spPr/>
      <dgm:t>
        <a:bodyPr/>
        <a:lstStyle/>
        <a:p>
          <a:r>
            <a:rPr lang="es-CO" dirty="0" smtClean="0"/>
            <a:t>Estas vibraciones se transmiten al oído medio </a:t>
          </a:r>
          <a:endParaRPr lang="es-CO" dirty="0"/>
        </a:p>
      </dgm:t>
    </dgm:pt>
    <dgm:pt modelId="{C356B315-3648-4338-9580-AD2613A30835}" type="parTrans" cxnId="{B70F1B0C-3802-49DE-8467-370A85E7FBC5}">
      <dgm:prSet/>
      <dgm:spPr/>
      <dgm:t>
        <a:bodyPr/>
        <a:lstStyle/>
        <a:p>
          <a:endParaRPr lang="es-CO"/>
        </a:p>
      </dgm:t>
    </dgm:pt>
    <dgm:pt modelId="{007CA226-43DD-4383-9961-026F98D03C07}" type="sibTrans" cxnId="{B70F1B0C-3802-49DE-8467-370A85E7FBC5}">
      <dgm:prSet/>
      <dgm:spPr/>
      <dgm:t>
        <a:bodyPr/>
        <a:lstStyle/>
        <a:p>
          <a:endParaRPr lang="es-CO"/>
        </a:p>
      </dgm:t>
    </dgm:pt>
    <dgm:pt modelId="{03EE4B22-1684-463F-B2A7-579C0D71F392}">
      <dgm:prSet phldrT="[Texto]"/>
      <dgm:spPr/>
      <dgm:t>
        <a:bodyPr/>
        <a:lstStyle/>
        <a:p>
          <a:r>
            <a:rPr lang="es-CO" dirty="0" smtClean="0"/>
            <a:t>Estas señales son trasmitidas al oído interno </a:t>
          </a:r>
          <a:endParaRPr lang="es-CO" dirty="0"/>
        </a:p>
      </dgm:t>
    </dgm:pt>
    <dgm:pt modelId="{0C9309AE-0558-46A1-9727-0EDC76E91456}" type="parTrans" cxnId="{72B00929-FFF6-4AE1-B867-706F6A8FFF31}">
      <dgm:prSet/>
      <dgm:spPr/>
      <dgm:t>
        <a:bodyPr/>
        <a:lstStyle/>
        <a:p>
          <a:endParaRPr lang="es-CO"/>
        </a:p>
      </dgm:t>
    </dgm:pt>
    <dgm:pt modelId="{63C96BEF-B376-442C-A8E9-7B83953FD9DA}" type="sibTrans" cxnId="{72B00929-FFF6-4AE1-B867-706F6A8FFF31}">
      <dgm:prSet/>
      <dgm:spPr/>
      <dgm:t>
        <a:bodyPr/>
        <a:lstStyle/>
        <a:p>
          <a:endParaRPr lang="es-CO"/>
        </a:p>
      </dgm:t>
    </dgm:pt>
    <dgm:pt modelId="{B81F76AD-67A6-4738-B025-1BD408387E6E}" type="pres">
      <dgm:prSet presAssocID="{05F46AB6-1C7C-4C6B-A617-3BB94CA334C2}" presName="linearFlow" presStyleCnt="0">
        <dgm:presLayoutVars>
          <dgm:resizeHandles val="exact"/>
        </dgm:presLayoutVars>
      </dgm:prSet>
      <dgm:spPr/>
    </dgm:pt>
    <dgm:pt modelId="{1613DB1F-7E75-4C71-87BA-96441AFF866B}" type="pres">
      <dgm:prSet presAssocID="{6C34D743-3C34-4C41-B917-EA0926C3D3CE}" presName="node" presStyleLbl="node1" presStyleIdx="0" presStyleCnt="3">
        <dgm:presLayoutVars>
          <dgm:bulletEnabled val="1"/>
        </dgm:presLayoutVars>
      </dgm:prSet>
      <dgm:spPr/>
      <dgm:t>
        <a:bodyPr/>
        <a:lstStyle/>
        <a:p>
          <a:endParaRPr lang="es-CO"/>
        </a:p>
      </dgm:t>
    </dgm:pt>
    <dgm:pt modelId="{FCA68158-F35F-4003-8F27-F0B1F0DF1109}" type="pres">
      <dgm:prSet presAssocID="{01C6E94C-3CF6-4FEB-AA22-02B5A306F3CB}" presName="sibTrans" presStyleLbl="sibTrans2D1" presStyleIdx="0" presStyleCnt="2"/>
      <dgm:spPr/>
      <dgm:t>
        <a:bodyPr/>
        <a:lstStyle/>
        <a:p>
          <a:endParaRPr lang="es-CO"/>
        </a:p>
      </dgm:t>
    </dgm:pt>
    <dgm:pt modelId="{0C760A99-1A65-4F71-9ABC-567747925D0D}" type="pres">
      <dgm:prSet presAssocID="{01C6E94C-3CF6-4FEB-AA22-02B5A306F3CB}" presName="connectorText" presStyleLbl="sibTrans2D1" presStyleIdx="0" presStyleCnt="2"/>
      <dgm:spPr/>
      <dgm:t>
        <a:bodyPr/>
        <a:lstStyle/>
        <a:p>
          <a:endParaRPr lang="es-CO"/>
        </a:p>
      </dgm:t>
    </dgm:pt>
    <dgm:pt modelId="{2213647E-9F7D-4E5A-87D0-789C8EC7B399}" type="pres">
      <dgm:prSet presAssocID="{CC42B6E8-661A-4687-A4CB-C644D00D20F9}" presName="node" presStyleLbl="node1" presStyleIdx="1" presStyleCnt="3">
        <dgm:presLayoutVars>
          <dgm:bulletEnabled val="1"/>
        </dgm:presLayoutVars>
      </dgm:prSet>
      <dgm:spPr/>
      <dgm:t>
        <a:bodyPr/>
        <a:lstStyle/>
        <a:p>
          <a:endParaRPr lang="es-CO"/>
        </a:p>
      </dgm:t>
    </dgm:pt>
    <dgm:pt modelId="{0ED97C7A-0F5B-4DE0-8F77-C043D0D10AD3}" type="pres">
      <dgm:prSet presAssocID="{007CA226-43DD-4383-9961-026F98D03C07}" presName="sibTrans" presStyleLbl="sibTrans2D1" presStyleIdx="1" presStyleCnt="2"/>
      <dgm:spPr/>
      <dgm:t>
        <a:bodyPr/>
        <a:lstStyle/>
        <a:p>
          <a:endParaRPr lang="es-CO"/>
        </a:p>
      </dgm:t>
    </dgm:pt>
    <dgm:pt modelId="{0D55CC5D-5A4D-4D7A-BB92-FAC0CF1A8ACD}" type="pres">
      <dgm:prSet presAssocID="{007CA226-43DD-4383-9961-026F98D03C07}" presName="connectorText" presStyleLbl="sibTrans2D1" presStyleIdx="1" presStyleCnt="2"/>
      <dgm:spPr/>
      <dgm:t>
        <a:bodyPr/>
        <a:lstStyle/>
        <a:p>
          <a:endParaRPr lang="es-CO"/>
        </a:p>
      </dgm:t>
    </dgm:pt>
    <dgm:pt modelId="{B04FADB5-2AFF-4CB9-8575-DC555FDE15E3}" type="pres">
      <dgm:prSet presAssocID="{03EE4B22-1684-463F-B2A7-579C0D71F392}" presName="node" presStyleLbl="node1" presStyleIdx="2" presStyleCnt="3">
        <dgm:presLayoutVars>
          <dgm:bulletEnabled val="1"/>
        </dgm:presLayoutVars>
      </dgm:prSet>
      <dgm:spPr/>
      <dgm:t>
        <a:bodyPr/>
        <a:lstStyle/>
        <a:p>
          <a:endParaRPr lang="es-CO"/>
        </a:p>
      </dgm:t>
    </dgm:pt>
  </dgm:ptLst>
  <dgm:cxnLst>
    <dgm:cxn modelId="{73A11D7D-422E-483D-A658-68A65925AD2E}" type="presOf" srcId="{03EE4B22-1684-463F-B2A7-579C0D71F392}" destId="{B04FADB5-2AFF-4CB9-8575-DC555FDE15E3}" srcOrd="0" destOrd="0" presId="urn:microsoft.com/office/officeart/2005/8/layout/process2"/>
    <dgm:cxn modelId="{D9C30E09-24E2-4C36-B8E8-88CEC4418051}" srcId="{05F46AB6-1C7C-4C6B-A617-3BB94CA334C2}" destId="{6C34D743-3C34-4C41-B917-EA0926C3D3CE}" srcOrd="0" destOrd="0" parTransId="{843DC61D-F037-4E02-B4DE-06F70F6088C1}" sibTransId="{01C6E94C-3CF6-4FEB-AA22-02B5A306F3CB}"/>
    <dgm:cxn modelId="{B70F1B0C-3802-49DE-8467-370A85E7FBC5}" srcId="{05F46AB6-1C7C-4C6B-A617-3BB94CA334C2}" destId="{CC42B6E8-661A-4687-A4CB-C644D00D20F9}" srcOrd="1" destOrd="0" parTransId="{C356B315-3648-4338-9580-AD2613A30835}" sibTransId="{007CA226-43DD-4383-9961-026F98D03C07}"/>
    <dgm:cxn modelId="{140A4D23-CF20-49A2-9E9D-60ED0704F878}" type="presOf" srcId="{007CA226-43DD-4383-9961-026F98D03C07}" destId="{0D55CC5D-5A4D-4D7A-BB92-FAC0CF1A8ACD}" srcOrd="1" destOrd="0" presId="urn:microsoft.com/office/officeart/2005/8/layout/process2"/>
    <dgm:cxn modelId="{2597AFC3-B74D-4776-9867-DF74EAC9B247}" type="presOf" srcId="{01C6E94C-3CF6-4FEB-AA22-02B5A306F3CB}" destId="{FCA68158-F35F-4003-8F27-F0B1F0DF1109}" srcOrd="0" destOrd="0" presId="urn:microsoft.com/office/officeart/2005/8/layout/process2"/>
    <dgm:cxn modelId="{9014E7B7-B4C6-40B1-AAA9-670A3A0BDBDF}" type="presOf" srcId="{01C6E94C-3CF6-4FEB-AA22-02B5A306F3CB}" destId="{0C760A99-1A65-4F71-9ABC-567747925D0D}" srcOrd="1" destOrd="0" presId="urn:microsoft.com/office/officeart/2005/8/layout/process2"/>
    <dgm:cxn modelId="{75B153A5-DF46-431B-80F0-F3E2511F110C}" type="presOf" srcId="{05F46AB6-1C7C-4C6B-A617-3BB94CA334C2}" destId="{B81F76AD-67A6-4738-B025-1BD408387E6E}" srcOrd="0" destOrd="0" presId="urn:microsoft.com/office/officeart/2005/8/layout/process2"/>
    <dgm:cxn modelId="{72B00929-FFF6-4AE1-B867-706F6A8FFF31}" srcId="{05F46AB6-1C7C-4C6B-A617-3BB94CA334C2}" destId="{03EE4B22-1684-463F-B2A7-579C0D71F392}" srcOrd="2" destOrd="0" parTransId="{0C9309AE-0558-46A1-9727-0EDC76E91456}" sibTransId="{63C96BEF-B376-442C-A8E9-7B83953FD9DA}"/>
    <dgm:cxn modelId="{2D75EB89-301D-4B09-BC10-3E9EDFB86B95}" type="presOf" srcId="{CC42B6E8-661A-4687-A4CB-C644D00D20F9}" destId="{2213647E-9F7D-4E5A-87D0-789C8EC7B399}" srcOrd="0" destOrd="0" presId="urn:microsoft.com/office/officeart/2005/8/layout/process2"/>
    <dgm:cxn modelId="{76186AED-B87F-48EB-AC9C-96A1C9DDCE0D}" type="presOf" srcId="{6C34D743-3C34-4C41-B917-EA0926C3D3CE}" destId="{1613DB1F-7E75-4C71-87BA-96441AFF866B}" srcOrd="0" destOrd="0" presId="urn:microsoft.com/office/officeart/2005/8/layout/process2"/>
    <dgm:cxn modelId="{C2122353-4638-4F03-ACC7-50C9E1F7A987}" type="presOf" srcId="{007CA226-43DD-4383-9961-026F98D03C07}" destId="{0ED97C7A-0F5B-4DE0-8F77-C043D0D10AD3}" srcOrd="0" destOrd="0" presId="urn:microsoft.com/office/officeart/2005/8/layout/process2"/>
    <dgm:cxn modelId="{85514781-EDE4-444F-A740-8002397FA1CF}" type="presParOf" srcId="{B81F76AD-67A6-4738-B025-1BD408387E6E}" destId="{1613DB1F-7E75-4C71-87BA-96441AFF866B}" srcOrd="0" destOrd="0" presId="urn:microsoft.com/office/officeart/2005/8/layout/process2"/>
    <dgm:cxn modelId="{83D4EEF6-4C71-4A57-AAD2-24875C508E78}" type="presParOf" srcId="{B81F76AD-67A6-4738-B025-1BD408387E6E}" destId="{FCA68158-F35F-4003-8F27-F0B1F0DF1109}" srcOrd="1" destOrd="0" presId="urn:microsoft.com/office/officeart/2005/8/layout/process2"/>
    <dgm:cxn modelId="{5CBB46E8-CA6C-4C1E-BCC8-109A922B1576}" type="presParOf" srcId="{FCA68158-F35F-4003-8F27-F0B1F0DF1109}" destId="{0C760A99-1A65-4F71-9ABC-567747925D0D}" srcOrd="0" destOrd="0" presId="urn:microsoft.com/office/officeart/2005/8/layout/process2"/>
    <dgm:cxn modelId="{80244FEB-9065-476B-A518-466D20A60FC3}" type="presParOf" srcId="{B81F76AD-67A6-4738-B025-1BD408387E6E}" destId="{2213647E-9F7D-4E5A-87D0-789C8EC7B399}" srcOrd="2" destOrd="0" presId="urn:microsoft.com/office/officeart/2005/8/layout/process2"/>
    <dgm:cxn modelId="{89464FCB-C432-4D52-A190-78F9412B89C8}" type="presParOf" srcId="{B81F76AD-67A6-4738-B025-1BD408387E6E}" destId="{0ED97C7A-0F5B-4DE0-8F77-C043D0D10AD3}" srcOrd="3" destOrd="0" presId="urn:microsoft.com/office/officeart/2005/8/layout/process2"/>
    <dgm:cxn modelId="{12CD0451-B705-4972-BBF2-42B3F3B14AEE}" type="presParOf" srcId="{0ED97C7A-0F5B-4DE0-8F77-C043D0D10AD3}" destId="{0D55CC5D-5A4D-4D7A-BB92-FAC0CF1A8ACD}" srcOrd="0" destOrd="0" presId="urn:microsoft.com/office/officeart/2005/8/layout/process2"/>
    <dgm:cxn modelId="{9D800FB7-3634-4DFA-9977-EBCB66D37420}" type="presParOf" srcId="{B81F76AD-67A6-4738-B025-1BD408387E6E}" destId="{B04FADB5-2AFF-4CB9-8575-DC555FDE15E3}"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13DB1F-7E75-4C71-87BA-96441AFF866B}">
      <dsp:nvSpPr>
        <dsp:cNvPr id="0" name=""/>
        <dsp:cNvSpPr/>
      </dsp:nvSpPr>
      <dsp:spPr>
        <a:xfrm>
          <a:off x="770231" y="0"/>
          <a:ext cx="2527480" cy="1404156"/>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CO" sz="2100" kern="1200" dirty="0" smtClean="0"/>
            <a:t>El sonido hace vibrar  la membrana timpánica.</a:t>
          </a:r>
          <a:endParaRPr lang="es-CO" sz="2100" kern="1200" dirty="0"/>
        </a:p>
      </dsp:txBody>
      <dsp:txXfrm>
        <a:off x="811357" y="41126"/>
        <a:ext cx="2445228" cy="1321904"/>
      </dsp:txXfrm>
    </dsp:sp>
    <dsp:sp modelId="{FCA68158-F35F-4003-8F27-F0B1F0DF1109}">
      <dsp:nvSpPr>
        <dsp:cNvPr id="0" name=""/>
        <dsp:cNvSpPr/>
      </dsp:nvSpPr>
      <dsp:spPr>
        <a:xfrm rot="5400000">
          <a:off x="1770692" y="1439259"/>
          <a:ext cx="526558" cy="631870"/>
        </a:xfrm>
        <a:prstGeom prst="rightArrow">
          <a:avLst>
            <a:gd name="adj1" fmla="val 60000"/>
            <a:gd name="adj2" fmla="val 5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s-CO" sz="1700" kern="1200"/>
        </a:p>
      </dsp:txBody>
      <dsp:txXfrm rot="-5400000">
        <a:off x="1844411" y="1491915"/>
        <a:ext cx="379122" cy="368591"/>
      </dsp:txXfrm>
    </dsp:sp>
    <dsp:sp modelId="{2213647E-9F7D-4E5A-87D0-789C8EC7B399}">
      <dsp:nvSpPr>
        <dsp:cNvPr id="0" name=""/>
        <dsp:cNvSpPr/>
      </dsp:nvSpPr>
      <dsp:spPr>
        <a:xfrm>
          <a:off x="770231" y="2106234"/>
          <a:ext cx="2527480" cy="1404156"/>
        </a:xfrm>
        <a:prstGeom prst="roundRect">
          <a:avLst>
            <a:gd name="adj" fmla="val 10000"/>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CO" sz="2100" kern="1200" dirty="0" smtClean="0"/>
            <a:t>Estas vibraciones se transmiten al oído medio </a:t>
          </a:r>
          <a:endParaRPr lang="es-CO" sz="2100" kern="1200" dirty="0"/>
        </a:p>
      </dsp:txBody>
      <dsp:txXfrm>
        <a:off x="811357" y="2147360"/>
        <a:ext cx="2445228" cy="1321904"/>
      </dsp:txXfrm>
    </dsp:sp>
    <dsp:sp modelId="{0ED97C7A-0F5B-4DE0-8F77-C043D0D10AD3}">
      <dsp:nvSpPr>
        <dsp:cNvPr id="0" name=""/>
        <dsp:cNvSpPr/>
      </dsp:nvSpPr>
      <dsp:spPr>
        <a:xfrm rot="5400000">
          <a:off x="1770692" y="3545493"/>
          <a:ext cx="526558" cy="631870"/>
        </a:xfrm>
        <a:prstGeom prst="rightArrow">
          <a:avLst>
            <a:gd name="adj1" fmla="val 60000"/>
            <a:gd name="adj2" fmla="val 5000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s-CO" sz="1700" kern="1200"/>
        </a:p>
      </dsp:txBody>
      <dsp:txXfrm rot="-5400000">
        <a:off x="1844411" y="3598149"/>
        <a:ext cx="379122" cy="368591"/>
      </dsp:txXfrm>
    </dsp:sp>
    <dsp:sp modelId="{B04FADB5-2AFF-4CB9-8575-DC555FDE15E3}">
      <dsp:nvSpPr>
        <dsp:cNvPr id="0" name=""/>
        <dsp:cNvSpPr/>
      </dsp:nvSpPr>
      <dsp:spPr>
        <a:xfrm>
          <a:off x="770231" y="4212468"/>
          <a:ext cx="2527480" cy="1404156"/>
        </a:xfrm>
        <a:prstGeom prst="roundRect">
          <a:avLst>
            <a:gd name="adj" fmla="val 1000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CO" sz="2100" kern="1200" dirty="0" smtClean="0"/>
            <a:t>Estas señales son trasmitidas al oído interno </a:t>
          </a:r>
          <a:endParaRPr lang="es-CO" sz="2100" kern="1200" dirty="0"/>
        </a:p>
      </dsp:txBody>
      <dsp:txXfrm>
        <a:off x="811357" y="4253594"/>
        <a:ext cx="2445228" cy="1321904"/>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04A271-D9AA-D644-B15D-C8E88506213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55C36B3D-7BA5-774A-8F1E-5026A0656D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19A78B20-19B2-CC4F-BA03-F25C0233EB03}"/>
              </a:ext>
            </a:extLst>
          </p:cNvPr>
          <p:cNvSpPr>
            <a:spLocks noGrp="1"/>
          </p:cNvSpPr>
          <p:nvPr>
            <p:ph type="dt" sz="half" idx="10"/>
          </p:nvPr>
        </p:nvSpPr>
        <p:spPr/>
        <p:txBody>
          <a:bodyPr/>
          <a:lstStyle/>
          <a:p>
            <a:fld id="{974FC0C0-16F6-A042-8FB8-BC80635441D9}" type="datetimeFigureOut">
              <a:rPr lang="es-CO" smtClean="0"/>
              <a:t>20/10/2018</a:t>
            </a:fld>
            <a:endParaRPr lang="es-CO"/>
          </a:p>
        </p:txBody>
      </p:sp>
      <p:sp>
        <p:nvSpPr>
          <p:cNvPr id="5" name="Marcador de pie de página 4">
            <a:extLst>
              <a:ext uri="{FF2B5EF4-FFF2-40B4-BE49-F238E27FC236}">
                <a16:creationId xmlns:a16="http://schemas.microsoft.com/office/drawing/2014/main" id="{1085A3BA-949B-3641-ABD1-3709049107D9}"/>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86F36E3D-D105-C348-BEC9-B2FEE00EC1B0}"/>
              </a:ext>
            </a:extLst>
          </p:cNvPr>
          <p:cNvSpPr>
            <a:spLocks noGrp="1"/>
          </p:cNvSpPr>
          <p:nvPr>
            <p:ph type="sldNum" sz="quarter" idx="12"/>
          </p:nvPr>
        </p:nvSpPr>
        <p:spPr/>
        <p:txBody>
          <a:bodyPr/>
          <a:lstStyle/>
          <a:p>
            <a:fld id="{8CA839C1-AE68-1B42-9592-8DEAE289F225}" type="slidenum">
              <a:rPr lang="es-CO" smtClean="0"/>
              <a:t>‹Nº›</a:t>
            </a:fld>
            <a:endParaRPr lang="es-CO"/>
          </a:p>
        </p:txBody>
      </p:sp>
    </p:spTree>
    <p:extLst>
      <p:ext uri="{BB962C8B-B14F-4D97-AF65-F5344CB8AC3E}">
        <p14:creationId xmlns:p14="http://schemas.microsoft.com/office/powerpoint/2010/main" val="10408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963524-2F38-514C-938B-1DD62E215B91}"/>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8E66C68B-2B6A-1A4A-BDDA-F1DCF5384DBA}"/>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CO"/>
          </a:p>
        </p:txBody>
      </p:sp>
      <p:sp>
        <p:nvSpPr>
          <p:cNvPr id="4" name="Marcador de fecha 3">
            <a:extLst>
              <a:ext uri="{FF2B5EF4-FFF2-40B4-BE49-F238E27FC236}">
                <a16:creationId xmlns:a16="http://schemas.microsoft.com/office/drawing/2014/main" id="{46C86595-16D1-FF4F-9AE3-8BEEDBF5EBC5}"/>
              </a:ext>
            </a:extLst>
          </p:cNvPr>
          <p:cNvSpPr>
            <a:spLocks noGrp="1"/>
          </p:cNvSpPr>
          <p:nvPr>
            <p:ph type="dt" sz="half" idx="10"/>
          </p:nvPr>
        </p:nvSpPr>
        <p:spPr/>
        <p:txBody>
          <a:bodyPr/>
          <a:lstStyle/>
          <a:p>
            <a:fld id="{974FC0C0-16F6-A042-8FB8-BC80635441D9}" type="datetimeFigureOut">
              <a:rPr lang="es-CO" smtClean="0"/>
              <a:t>20/10/2018</a:t>
            </a:fld>
            <a:endParaRPr lang="es-CO"/>
          </a:p>
        </p:txBody>
      </p:sp>
      <p:sp>
        <p:nvSpPr>
          <p:cNvPr id="5" name="Marcador de pie de página 4">
            <a:extLst>
              <a:ext uri="{FF2B5EF4-FFF2-40B4-BE49-F238E27FC236}">
                <a16:creationId xmlns:a16="http://schemas.microsoft.com/office/drawing/2014/main" id="{C1829665-CE6A-4045-9930-6A698A8095D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962245DE-D1AB-F042-9104-D2764B32A4E3}"/>
              </a:ext>
            </a:extLst>
          </p:cNvPr>
          <p:cNvSpPr>
            <a:spLocks noGrp="1"/>
          </p:cNvSpPr>
          <p:nvPr>
            <p:ph type="sldNum" sz="quarter" idx="12"/>
          </p:nvPr>
        </p:nvSpPr>
        <p:spPr/>
        <p:txBody>
          <a:bodyPr/>
          <a:lstStyle/>
          <a:p>
            <a:fld id="{8CA839C1-AE68-1B42-9592-8DEAE289F225}" type="slidenum">
              <a:rPr lang="es-CO" smtClean="0"/>
              <a:t>‹Nº›</a:t>
            </a:fld>
            <a:endParaRPr lang="es-CO"/>
          </a:p>
        </p:txBody>
      </p:sp>
    </p:spTree>
    <p:extLst>
      <p:ext uri="{BB962C8B-B14F-4D97-AF65-F5344CB8AC3E}">
        <p14:creationId xmlns:p14="http://schemas.microsoft.com/office/powerpoint/2010/main" val="4197646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2667DA3-53D9-A643-A207-F790A1A75D3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1DA70E86-7650-234C-8D72-ADCA4F609E7C}"/>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CO"/>
          </a:p>
        </p:txBody>
      </p:sp>
      <p:sp>
        <p:nvSpPr>
          <p:cNvPr id="4" name="Marcador de fecha 3">
            <a:extLst>
              <a:ext uri="{FF2B5EF4-FFF2-40B4-BE49-F238E27FC236}">
                <a16:creationId xmlns:a16="http://schemas.microsoft.com/office/drawing/2014/main" id="{04092900-9B35-7844-8E67-DBF61F554AFC}"/>
              </a:ext>
            </a:extLst>
          </p:cNvPr>
          <p:cNvSpPr>
            <a:spLocks noGrp="1"/>
          </p:cNvSpPr>
          <p:nvPr>
            <p:ph type="dt" sz="half" idx="10"/>
          </p:nvPr>
        </p:nvSpPr>
        <p:spPr/>
        <p:txBody>
          <a:bodyPr/>
          <a:lstStyle/>
          <a:p>
            <a:fld id="{974FC0C0-16F6-A042-8FB8-BC80635441D9}" type="datetimeFigureOut">
              <a:rPr lang="es-CO" smtClean="0"/>
              <a:t>20/10/2018</a:t>
            </a:fld>
            <a:endParaRPr lang="es-CO"/>
          </a:p>
        </p:txBody>
      </p:sp>
      <p:sp>
        <p:nvSpPr>
          <p:cNvPr id="5" name="Marcador de pie de página 4">
            <a:extLst>
              <a:ext uri="{FF2B5EF4-FFF2-40B4-BE49-F238E27FC236}">
                <a16:creationId xmlns:a16="http://schemas.microsoft.com/office/drawing/2014/main" id="{0EED0F7B-A1E1-3D4D-9BDE-F9299112649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25361BD-F67F-B84D-98CA-F797E9257A3C}"/>
              </a:ext>
            </a:extLst>
          </p:cNvPr>
          <p:cNvSpPr>
            <a:spLocks noGrp="1"/>
          </p:cNvSpPr>
          <p:nvPr>
            <p:ph type="sldNum" sz="quarter" idx="12"/>
          </p:nvPr>
        </p:nvSpPr>
        <p:spPr/>
        <p:txBody>
          <a:bodyPr/>
          <a:lstStyle/>
          <a:p>
            <a:fld id="{8CA839C1-AE68-1B42-9592-8DEAE289F225}" type="slidenum">
              <a:rPr lang="es-CO" smtClean="0"/>
              <a:t>‹Nº›</a:t>
            </a:fld>
            <a:endParaRPr lang="es-CO"/>
          </a:p>
        </p:txBody>
      </p:sp>
    </p:spTree>
    <p:extLst>
      <p:ext uri="{BB962C8B-B14F-4D97-AF65-F5344CB8AC3E}">
        <p14:creationId xmlns:p14="http://schemas.microsoft.com/office/powerpoint/2010/main" val="3843436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12C995-3EAB-9C4A-B800-D8049F8B55DB}"/>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F520DB9E-32E6-3B45-92B9-287C9EC2303C}"/>
              </a:ext>
            </a:extLst>
          </p:cNvPr>
          <p:cNvSpPr>
            <a:spLocks noGrp="1"/>
          </p:cNvSpPr>
          <p:nvPr>
            <p:ph idx="1"/>
          </p:nvPr>
        </p:nvSpPr>
        <p:spPr/>
        <p:txBody>
          <a:bodyPr/>
          <a:lstStyle/>
          <a:p>
            <a:r>
              <a:rPr lang="es-ES"/>
              <a:t>Editar los estilos de texto del patrón
Segundo nivel
Tercer nivel
Cuarto nivel
Quinto nivel</a:t>
            </a:r>
            <a:endParaRPr lang="es-CO"/>
          </a:p>
        </p:txBody>
      </p:sp>
      <p:sp>
        <p:nvSpPr>
          <p:cNvPr id="4" name="Marcador de fecha 3">
            <a:extLst>
              <a:ext uri="{FF2B5EF4-FFF2-40B4-BE49-F238E27FC236}">
                <a16:creationId xmlns:a16="http://schemas.microsoft.com/office/drawing/2014/main" id="{D0C86D02-B217-C848-98BB-71ADAFAAF936}"/>
              </a:ext>
            </a:extLst>
          </p:cNvPr>
          <p:cNvSpPr>
            <a:spLocks noGrp="1"/>
          </p:cNvSpPr>
          <p:nvPr>
            <p:ph type="dt" sz="half" idx="10"/>
          </p:nvPr>
        </p:nvSpPr>
        <p:spPr/>
        <p:txBody>
          <a:bodyPr/>
          <a:lstStyle/>
          <a:p>
            <a:fld id="{974FC0C0-16F6-A042-8FB8-BC80635441D9}" type="datetimeFigureOut">
              <a:rPr lang="es-CO" smtClean="0"/>
              <a:t>20/10/2018</a:t>
            </a:fld>
            <a:endParaRPr lang="es-CO"/>
          </a:p>
        </p:txBody>
      </p:sp>
      <p:sp>
        <p:nvSpPr>
          <p:cNvPr id="5" name="Marcador de pie de página 4">
            <a:extLst>
              <a:ext uri="{FF2B5EF4-FFF2-40B4-BE49-F238E27FC236}">
                <a16:creationId xmlns:a16="http://schemas.microsoft.com/office/drawing/2014/main" id="{443F6010-46FF-0147-A50D-B2D97D48D46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3823F5D1-D4AA-AE47-80C6-D36FBFC701EE}"/>
              </a:ext>
            </a:extLst>
          </p:cNvPr>
          <p:cNvSpPr>
            <a:spLocks noGrp="1"/>
          </p:cNvSpPr>
          <p:nvPr>
            <p:ph type="sldNum" sz="quarter" idx="12"/>
          </p:nvPr>
        </p:nvSpPr>
        <p:spPr/>
        <p:txBody>
          <a:bodyPr/>
          <a:lstStyle/>
          <a:p>
            <a:fld id="{8CA839C1-AE68-1B42-9592-8DEAE289F225}" type="slidenum">
              <a:rPr lang="es-CO" smtClean="0"/>
              <a:t>‹Nº›</a:t>
            </a:fld>
            <a:endParaRPr lang="es-CO"/>
          </a:p>
        </p:txBody>
      </p:sp>
    </p:spTree>
    <p:extLst>
      <p:ext uri="{BB962C8B-B14F-4D97-AF65-F5344CB8AC3E}">
        <p14:creationId xmlns:p14="http://schemas.microsoft.com/office/powerpoint/2010/main" val="1933120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DC6A15-4A84-FA4E-A6F3-563C1C6716A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601E6B6E-8E01-5E4D-93A6-ABF06B2CF7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CO"/>
          </a:p>
        </p:txBody>
      </p:sp>
      <p:sp>
        <p:nvSpPr>
          <p:cNvPr id="4" name="Marcador de fecha 3">
            <a:extLst>
              <a:ext uri="{FF2B5EF4-FFF2-40B4-BE49-F238E27FC236}">
                <a16:creationId xmlns:a16="http://schemas.microsoft.com/office/drawing/2014/main" id="{11DAB948-A9BC-5545-94C6-7D74C9497594}"/>
              </a:ext>
            </a:extLst>
          </p:cNvPr>
          <p:cNvSpPr>
            <a:spLocks noGrp="1"/>
          </p:cNvSpPr>
          <p:nvPr>
            <p:ph type="dt" sz="half" idx="10"/>
          </p:nvPr>
        </p:nvSpPr>
        <p:spPr/>
        <p:txBody>
          <a:bodyPr/>
          <a:lstStyle/>
          <a:p>
            <a:fld id="{974FC0C0-16F6-A042-8FB8-BC80635441D9}" type="datetimeFigureOut">
              <a:rPr lang="es-CO" smtClean="0"/>
              <a:t>20/10/2018</a:t>
            </a:fld>
            <a:endParaRPr lang="es-CO"/>
          </a:p>
        </p:txBody>
      </p:sp>
      <p:sp>
        <p:nvSpPr>
          <p:cNvPr id="5" name="Marcador de pie de página 4">
            <a:extLst>
              <a:ext uri="{FF2B5EF4-FFF2-40B4-BE49-F238E27FC236}">
                <a16:creationId xmlns:a16="http://schemas.microsoft.com/office/drawing/2014/main" id="{7A893711-E330-C148-9A85-70BBE4931D1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5360870-FA33-BA4C-AFE4-4B2C5E2953AF}"/>
              </a:ext>
            </a:extLst>
          </p:cNvPr>
          <p:cNvSpPr>
            <a:spLocks noGrp="1"/>
          </p:cNvSpPr>
          <p:nvPr>
            <p:ph type="sldNum" sz="quarter" idx="12"/>
          </p:nvPr>
        </p:nvSpPr>
        <p:spPr/>
        <p:txBody>
          <a:bodyPr/>
          <a:lstStyle/>
          <a:p>
            <a:fld id="{8CA839C1-AE68-1B42-9592-8DEAE289F225}" type="slidenum">
              <a:rPr lang="es-CO" smtClean="0"/>
              <a:t>‹Nº›</a:t>
            </a:fld>
            <a:endParaRPr lang="es-CO"/>
          </a:p>
        </p:txBody>
      </p:sp>
    </p:spTree>
    <p:extLst>
      <p:ext uri="{BB962C8B-B14F-4D97-AF65-F5344CB8AC3E}">
        <p14:creationId xmlns:p14="http://schemas.microsoft.com/office/powerpoint/2010/main" val="2104578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B95794-B852-144C-8140-9E2E8DA86F56}"/>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6C18E728-1DEF-B143-861C-1E846DD5B9DF}"/>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CO"/>
          </a:p>
        </p:txBody>
      </p:sp>
      <p:sp>
        <p:nvSpPr>
          <p:cNvPr id="4" name="Marcador de contenido 3">
            <a:extLst>
              <a:ext uri="{FF2B5EF4-FFF2-40B4-BE49-F238E27FC236}">
                <a16:creationId xmlns:a16="http://schemas.microsoft.com/office/drawing/2014/main" id="{7FE8654B-A9A1-4745-B305-E8C0956F2307}"/>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CO"/>
          </a:p>
        </p:txBody>
      </p:sp>
      <p:sp>
        <p:nvSpPr>
          <p:cNvPr id="5" name="Marcador de fecha 4">
            <a:extLst>
              <a:ext uri="{FF2B5EF4-FFF2-40B4-BE49-F238E27FC236}">
                <a16:creationId xmlns:a16="http://schemas.microsoft.com/office/drawing/2014/main" id="{0CFFACC7-A1D3-5D42-AAC5-677A49E0A726}"/>
              </a:ext>
            </a:extLst>
          </p:cNvPr>
          <p:cNvSpPr>
            <a:spLocks noGrp="1"/>
          </p:cNvSpPr>
          <p:nvPr>
            <p:ph type="dt" sz="half" idx="10"/>
          </p:nvPr>
        </p:nvSpPr>
        <p:spPr/>
        <p:txBody>
          <a:bodyPr/>
          <a:lstStyle/>
          <a:p>
            <a:fld id="{974FC0C0-16F6-A042-8FB8-BC80635441D9}" type="datetimeFigureOut">
              <a:rPr lang="es-CO" smtClean="0"/>
              <a:t>20/10/2018</a:t>
            </a:fld>
            <a:endParaRPr lang="es-CO"/>
          </a:p>
        </p:txBody>
      </p:sp>
      <p:sp>
        <p:nvSpPr>
          <p:cNvPr id="6" name="Marcador de pie de página 5">
            <a:extLst>
              <a:ext uri="{FF2B5EF4-FFF2-40B4-BE49-F238E27FC236}">
                <a16:creationId xmlns:a16="http://schemas.microsoft.com/office/drawing/2014/main" id="{3ED36995-E9FA-5845-9B12-15E8DA46F7D9}"/>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5A9F4B3E-3DE1-044C-B433-4CA381E0EBA6}"/>
              </a:ext>
            </a:extLst>
          </p:cNvPr>
          <p:cNvSpPr>
            <a:spLocks noGrp="1"/>
          </p:cNvSpPr>
          <p:nvPr>
            <p:ph type="sldNum" sz="quarter" idx="12"/>
          </p:nvPr>
        </p:nvSpPr>
        <p:spPr/>
        <p:txBody>
          <a:bodyPr/>
          <a:lstStyle/>
          <a:p>
            <a:fld id="{8CA839C1-AE68-1B42-9592-8DEAE289F225}" type="slidenum">
              <a:rPr lang="es-CO" smtClean="0"/>
              <a:t>‹Nº›</a:t>
            </a:fld>
            <a:endParaRPr lang="es-CO"/>
          </a:p>
        </p:txBody>
      </p:sp>
    </p:spTree>
    <p:extLst>
      <p:ext uri="{BB962C8B-B14F-4D97-AF65-F5344CB8AC3E}">
        <p14:creationId xmlns:p14="http://schemas.microsoft.com/office/powerpoint/2010/main" val="3126074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EE36A6-A47F-A645-AE8E-3FEC4021AF3D}"/>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AA54882E-E7C5-994B-88D0-2A6D6C9E9F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CO"/>
          </a:p>
        </p:txBody>
      </p:sp>
      <p:sp>
        <p:nvSpPr>
          <p:cNvPr id="4" name="Marcador de contenido 3">
            <a:extLst>
              <a:ext uri="{FF2B5EF4-FFF2-40B4-BE49-F238E27FC236}">
                <a16:creationId xmlns:a16="http://schemas.microsoft.com/office/drawing/2014/main" id="{42FBCA9B-C057-7347-994A-12BAE136103E}"/>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s-CO"/>
          </a:p>
        </p:txBody>
      </p:sp>
      <p:sp>
        <p:nvSpPr>
          <p:cNvPr id="5" name="Marcador de texto 4">
            <a:extLst>
              <a:ext uri="{FF2B5EF4-FFF2-40B4-BE49-F238E27FC236}">
                <a16:creationId xmlns:a16="http://schemas.microsoft.com/office/drawing/2014/main" id="{536B4AA1-63F5-B741-977A-78D069F112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CO"/>
          </a:p>
        </p:txBody>
      </p:sp>
      <p:sp>
        <p:nvSpPr>
          <p:cNvPr id="6" name="Marcador de contenido 5">
            <a:extLst>
              <a:ext uri="{FF2B5EF4-FFF2-40B4-BE49-F238E27FC236}">
                <a16:creationId xmlns:a16="http://schemas.microsoft.com/office/drawing/2014/main" id="{F300D87F-C768-5B42-8101-25A5C6056A2A}"/>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s-CO"/>
          </a:p>
        </p:txBody>
      </p:sp>
      <p:sp>
        <p:nvSpPr>
          <p:cNvPr id="7" name="Marcador de fecha 6">
            <a:extLst>
              <a:ext uri="{FF2B5EF4-FFF2-40B4-BE49-F238E27FC236}">
                <a16:creationId xmlns:a16="http://schemas.microsoft.com/office/drawing/2014/main" id="{D824C3E2-9DC5-F045-8B59-2B6BC8108CDC}"/>
              </a:ext>
            </a:extLst>
          </p:cNvPr>
          <p:cNvSpPr>
            <a:spLocks noGrp="1"/>
          </p:cNvSpPr>
          <p:nvPr>
            <p:ph type="dt" sz="half" idx="10"/>
          </p:nvPr>
        </p:nvSpPr>
        <p:spPr/>
        <p:txBody>
          <a:bodyPr/>
          <a:lstStyle/>
          <a:p>
            <a:fld id="{974FC0C0-16F6-A042-8FB8-BC80635441D9}" type="datetimeFigureOut">
              <a:rPr lang="es-CO" smtClean="0"/>
              <a:t>20/10/2018</a:t>
            </a:fld>
            <a:endParaRPr lang="es-CO"/>
          </a:p>
        </p:txBody>
      </p:sp>
      <p:sp>
        <p:nvSpPr>
          <p:cNvPr id="8" name="Marcador de pie de página 7">
            <a:extLst>
              <a:ext uri="{FF2B5EF4-FFF2-40B4-BE49-F238E27FC236}">
                <a16:creationId xmlns:a16="http://schemas.microsoft.com/office/drawing/2014/main" id="{228C2A17-EB46-8946-8B76-A66A0AA29DA6}"/>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046BD169-07B1-C94E-897C-7FC6A9BBB2A8}"/>
              </a:ext>
            </a:extLst>
          </p:cNvPr>
          <p:cNvSpPr>
            <a:spLocks noGrp="1"/>
          </p:cNvSpPr>
          <p:nvPr>
            <p:ph type="sldNum" sz="quarter" idx="12"/>
          </p:nvPr>
        </p:nvSpPr>
        <p:spPr/>
        <p:txBody>
          <a:bodyPr/>
          <a:lstStyle/>
          <a:p>
            <a:fld id="{8CA839C1-AE68-1B42-9592-8DEAE289F225}" type="slidenum">
              <a:rPr lang="es-CO" smtClean="0"/>
              <a:t>‹Nº›</a:t>
            </a:fld>
            <a:endParaRPr lang="es-CO"/>
          </a:p>
        </p:txBody>
      </p:sp>
    </p:spTree>
    <p:extLst>
      <p:ext uri="{BB962C8B-B14F-4D97-AF65-F5344CB8AC3E}">
        <p14:creationId xmlns:p14="http://schemas.microsoft.com/office/powerpoint/2010/main" val="428357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644B47-1480-8F4A-809B-5EEC094789BA}"/>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1914754B-034B-434F-A01F-8653D6DB98BB}"/>
              </a:ext>
            </a:extLst>
          </p:cNvPr>
          <p:cNvSpPr>
            <a:spLocks noGrp="1"/>
          </p:cNvSpPr>
          <p:nvPr>
            <p:ph type="dt" sz="half" idx="10"/>
          </p:nvPr>
        </p:nvSpPr>
        <p:spPr/>
        <p:txBody>
          <a:bodyPr/>
          <a:lstStyle/>
          <a:p>
            <a:fld id="{974FC0C0-16F6-A042-8FB8-BC80635441D9}" type="datetimeFigureOut">
              <a:rPr lang="es-CO" smtClean="0"/>
              <a:t>20/10/2018</a:t>
            </a:fld>
            <a:endParaRPr lang="es-CO"/>
          </a:p>
        </p:txBody>
      </p:sp>
      <p:sp>
        <p:nvSpPr>
          <p:cNvPr id="4" name="Marcador de pie de página 3">
            <a:extLst>
              <a:ext uri="{FF2B5EF4-FFF2-40B4-BE49-F238E27FC236}">
                <a16:creationId xmlns:a16="http://schemas.microsoft.com/office/drawing/2014/main" id="{5B8773DE-5542-C747-A73F-8930C815DBF8}"/>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21106AA0-EF53-F24C-8B81-FD5F4AF0A23F}"/>
              </a:ext>
            </a:extLst>
          </p:cNvPr>
          <p:cNvSpPr>
            <a:spLocks noGrp="1"/>
          </p:cNvSpPr>
          <p:nvPr>
            <p:ph type="sldNum" sz="quarter" idx="12"/>
          </p:nvPr>
        </p:nvSpPr>
        <p:spPr/>
        <p:txBody>
          <a:bodyPr/>
          <a:lstStyle/>
          <a:p>
            <a:fld id="{8CA839C1-AE68-1B42-9592-8DEAE289F225}" type="slidenum">
              <a:rPr lang="es-CO" smtClean="0"/>
              <a:t>‹Nº›</a:t>
            </a:fld>
            <a:endParaRPr lang="es-CO"/>
          </a:p>
        </p:txBody>
      </p:sp>
    </p:spTree>
    <p:extLst>
      <p:ext uri="{BB962C8B-B14F-4D97-AF65-F5344CB8AC3E}">
        <p14:creationId xmlns:p14="http://schemas.microsoft.com/office/powerpoint/2010/main" val="1267642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3E8F7A7-CE59-C244-90A3-98D6FA7BC4EC}"/>
              </a:ext>
            </a:extLst>
          </p:cNvPr>
          <p:cNvSpPr>
            <a:spLocks noGrp="1"/>
          </p:cNvSpPr>
          <p:nvPr>
            <p:ph type="dt" sz="half" idx="10"/>
          </p:nvPr>
        </p:nvSpPr>
        <p:spPr/>
        <p:txBody>
          <a:bodyPr/>
          <a:lstStyle/>
          <a:p>
            <a:fld id="{974FC0C0-16F6-A042-8FB8-BC80635441D9}" type="datetimeFigureOut">
              <a:rPr lang="es-CO" smtClean="0"/>
              <a:t>20/10/2018</a:t>
            </a:fld>
            <a:endParaRPr lang="es-CO"/>
          </a:p>
        </p:txBody>
      </p:sp>
      <p:sp>
        <p:nvSpPr>
          <p:cNvPr id="3" name="Marcador de pie de página 2">
            <a:extLst>
              <a:ext uri="{FF2B5EF4-FFF2-40B4-BE49-F238E27FC236}">
                <a16:creationId xmlns:a16="http://schemas.microsoft.com/office/drawing/2014/main" id="{70E6EFB9-35FC-BF46-95BF-E04B9D94FD21}"/>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F11F35DE-E8F3-F34C-9F12-36788A5593B2}"/>
              </a:ext>
            </a:extLst>
          </p:cNvPr>
          <p:cNvSpPr>
            <a:spLocks noGrp="1"/>
          </p:cNvSpPr>
          <p:nvPr>
            <p:ph type="sldNum" sz="quarter" idx="12"/>
          </p:nvPr>
        </p:nvSpPr>
        <p:spPr/>
        <p:txBody>
          <a:bodyPr/>
          <a:lstStyle/>
          <a:p>
            <a:fld id="{8CA839C1-AE68-1B42-9592-8DEAE289F225}" type="slidenum">
              <a:rPr lang="es-CO" smtClean="0"/>
              <a:t>‹Nº›</a:t>
            </a:fld>
            <a:endParaRPr lang="es-CO"/>
          </a:p>
        </p:txBody>
      </p:sp>
    </p:spTree>
    <p:extLst>
      <p:ext uri="{BB962C8B-B14F-4D97-AF65-F5344CB8AC3E}">
        <p14:creationId xmlns:p14="http://schemas.microsoft.com/office/powerpoint/2010/main" val="1143825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04589E-589A-2A44-8D3D-B9403F002FA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BB828A52-9B07-2540-B7AA-EC9FAE3366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CO"/>
          </a:p>
        </p:txBody>
      </p:sp>
      <p:sp>
        <p:nvSpPr>
          <p:cNvPr id="4" name="Marcador de texto 3">
            <a:extLst>
              <a:ext uri="{FF2B5EF4-FFF2-40B4-BE49-F238E27FC236}">
                <a16:creationId xmlns:a16="http://schemas.microsoft.com/office/drawing/2014/main" id="{495654D6-BFEE-7540-A158-E1F2AA7990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CO"/>
          </a:p>
        </p:txBody>
      </p:sp>
      <p:sp>
        <p:nvSpPr>
          <p:cNvPr id="5" name="Marcador de fecha 4">
            <a:extLst>
              <a:ext uri="{FF2B5EF4-FFF2-40B4-BE49-F238E27FC236}">
                <a16:creationId xmlns:a16="http://schemas.microsoft.com/office/drawing/2014/main" id="{9EEC9968-345F-AA4A-BE4B-75C72A07EAF3}"/>
              </a:ext>
            </a:extLst>
          </p:cNvPr>
          <p:cNvSpPr>
            <a:spLocks noGrp="1"/>
          </p:cNvSpPr>
          <p:nvPr>
            <p:ph type="dt" sz="half" idx="10"/>
          </p:nvPr>
        </p:nvSpPr>
        <p:spPr/>
        <p:txBody>
          <a:bodyPr/>
          <a:lstStyle/>
          <a:p>
            <a:fld id="{974FC0C0-16F6-A042-8FB8-BC80635441D9}" type="datetimeFigureOut">
              <a:rPr lang="es-CO" smtClean="0"/>
              <a:t>20/10/2018</a:t>
            </a:fld>
            <a:endParaRPr lang="es-CO"/>
          </a:p>
        </p:txBody>
      </p:sp>
      <p:sp>
        <p:nvSpPr>
          <p:cNvPr id="6" name="Marcador de pie de página 5">
            <a:extLst>
              <a:ext uri="{FF2B5EF4-FFF2-40B4-BE49-F238E27FC236}">
                <a16:creationId xmlns:a16="http://schemas.microsoft.com/office/drawing/2014/main" id="{5C99D8A7-B2AD-8042-BCFE-6BE2369435E7}"/>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C5D1AAD9-7DA5-8940-8A8A-5BBF748DFD9D}"/>
              </a:ext>
            </a:extLst>
          </p:cNvPr>
          <p:cNvSpPr>
            <a:spLocks noGrp="1"/>
          </p:cNvSpPr>
          <p:nvPr>
            <p:ph type="sldNum" sz="quarter" idx="12"/>
          </p:nvPr>
        </p:nvSpPr>
        <p:spPr/>
        <p:txBody>
          <a:bodyPr/>
          <a:lstStyle/>
          <a:p>
            <a:fld id="{8CA839C1-AE68-1B42-9592-8DEAE289F225}" type="slidenum">
              <a:rPr lang="es-CO" smtClean="0"/>
              <a:t>‹Nº›</a:t>
            </a:fld>
            <a:endParaRPr lang="es-CO"/>
          </a:p>
        </p:txBody>
      </p:sp>
    </p:spTree>
    <p:extLst>
      <p:ext uri="{BB962C8B-B14F-4D97-AF65-F5344CB8AC3E}">
        <p14:creationId xmlns:p14="http://schemas.microsoft.com/office/powerpoint/2010/main" val="3743919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3006B7-8D64-C94E-91F5-6592441209D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B8CA2EE2-327D-134B-A549-382138066C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47ECF8FD-85D7-654B-A710-1B64C5F36D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CO"/>
          </a:p>
        </p:txBody>
      </p:sp>
      <p:sp>
        <p:nvSpPr>
          <p:cNvPr id="5" name="Marcador de fecha 4">
            <a:extLst>
              <a:ext uri="{FF2B5EF4-FFF2-40B4-BE49-F238E27FC236}">
                <a16:creationId xmlns:a16="http://schemas.microsoft.com/office/drawing/2014/main" id="{213FD2FC-50FD-4749-9709-E955B41FD772}"/>
              </a:ext>
            </a:extLst>
          </p:cNvPr>
          <p:cNvSpPr>
            <a:spLocks noGrp="1"/>
          </p:cNvSpPr>
          <p:nvPr>
            <p:ph type="dt" sz="half" idx="10"/>
          </p:nvPr>
        </p:nvSpPr>
        <p:spPr/>
        <p:txBody>
          <a:bodyPr/>
          <a:lstStyle/>
          <a:p>
            <a:fld id="{974FC0C0-16F6-A042-8FB8-BC80635441D9}" type="datetimeFigureOut">
              <a:rPr lang="es-CO" smtClean="0"/>
              <a:t>20/10/2018</a:t>
            </a:fld>
            <a:endParaRPr lang="es-CO"/>
          </a:p>
        </p:txBody>
      </p:sp>
      <p:sp>
        <p:nvSpPr>
          <p:cNvPr id="6" name="Marcador de pie de página 5">
            <a:extLst>
              <a:ext uri="{FF2B5EF4-FFF2-40B4-BE49-F238E27FC236}">
                <a16:creationId xmlns:a16="http://schemas.microsoft.com/office/drawing/2014/main" id="{C03F6665-61F8-3247-9477-115AE3ACC453}"/>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923A8F44-51C4-E140-BC78-C1084D8C1454}"/>
              </a:ext>
            </a:extLst>
          </p:cNvPr>
          <p:cNvSpPr>
            <a:spLocks noGrp="1"/>
          </p:cNvSpPr>
          <p:nvPr>
            <p:ph type="sldNum" sz="quarter" idx="12"/>
          </p:nvPr>
        </p:nvSpPr>
        <p:spPr/>
        <p:txBody>
          <a:bodyPr/>
          <a:lstStyle/>
          <a:p>
            <a:fld id="{8CA839C1-AE68-1B42-9592-8DEAE289F225}" type="slidenum">
              <a:rPr lang="es-CO" smtClean="0"/>
              <a:t>‹Nº›</a:t>
            </a:fld>
            <a:endParaRPr lang="es-CO"/>
          </a:p>
        </p:txBody>
      </p:sp>
    </p:spTree>
    <p:extLst>
      <p:ext uri="{BB962C8B-B14F-4D97-AF65-F5344CB8AC3E}">
        <p14:creationId xmlns:p14="http://schemas.microsoft.com/office/powerpoint/2010/main" val="152307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C8A62D9-DE29-3949-BBD9-F378BC4036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8D5BACAD-EFCA-2A40-A393-78454A9000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CO"/>
          </a:p>
        </p:txBody>
      </p:sp>
      <p:sp>
        <p:nvSpPr>
          <p:cNvPr id="4" name="Marcador de fecha 3">
            <a:extLst>
              <a:ext uri="{FF2B5EF4-FFF2-40B4-BE49-F238E27FC236}">
                <a16:creationId xmlns:a16="http://schemas.microsoft.com/office/drawing/2014/main" id="{06437375-041F-F64B-99C4-48026806F9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4FC0C0-16F6-A042-8FB8-BC80635441D9}" type="datetimeFigureOut">
              <a:rPr lang="es-CO" smtClean="0"/>
              <a:t>20/10/2018</a:t>
            </a:fld>
            <a:endParaRPr lang="es-CO"/>
          </a:p>
        </p:txBody>
      </p:sp>
      <p:sp>
        <p:nvSpPr>
          <p:cNvPr id="5" name="Marcador de pie de página 4">
            <a:extLst>
              <a:ext uri="{FF2B5EF4-FFF2-40B4-BE49-F238E27FC236}">
                <a16:creationId xmlns:a16="http://schemas.microsoft.com/office/drawing/2014/main" id="{E398F348-581F-9443-A2B1-E6AF94C477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DB9CE23A-3889-5A46-9DFD-E1C0AAD884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A839C1-AE68-1B42-9592-8DEAE289F225}" type="slidenum">
              <a:rPr lang="es-CO" smtClean="0"/>
              <a:t>‹Nº›</a:t>
            </a:fld>
            <a:endParaRPr lang="es-CO"/>
          </a:p>
        </p:txBody>
      </p:sp>
    </p:spTree>
    <p:extLst>
      <p:ext uri="{BB962C8B-B14F-4D97-AF65-F5344CB8AC3E}">
        <p14:creationId xmlns:p14="http://schemas.microsoft.com/office/powerpoint/2010/main" val="11796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gi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6051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pic>
        <p:nvPicPr>
          <p:cNvPr id="4" name="Marcador de contenido 3"/>
          <p:cNvPicPr>
            <a:picLocks noGrp="1" noChangeAspect="1"/>
          </p:cNvPicPr>
          <p:nvPr>
            <p:ph idx="1"/>
          </p:nvPr>
        </p:nvPicPr>
        <p:blipFill>
          <a:blip r:embed="rId2"/>
          <a:stretch>
            <a:fillRect/>
          </a:stretch>
        </p:blipFill>
        <p:spPr>
          <a:xfrm>
            <a:off x="3376414" y="1825625"/>
            <a:ext cx="5439172" cy="4351338"/>
          </a:xfrm>
          <a:prstGeom prst="rect">
            <a:avLst/>
          </a:prstGeom>
        </p:spPr>
      </p:pic>
    </p:spTree>
    <p:extLst>
      <p:ext uri="{BB962C8B-B14F-4D97-AF65-F5344CB8AC3E}">
        <p14:creationId xmlns:p14="http://schemas.microsoft.com/office/powerpoint/2010/main" val="24475640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pic>
        <p:nvPicPr>
          <p:cNvPr id="4" name="1 Imagen" descr="Imagen_216.jp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3376414" y="1825625"/>
            <a:ext cx="5439172"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69175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Hipoacusia neurosensorial</a:t>
            </a:r>
            <a:endParaRPr lang="es-CO" dirty="0"/>
          </a:p>
        </p:txBody>
      </p:sp>
      <p:pic>
        <p:nvPicPr>
          <p:cNvPr id="4" name="Marcador de contenido 3"/>
          <p:cNvPicPr>
            <a:picLocks noGrp="1" noChangeAspect="1"/>
          </p:cNvPicPr>
          <p:nvPr>
            <p:ph idx="1"/>
          </p:nvPr>
        </p:nvPicPr>
        <p:blipFill>
          <a:blip r:embed="rId2"/>
          <a:stretch>
            <a:fillRect/>
          </a:stretch>
        </p:blipFill>
        <p:spPr>
          <a:xfrm>
            <a:off x="3057525" y="2291556"/>
            <a:ext cx="6076950" cy="3419475"/>
          </a:xfrm>
          <a:prstGeom prst="rect">
            <a:avLst/>
          </a:prstGeom>
        </p:spPr>
      </p:pic>
    </p:spTree>
    <p:extLst>
      <p:ext uri="{BB962C8B-B14F-4D97-AF65-F5344CB8AC3E}">
        <p14:creationId xmlns:p14="http://schemas.microsoft.com/office/powerpoint/2010/main" val="21096130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				</a:t>
            </a:r>
            <a:r>
              <a:rPr lang="es-MX" dirty="0" smtClean="0">
                <a:solidFill>
                  <a:srgbClr val="FF0000"/>
                </a:solidFill>
              </a:rPr>
              <a:t>EPIDEMIOLOGÍA</a:t>
            </a:r>
            <a:endParaRPr lang="es-CO" dirty="0">
              <a:solidFill>
                <a:srgbClr val="FF0000"/>
              </a:solidFill>
            </a:endParaRPr>
          </a:p>
        </p:txBody>
      </p:sp>
      <p:sp>
        <p:nvSpPr>
          <p:cNvPr id="3" name="Marcador de contenido 2"/>
          <p:cNvSpPr>
            <a:spLocks noGrp="1"/>
          </p:cNvSpPr>
          <p:nvPr>
            <p:ph idx="1"/>
          </p:nvPr>
        </p:nvSpPr>
        <p:spPr/>
        <p:txBody>
          <a:bodyPr>
            <a:normAutofit fontScale="92500"/>
          </a:bodyPr>
          <a:lstStyle/>
          <a:p>
            <a:r>
              <a:rPr lang="es-MX" dirty="0" smtClean="0"/>
              <a:t>Se </a:t>
            </a:r>
            <a:r>
              <a:rPr lang="es-MX" dirty="0"/>
              <a:t>estima que un tercio de la población mundial y el 75 % de los habitantes de ciudades industrializadas, padecen algún grado de sordera o pérdida auditiva causada por exposición a sonidos de alta intensidad. </a:t>
            </a:r>
            <a:endParaRPr lang="es-MX" dirty="0" smtClean="0"/>
          </a:p>
          <a:p>
            <a:r>
              <a:rPr lang="es-MX" dirty="0" smtClean="0"/>
              <a:t>La </a:t>
            </a:r>
            <a:r>
              <a:rPr lang="es-MX" dirty="0"/>
              <a:t>Organización Panamericana de la Salud (OPS) refiere una prevalencia promedio de hipoacusia del 17 % para América Latina, en trabajadores con jornadas de 8 horas diarias durante 5 días a la semana con una </a:t>
            </a:r>
            <a:r>
              <a:rPr lang="es-MX" dirty="0" smtClean="0"/>
              <a:t>exposición </a:t>
            </a:r>
            <a:r>
              <a:rPr lang="es-MX" dirty="0"/>
              <a:t>que varía entre 10 a 15 años. </a:t>
            </a:r>
            <a:endParaRPr lang="es-MX" dirty="0" smtClean="0"/>
          </a:p>
          <a:p>
            <a:r>
              <a:rPr lang="es-MX" dirty="0" smtClean="0"/>
              <a:t>En </a:t>
            </a:r>
            <a:r>
              <a:rPr lang="es-MX" dirty="0"/>
              <a:t>los Estados Unidos de América, la pérdida auditiva inducida por exposición al ruido de origen industrial es una de las enfermedades ocupacionales más frecuentes. En Europa se estima que alrededor de 35 millones de personas están expuestas a niveles de ruidos perjudiciales .</a:t>
            </a:r>
            <a:endParaRPr lang="es-CO" dirty="0"/>
          </a:p>
        </p:txBody>
      </p:sp>
    </p:spTree>
    <p:extLst>
      <p:ext uri="{BB962C8B-B14F-4D97-AF65-F5344CB8AC3E}">
        <p14:creationId xmlns:p14="http://schemas.microsoft.com/office/powerpoint/2010/main" val="22276695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a:bodyPr>
          <a:lstStyle/>
          <a:p>
            <a:pPr eaLnBrk="1" hangingPunct="1"/>
            <a:r>
              <a:rPr lang="es-ES_tradnl" sz="4000" dirty="0">
                <a:solidFill>
                  <a:srgbClr val="FF0000"/>
                </a:solidFill>
              </a:rPr>
              <a:t>Hipoacusia inducida por ruido</a:t>
            </a:r>
            <a:r>
              <a:rPr lang="es-ES_tradnl" sz="4800" dirty="0">
                <a:solidFill>
                  <a:srgbClr val="FF0000"/>
                </a:solidFill>
              </a:rPr>
              <a:t/>
            </a:r>
            <a:br>
              <a:rPr lang="es-ES_tradnl" sz="4800" dirty="0">
                <a:solidFill>
                  <a:srgbClr val="FF0000"/>
                </a:solidFill>
              </a:rPr>
            </a:br>
            <a:r>
              <a:rPr lang="es-ES_tradnl" dirty="0" smtClean="0">
                <a:solidFill>
                  <a:srgbClr val="FF0000"/>
                </a:solidFill>
              </a:rPr>
              <a:t>PATOGENIA</a:t>
            </a:r>
          </a:p>
        </p:txBody>
      </p:sp>
      <p:sp>
        <p:nvSpPr>
          <p:cNvPr id="41987" name="Rectangle 3"/>
          <p:cNvSpPr>
            <a:spLocks noGrp="1" noChangeArrowheads="1"/>
          </p:cNvSpPr>
          <p:nvPr>
            <p:ph type="body" idx="1"/>
          </p:nvPr>
        </p:nvSpPr>
        <p:spPr>
          <a:xfrm>
            <a:off x="3343275" y="2005013"/>
            <a:ext cx="5507038" cy="609600"/>
          </a:xfrm>
        </p:spPr>
        <p:txBody>
          <a:bodyPr>
            <a:normAutofit/>
          </a:bodyPr>
          <a:lstStyle/>
          <a:p>
            <a:pPr eaLnBrk="1" hangingPunct="1">
              <a:lnSpc>
                <a:spcPct val="115000"/>
              </a:lnSpc>
              <a:buFontTx/>
              <a:buNone/>
            </a:pPr>
            <a:r>
              <a:rPr lang="es-ES_tradnl">
                <a:solidFill>
                  <a:srgbClr val="FFFF00"/>
                </a:solidFill>
              </a:rPr>
              <a:t>COMBINACIÓN DE FACTORES</a:t>
            </a:r>
          </a:p>
        </p:txBody>
      </p:sp>
      <p:pic>
        <p:nvPicPr>
          <p:cNvPr id="41990" name="Picture 7" descr="BARRA06"/>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70063"/>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Text Box 8"/>
          <p:cNvSpPr txBox="1">
            <a:spLocks noChangeArrowheads="1"/>
          </p:cNvSpPr>
          <p:nvPr/>
        </p:nvSpPr>
        <p:spPr bwMode="auto">
          <a:xfrm>
            <a:off x="3703639" y="2759075"/>
            <a:ext cx="4802187" cy="598488"/>
          </a:xfrm>
          <a:prstGeom prst="rect">
            <a:avLst/>
          </a:prstGeom>
          <a:noFill/>
          <a:ln w="1905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Black" pitchFamily="34" charset="0"/>
              </a:defRPr>
            </a:lvl1pPr>
            <a:lvl2pPr marL="742950" indent="-285750" eaLnBrk="0" hangingPunct="0">
              <a:defRPr sz="2400">
                <a:solidFill>
                  <a:schemeClr val="tx1"/>
                </a:solidFill>
                <a:latin typeface="Arial Black" pitchFamily="34" charset="0"/>
              </a:defRPr>
            </a:lvl2pPr>
            <a:lvl3pPr marL="1143000" indent="-228600" eaLnBrk="0" hangingPunct="0">
              <a:defRPr sz="2400">
                <a:solidFill>
                  <a:schemeClr val="tx1"/>
                </a:solidFill>
                <a:latin typeface="Arial Black" pitchFamily="34" charset="0"/>
              </a:defRPr>
            </a:lvl3pPr>
            <a:lvl4pPr marL="1600200" indent="-228600" eaLnBrk="0" hangingPunct="0">
              <a:defRPr sz="2400">
                <a:solidFill>
                  <a:schemeClr val="tx1"/>
                </a:solidFill>
                <a:latin typeface="Arial Black" pitchFamily="34" charset="0"/>
              </a:defRPr>
            </a:lvl4pPr>
            <a:lvl5pPr marL="2057400" indent="-228600" eaLnBrk="0" hangingPunct="0">
              <a:defRPr sz="2400">
                <a:solidFill>
                  <a:schemeClr val="tx1"/>
                </a:solidFill>
                <a:latin typeface="Arial Black" pitchFamily="34" charset="0"/>
              </a:defRPr>
            </a:lvl5pPr>
            <a:lvl6pPr marL="2514600" indent="-228600" eaLnBrk="0" fontAlgn="base" hangingPunct="0">
              <a:spcBef>
                <a:spcPct val="0"/>
              </a:spcBef>
              <a:spcAft>
                <a:spcPct val="0"/>
              </a:spcAft>
              <a:defRPr sz="2400">
                <a:solidFill>
                  <a:schemeClr val="tx1"/>
                </a:solidFill>
                <a:latin typeface="Arial Black" pitchFamily="34" charset="0"/>
              </a:defRPr>
            </a:lvl6pPr>
            <a:lvl7pPr marL="2971800" indent="-228600" eaLnBrk="0" fontAlgn="base" hangingPunct="0">
              <a:spcBef>
                <a:spcPct val="0"/>
              </a:spcBef>
              <a:spcAft>
                <a:spcPct val="0"/>
              </a:spcAft>
              <a:defRPr sz="2400">
                <a:solidFill>
                  <a:schemeClr val="tx1"/>
                </a:solidFill>
                <a:latin typeface="Arial Black" pitchFamily="34" charset="0"/>
              </a:defRPr>
            </a:lvl7pPr>
            <a:lvl8pPr marL="3429000" indent="-228600" eaLnBrk="0" fontAlgn="base" hangingPunct="0">
              <a:spcBef>
                <a:spcPct val="0"/>
              </a:spcBef>
              <a:spcAft>
                <a:spcPct val="0"/>
              </a:spcAft>
              <a:defRPr sz="2400">
                <a:solidFill>
                  <a:schemeClr val="tx1"/>
                </a:solidFill>
                <a:latin typeface="Arial Black" pitchFamily="34" charset="0"/>
              </a:defRPr>
            </a:lvl8pPr>
            <a:lvl9pPr marL="3886200" indent="-228600" eaLnBrk="0" fontAlgn="base" hangingPunct="0">
              <a:spcBef>
                <a:spcPct val="0"/>
              </a:spcBef>
              <a:spcAft>
                <a:spcPct val="0"/>
              </a:spcAft>
              <a:defRPr sz="2400">
                <a:solidFill>
                  <a:schemeClr val="tx1"/>
                </a:solidFill>
                <a:latin typeface="Arial Black" pitchFamily="34" charset="0"/>
              </a:defRPr>
            </a:lvl9pPr>
          </a:lstStyle>
          <a:p>
            <a:pPr eaLnBrk="1" hangingPunct="1"/>
            <a:r>
              <a:rPr lang="es-ES_tradnl" sz="3200" b="1" dirty="0">
                <a:solidFill>
                  <a:schemeClr val="accent3">
                    <a:lumMod val="75000"/>
                  </a:schemeClr>
                </a:solidFill>
                <a:latin typeface="Arial" charset="0"/>
              </a:rPr>
              <a:t>Nivel de presión sonora</a:t>
            </a:r>
            <a:endParaRPr lang="es-ES" sz="3200" b="1" dirty="0">
              <a:solidFill>
                <a:schemeClr val="accent3">
                  <a:lumMod val="75000"/>
                </a:schemeClr>
              </a:solidFill>
              <a:latin typeface="Arial" charset="0"/>
            </a:endParaRPr>
          </a:p>
        </p:txBody>
      </p:sp>
      <p:sp>
        <p:nvSpPr>
          <p:cNvPr id="41992" name="Text Box 9"/>
          <p:cNvSpPr txBox="1">
            <a:spLocks noChangeArrowheads="1"/>
          </p:cNvSpPr>
          <p:nvPr/>
        </p:nvSpPr>
        <p:spPr bwMode="auto">
          <a:xfrm>
            <a:off x="2286001" y="4910138"/>
            <a:ext cx="2320925" cy="1085850"/>
          </a:xfrm>
          <a:prstGeom prst="rect">
            <a:avLst/>
          </a:prstGeom>
          <a:noFill/>
          <a:ln w="1905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Black" pitchFamily="34" charset="0"/>
              </a:defRPr>
            </a:lvl1pPr>
            <a:lvl2pPr marL="742950" indent="-285750" eaLnBrk="0" hangingPunct="0">
              <a:defRPr sz="2400">
                <a:solidFill>
                  <a:schemeClr val="tx1"/>
                </a:solidFill>
                <a:latin typeface="Arial Black" pitchFamily="34" charset="0"/>
              </a:defRPr>
            </a:lvl2pPr>
            <a:lvl3pPr marL="1143000" indent="-228600" eaLnBrk="0" hangingPunct="0">
              <a:defRPr sz="2400">
                <a:solidFill>
                  <a:schemeClr val="tx1"/>
                </a:solidFill>
                <a:latin typeface="Arial Black" pitchFamily="34" charset="0"/>
              </a:defRPr>
            </a:lvl3pPr>
            <a:lvl4pPr marL="1600200" indent="-228600" eaLnBrk="0" hangingPunct="0">
              <a:defRPr sz="2400">
                <a:solidFill>
                  <a:schemeClr val="tx1"/>
                </a:solidFill>
                <a:latin typeface="Arial Black" pitchFamily="34" charset="0"/>
              </a:defRPr>
            </a:lvl4pPr>
            <a:lvl5pPr marL="2057400" indent="-228600" eaLnBrk="0" hangingPunct="0">
              <a:defRPr sz="2400">
                <a:solidFill>
                  <a:schemeClr val="tx1"/>
                </a:solidFill>
                <a:latin typeface="Arial Black" pitchFamily="34" charset="0"/>
              </a:defRPr>
            </a:lvl5pPr>
            <a:lvl6pPr marL="2514600" indent="-228600" eaLnBrk="0" fontAlgn="base" hangingPunct="0">
              <a:spcBef>
                <a:spcPct val="0"/>
              </a:spcBef>
              <a:spcAft>
                <a:spcPct val="0"/>
              </a:spcAft>
              <a:defRPr sz="2400">
                <a:solidFill>
                  <a:schemeClr val="tx1"/>
                </a:solidFill>
                <a:latin typeface="Arial Black" pitchFamily="34" charset="0"/>
              </a:defRPr>
            </a:lvl6pPr>
            <a:lvl7pPr marL="2971800" indent="-228600" eaLnBrk="0" fontAlgn="base" hangingPunct="0">
              <a:spcBef>
                <a:spcPct val="0"/>
              </a:spcBef>
              <a:spcAft>
                <a:spcPct val="0"/>
              </a:spcAft>
              <a:defRPr sz="2400">
                <a:solidFill>
                  <a:schemeClr val="tx1"/>
                </a:solidFill>
                <a:latin typeface="Arial Black" pitchFamily="34" charset="0"/>
              </a:defRPr>
            </a:lvl7pPr>
            <a:lvl8pPr marL="3429000" indent="-228600" eaLnBrk="0" fontAlgn="base" hangingPunct="0">
              <a:spcBef>
                <a:spcPct val="0"/>
              </a:spcBef>
              <a:spcAft>
                <a:spcPct val="0"/>
              </a:spcAft>
              <a:defRPr sz="2400">
                <a:solidFill>
                  <a:schemeClr val="tx1"/>
                </a:solidFill>
                <a:latin typeface="Arial Black" pitchFamily="34" charset="0"/>
              </a:defRPr>
            </a:lvl8pPr>
            <a:lvl9pPr marL="3886200" indent="-228600" eaLnBrk="0" fontAlgn="base" hangingPunct="0">
              <a:spcBef>
                <a:spcPct val="0"/>
              </a:spcBef>
              <a:spcAft>
                <a:spcPct val="0"/>
              </a:spcAft>
              <a:defRPr sz="2400">
                <a:solidFill>
                  <a:schemeClr val="tx1"/>
                </a:solidFill>
                <a:latin typeface="Arial Black" pitchFamily="34" charset="0"/>
              </a:defRPr>
            </a:lvl9pPr>
          </a:lstStyle>
          <a:p>
            <a:pPr algn="ctr" eaLnBrk="1" hangingPunct="1"/>
            <a:r>
              <a:rPr lang="es-ES_tradnl" sz="3200" b="1" dirty="0">
                <a:solidFill>
                  <a:schemeClr val="accent3">
                    <a:lumMod val="75000"/>
                  </a:schemeClr>
                </a:solidFill>
                <a:latin typeface="Arial" charset="0"/>
              </a:rPr>
              <a:t>Tiempo de</a:t>
            </a:r>
          </a:p>
          <a:p>
            <a:pPr algn="ctr" eaLnBrk="1" hangingPunct="1"/>
            <a:r>
              <a:rPr lang="es-ES_tradnl" sz="3200" b="1" dirty="0">
                <a:solidFill>
                  <a:schemeClr val="accent3">
                    <a:lumMod val="75000"/>
                  </a:schemeClr>
                </a:solidFill>
                <a:latin typeface="Arial" charset="0"/>
              </a:rPr>
              <a:t>exposición</a:t>
            </a:r>
            <a:endParaRPr lang="es-ES" sz="3200" b="1" dirty="0">
              <a:solidFill>
                <a:schemeClr val="accent3">
                  <a:lumMod val="75000"/>
                </a:schemeClr>
              </a:solidFill>
              <a:latin typeface="Arial" charset="0"/>
            </a:endParaRPr>
          </a:p>
        </p:txBody>
      </p:sp>
      <p:sp>
        <p:nvSpPr>
          <p:cNvPr id="41993" name="Text Box 10"/>
          <p:cNvSpPr txBox="1">
            <a:spLocks noChangeArrowheads="1"/>
          </p:cNvSpPr>
          <p:nvPr/>
        </p:nvSpPr>
        <p:spPr bwMode="auto">
          <a:xfrm>
            <a:off x="7618414" y="4910138"/>
            <a:ext cx="1982787" cy="1085850"/>
          </a:xfrm>
          <a:prstGeom prst="rect">
            <a:avLst/>
          </a:prstGeom>
          <a:noFill/>
          <a:ln w="19050">
            <a:solidFill>
              <a:srgbClr val="00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Black" pitchFamily="34" charset="0"/>
              </a:defRPr>
            </a:lvl1pPr>
            <a:lvl2pPr marL="742950" indent="-285750" eaLnBrk="0" hangingPunct="0">
              <a:defRPr sz="2400">
                <a:solidFill>
                  <a:schemeClr val="tx1"/>
                </a:solidFill>
                <a:latin typeface="Arial Black" pitchFamily="34" charset="0"/>
              </a:defRPr>
            </a:lvl2pPr>
            <a:lvl3pPr marL="1143000" indent="-228600" eaLnBrk="0" hangingPunct="0">
              <a:defRPr sz="2400">
                <a:solidFill>
                  <a:schemeClr val="tx1"/>
                </a:solidFill>
                <a:latin typeface="Arial Black" pitchFamily="34" charset="0"/>
              </a:defRPr>
            </a:lvl3pPr>
            <a:lvl4pPr marL="1600200" indent="-228600" eaLnBrk="0" hangingPunct="0">
              <a:defRPr sz="2400">
                <a:solidFill>
                  <a:schemeClr val="tx1"/>
                </a:solidFill>
                <a:latin typeface="Arial Black" pitchFamily="34" charset="0"/>
              </a:defRPr>
            </a:lvl4pPr>
            <a:lvl5pPr marL="2057400" indent="-228600" eaLnBrk="0" hangingPunct="0">
              <a:defRPr sz="2400">
                <a:solidFill>
                  <a:schemeClr val="tx1"/>
                </a:solidFill>
                <a:latin typeface="Arial Black" pitchFamily="34" charset="0"/>
              </a:defRPr>
            </a:lvl5pPr>
            <a:lvl6pPr marL="2514600" indent="-228600" eaLnBrk="0" fontAlgn="base" hangingPunct="0">
              <a:spcBef>
                <a:spcPct val="0"/>
              </a:spcBef>
              <a:spcAft>
                <a:spcPct val="0"/>
              </a:spcAft>
              <a:defRPr sz="2400">
                <a:solidFill>
                  <a:schemeClr val="tx1"/>
                </a:solidFill>
                <a:latin typeface="Arial Black" pitchFamily="34" charset="0"/>
              </a:defRPr>
            </a:lvl6pPr>
            <a:lvl7pPr marL="2971800" indent="-228600" eaLnBrk="0" fontAlgn="base" hangingPunct="0">
              <a:spcBef>
                <a:spcPct val="0"/>
              </a:spcBef>
              <a:spcAft>
                <a:spcPct val="0"/>
              </a:spcAft>
              <a:defRPr sz="2400">
                <a:solidFill>
                  <a:schemeClr val="tx1"/>
                </a:solidFill>
                <a:latin typeface="Arial Black" pitchFamily="34" charset="0"/>
              </a:defRPr>
            </a:lvl7pPr>
            <a:lvl8pPr marL="3429000" indent="-228600" eaLnBrk="0" fontAlgn="base" hangingPunct="0">
              <a:spcBef>
                <a:spcPct val="0"/>
              </a:spcBef>
              <a:spcAft>
                <a:spcPct val="0"/>
              </a:spcAft>
              <a:defRPr sz="2400">
                <a:solidFill>
                  <a:schemeClr val="tx1"/>
                </a:solidFill>
                <a:latin typeface="Arial Black" pitchFamily="34" charset="0"/>
              </a:defRPr>
            </a:lvl8pPr>
            <a:lvl9pPr marL="3886200" indent="-228600" eaLnBrk="0" fontAlgn="base" hangingPunct="0">
              <a:spcBef>
                <a:spcPct val="0"/>
              </a:spcBef>
              <a:spcAft>
                <a:spcPct val="0"/>
              </a:spcAft>
              <a:defRPr sz="2400">
                <a:solidFill>
                  <a:schemeClr val="tx1"/>
                </a:solidFill>
                <a:latin typeface="Arial Black" pitchFamily="34" charset="0"/>
              </a:defRPr>
            </a:lvl9pPr>
          </a:lstStyle>
          <a:p>
            <a:pPr algn="ctr" eaLnBrk="1" hangingPunct="1"/>
            <a:r>
              <a:rPr lang="es-ES_tradnl" sz="3200" b="1" dirty="0">
                <a:solidFill>
                  <a:schemeClr val="accent3">
                    <a:lumMod val="75000"/>
                  </a:schemeClr>
                </a:solidFill>
                <a:latin typeface="Arial" charset="0"/>
              </a:rPr>
              <a:t>Labilidad</a:t>
            </a:r>
          </a:p>
          <a:p>
            <a:pPr algn="ctr" eaLnBrk="1" hangingPunct="1"/>
            <a:r>
              <a:rPr lang="es-ES_tradnl" sz="3200" b="1" dirty="0">
                <a:solidFill>
                  <a:schemeClr val="accent3">
                    <a:lumMod val="75000"/>
                  </a:schemeClr>
                </a:solidFill>
                <a:latin typeface="Arial" charset="0"/>
              </a:rPr>
              <a:t>coclear</a:t>
            </a:r>
            <a:endParaRPr lang="es-ES" sz="3200" b="1" dirty="0">
              <a:solidFill>
                <a:schemeClr val="accent3">
                  <a:lumMod val="75000"/>
                </a:schemeClr>
              </a:solidFill>
              <a:latin typeface="Arial" charset="0"/>
            </a:endParaRPr>
          </a:p>
        </p:txBody>
      </p:sp>
      <p:grpSp>
        <p:nvGrpSpPr>
          <p:cNvPr id="268299" name="Group 11"/>
          <p:cNvGrpSpPr>
            <a:grpSpLocks/>
          </p:cNvGrpSpPr>
          <p:nvPr/>
        </p:nvGrpSpPr>
        <p:grpSpPr bwMode="auto">
          <a:xfrm>
            <a:off x="4760913" y="3505200"/>
            <a:ext cx="2671762" cy="2743200"/>
            <a:chOff x="2038" y="1440"/>
            <a:chExt cx="1683" cy="1728"/>
          </a:xfrm>
        </p:grpSpPr>
        <p:sp>
          <p:nvSpPr>
            <p:cNvPr id="41995" name="Freeform 12"/>
            <p:cNvSpPr>
              <a:spLocks/>
            </p:cNvSpPr>
            <p:nvPr/>
          </p:nvSpPr>
          <p:spPr bwMode="auto">
            <a:xfrm>
              <a:off x="2189" y="1477"/>
              <a:ext cx="609" cy="623"/>
            </a:xfrm>
            <a:custGeom>
              <a:avLst/>
              <a:gdLst>
                <a:gd name="T0" fmla="*/ 0 w 1393"/>
                <a:gd name="T1" fmla="*/ 221 h 1390"/>
                <a:gd name="T2" fmla="*/ 3 w 1393"/>
                <a:gd name="T3" fmla="*/ 215 h 1390"/>
                <a:gd name="T4" fmla="*/ 5 w 1393"/>
                <a:gd name="T5" fmla="*/ 211 h 1390"/>
                <a:gd name="T6" fmla="*/ 7 w 1393"/>
                <a:gd name="T7" fmla="*/ 206 h 1390"/>
                <a:gd name="T8" fmla="*/ 10 w 1393"/>
                <a:gd name="T9" fmla="*/ 201 h 1390"/>
                <a:gd name="T10" fmla="*/ 13 w 1393"/>
                <a:gd name="T11" fmla="*/ 196 h 1390"/>
                <a:gd name="T12" fmla="*/ 16 w 1393"/>
                <a:gd name="T13" fmla="*/ 191 h 1390"/>
                <a:gd name="T14" fmla="*/ 18 w 1393"/>
                <a:gd name="T15" fmla="*/ 186 h 1390"/>
                <a:gd name="T16" fmla="*/ 21 w 1393"/>
                <a:gd name="T17" fmla="*/ 181 h 1390"/>
                <a:gd name="T18" fmla="*/ 25 w 1393"/>
                <a:gd name="T19" fmla="*/ 175 h 1390"/>
                <a:gd name="T20" fmla="*/ 29 w 1393"/>
                <a:gd name="T21" fmla="*/ 170 h 1390"/>
                <a:gd name="T22" fmla="*/ 32 w 1393"/>
                <a:gd name="T23" fmla="*/ 165 h 1390"/>
                <a:gd name="T24" fmla="*/ 36 w 1393"/>
                <a:gd name="T25" fmla="*/ 160 h 1390"/>
                <a:gd name="T26" fmla="*/ 40 w 1393"/>
                <a:gd name="T27" fmla="*/ 155 h 1390"/>
                <a:gd name="T28" fmla="*/ 44 w 1393"/>
                <a:gd name="T29" fmla="*/ 149 h 1390"/>
                <a:gd name="T30" fmla="*/ 48 w 1393"/>
                <a:gd name="T31" fmla="*/ 144 h 1390"/>
                <a:gd name="T32" fmla="*/ 52 w 1393"/>
                <a:gd name="T33" fmla="*/ 139 h 1390"/>
                <a:gd name="T34" fmla="*/ 56 w 1393"/>
                <a:gd name="T35" fmla="*/ 134 h 1390"/>
                <a:gd name="T36" fmla="*/ 62 w 1393"/>
                <a:gd name="T37" fmla="*/ 128 h 1390"/>
                <a:gd name="T38" fmla="*/ 66 w 1393"/>
                <a:gd name="T39" fmla="*/ 123 h 1390"/>
                <a:gd name="T40" fmla="*/ 70 w 1393"/>
                <a:gd name="T41" fmla="*/ 119 h 1390"/>
                <a:gd name="T42" fmla="*/ 76 w 1393"/>
                <a:gd name="T43" fmla="*/ 114 h 1390"/>
                <a:gd name="T44" fmla="*/ 80 w 1393"/>
                <a:gd name="T45" fmla="*/ 110 h 1390"/>
                <a:gd name="T46" fmla="*/ 84 w 1393"/>
                <a:gd name="T47" fmla="*/ 106 h 1390"/>
                <a:gd name="T48" fmla="*/ 89 w 1393"/>
                <a:gd name="T49" fmla="*/ 102 h 1390"/>
                <a:gd name="T50" fmla="*/ 95 w 1393"/>
                <a:gd name="T51" fmla="*/ 97 h 1390"/>
                <a:gd name="T52" fmla="*/ 100 w 1393"/>
                <a:gd name="T53" fmla="*/ 93 h 1390"/>
                <a:gd name="T54" fmla="*/ 105 w 1393"/>
                <a:gd name="T55" fmla="*/ 88 h 1390"/>
                <a:gd name="T56" fmla="*/ 111 w 1393"/>
                <a:gd name="T57" fmla="*/ 83 h 1390"/>
                <a:gd name="T58" fmla="*/ 118 w 1393"/>
                <a:gd name="T59" fmla="*/ 79 h 1390"/>
                <a:gd name="T60" fmla="*/ 124 w 1393"/>
                <a:gd name="T61" fmla="*/ 74 h 1390"/>
                <a:gd name="T62" fmla="*/ 131 w 1393"/>
                <a:gd name="T63" fmla="*/ 70 h 1390"/>
                <a:gd name="T64" fmla="*/ 137 w 1393"/>
                <a:gd name="T65" fmla="*/ 66 h 1390"/>
                <a:gd name="T66" fmla="*/ 145 w 1393"/>
                <a:gd name="T67" fmla="*/ 62 h 1390"/>
                <a:gd name="T68" fmla="*/ 151 w 1393"/>
                <a:gd name="T69" fmla="*/ 59 h 1390"/>
                <a:gd name="T70" fmla="*/ 157 w 1393"/>
                <a:gd name="T71" fmla="*/ 55 h 1390"/>
                <a:gd name="T72" fmla="*/ 164 w 1393"/>
                <a:gd name="T73" fmla="*/ 52 h 1390"/>
                <a:gd name="T74" fmla="*/ 168 w 1393"/>
                <a:gd name="T75" fmla="*/ 50 h 1390"/>
                <a:gd name="T76" fmla="*/ 148 w 1393"/>
                <a:gd name="T77" fmla="*/ 0 h 1390"/>
                <a:gd name="T78" fmla="*/ 266 w 1393"/>
                <a:gd name="T79" fmla="*/ 71 h 1390"/>
                <a:gd name="T80" fmla="*/ 235 w 1393"/>
                <a:gd name="T81" fmla="*/ 219 h 1390"/>
                <a:gd name="T82" fmla="*/ 216 w 1393"/>
                <a:gd name="T83" fmla="*/ 175 h 1390"/>
                <a:gd name="T84" fmla="*/ 209 w 1393"/>
                <a:gd name="T85" fmla="*/ 179 h 1390"/>
                <a:gd name="T86" fmla="*/ 201 w 1393"/>
                <a:gd name="T87" fmla="*/ 184 h 1390"/>
                <a:gd name="T88" fmla="*/ 192 w 1393"/>
                <a:gd name="T89" fmla="*/ 189 h 1390"/>
                <a:gd name="T90" fmla="*/ 184 w 1393"/>
                <a:gd name="T91" fmla="*/ 195 h 1390"/>
                <a:gd name="T92" fmla="*/ 177 w 1393"/>
                <a:gd name="T93" fmla="*/ 201 h 1390"/>
                <a:gd name="T94" fmla="*/ 170 w 1393"/>
                <a:gd name="T95" fmla="*/ 207 h 1390"/>
                <a:gd name="T96" fmla="*/ 163 w 1393"/>
                <a:gd name="T97" fmla="*/ 212 h 1390"/>
                <a:gd name="T98" fmla="*/ 157 w 1393"/>
                <a:gd name="T99" fmla="*/ 219 h 1390"/>
                <a:gd name="T100" fmla="*/ 152 w 1393"/>
                <a:gd name="T101" fmla="*/ 225 h 1390"/>
                <a:gd name="T102" fmla="*/ 146 w 1393"/>
                <a:gd name="T103" fmla="*/ 232 h 1390"/>
                <a:gd name="T104" fmla="*/ 140 w 1393"/>
                <a:gd name="T105" fmla="*/ 239 h 1390"/>
                <a:gd name="T106" fmla="*/ 136 w 1393"/>
                <a:gd name="T107" fmla="*/ 246 h 1390"/>
                <a:gd name="T108" fmla="*/ 131 w 1393"/>
                <a:gd name="T109" fmla="*/ 252 h 1390"/>
                <a:gd name="T110" fmla="*/ 126 w 1393"/>
                <a:gd name="T111" fmla="*/ 260 h 1390"/>
                <a:gd name="T112" fmla="*/ 122 w 1393"/>
                <a:gd name="T113" fmla="*/ 268 h 1390"/>
                <a:gd name="T114" fmla="*/ 119 w 1393"/>
                <a:gd name="T115" fmla="*/ 273 h 1390"/>
                <a:gd name="T116" fmla="*/ 116 w 1393"/>
                <a:gd name="T117" fmla="*/ 279 h 1390"/>
                <a:gd name="T118" fmla="*/ 0 w 1393"/>
                <a:gd name="T119" fmla="*/ 221 h 13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393" h="1390">
                  <a:moveTo>
                    <a:pt x="0" y="1101"/>
                  </a:moveTo>
                  <a:lnTo>
                    <a:pt x="14" y="1072"/>
                  </a:lnTo>
                  <a:lnTo>
                    <a:pt x="27" y="1049"/>
                  </a:lnTo>
                  <a:lnTo>
                    <a:pt x="39" y="1024"/>
                  </a:lnTo>
                  <a:lnTo>
                    <a:pt x="52" y="1001"/>
                  </a:lnTo>
                  <a:lnTo>
                    <a:pt x="66" y="976"/>
                  </a:lnTo>
                  <a:lnTo>
                    <a:pt x="82" y="950"/>
                  </a:lnTo>
                  <a:lnTo>
                    <a:pt x="97" y="927"/>
                  </a:lnTo>
                  <a:lnTo>
                    <a:pt x="111" y="902"/>
                  </a:lnTo>
                  <a:lnTo>
                    <a:pt x="131" y="873"/>
                  </a:lnTo>
                  <a:lnTo>
                    <a:pt x="152" y="845"/>
                  </a:lnTo>
                  <a:lnTo>
                    <a:pt x="168" y="821"/>
                  </a:lnTo>
                  <a:lnTo>
                    <a:pt x="188" y="798"/>
                  </a:lnTo>
                  <a:lnTo>
                    <a:pt x="208" y="771"/>
                  </a:lnTo>
                  <a:lnTo>
                    <a:pt x="229" y="743"/>
                  </a:lnTo>
                  <a:lnTo>
                    <a:pt x="251" y="717"/>
                  </a:lnTo>
                  <a:lnTo>
                    <a:pt x="274" y="691"/>
                  </a:lnTo>
                  <a:lnTo>
                    <a:pt x="296" y="669"/>
                  </a:lnTo>
                  <a:lnTo>
                    <a:pt x="323" y="639"/>
                  </a:lnTo>
                  <a:lnTo>
                    <a:pt x="346" y="613"/>
                  </a:lnTo>
                  <a:lnTo>
                    <a:pt x="369" y="592"/>
                  </a:lnTo>
                  <a:lnTo>
                    <a:pt x="396" y="567"/>
                  </a:lnTo>
                  <a:lnTo>
                    <a:pt x="416" y="549"/>
                  </a:lnTo>
                  <a:lnTo>
                    <a:pt x="441" y="527"/>
                  </a:lnTo>
                  <a:lnTo>
                    <a:pt x="466" y="506"/>
                  </a:lnTo>
                  <a:lnTo>
                    <a:pt x="496" y="483"/>
                  </a:lnTo>
                  <a:lnTo>
                    <a:pt x="522" y="463"/>
                  </a:lnTo>
                  <a:lnTo>
                    <a:pt x="550" y="440"/>
                  </a:lnTo>
                  <a:lnTo>
                    <a:pt x="584" y="416"/>
                  </a:lnTo>
                  <a:lnTo>
                    <a:pt x="615" y="393"/>
                  </a:lnTo>
                  <a:lnTo>
                    <a:pt x="649" y="370"/>
                  </a:lnTo>
                  <a:lnTo>
                    <a:pt x="683" y="348"/>
                  </a:lnTo>
                  <a:lnTo>
                    <a:pt x="719" y="328"/>
                  </a:lnTo>
                  <a:lnTo>
                    <a:pt x="756" y="307"/>
                  </a:lnTo>
                  <a:lnTo>
                    <a:pt x="789" y="293"/>
                  </a:lnTo>
                  <a:lnTo>
                    <a:pt x="819" y="275"/>
                  </a:lnTo>
                  <a:lnTo>
                    <a:pt x="855" y="260"/>
                  </a:lnTo>
                  <a:lnTo>
                    <a:pt x="880" y="250"/>
                  </a:lnTo>
                  <a:lnTo>
                    <a:pt x="772" y="0"/>
                  </a:lnTo>
                  <a:lnTo>
                    <a:pt x="1393" y="355"/>
                  </a:lnTo>
                  <a:lnTo>
                    <a:pt x="1231" y="1092"/>
                  </a:lnTo>
                  <a:lnTo>
                    <a:pt x="1131" y="873"/>
                  </a:lnTo>
                  <a:lnTo>
                    <a:pt x="1090" y="893"/>
                  </a:lnTo>
                  <a:lnTo>
                    <a:pt x="1050" y="915"/>
                  </a:lnTo>
                  <a:lnTo>
                    <a:pt x="1007" y="941"/>
                  </a:lnTo>
                  <a:lnTo>
                    <a:pt x="961" y="972"/>
                  </a:lnTo>
                  <a:lnTo>
                    <a:pt x="925" y="999"/>
                  </a:lnTo>
                  <a:lnTo>
                    <a:pt x="889" y="1029"/>
                  </a:lnTo>
                  <a:lnTo>
                    <a:pt x="853" y="1058"/>
                  </a:lnTo>
                  <a:lnTo>
                    <a:pt x="823" y="1088"/>
                  </a:lnTo>
                  <a:lnTo>
                    <a:pt x="794" y="1121"/>
                  </a:lnTo>
                  <a:lnTo>
                    <a:pt x="762" y="1155"/>
                  </a:lnTo>
                  <a:lnTo>
                    <a:pt x="735" y="1189"/>
                  </a:lnTo>
                  <a:lnTo>
                    <a:pt x="708" y="1223"/>
                  </a:lnTo>
                  <a:lnTo>
                    <a:pt x="685" y="1253"/>
                  </a:lnTo>
                  <a:lnTo>
                    <a:pt x="660" y="1295"/>
                  </a:lnTo>
                  <a:lnTo>
                    <a:pt x="636" y="1332"/>
                  </a:lnTo>
                  <a:lnTo>
                    <a:pt x="624" y="1361"/>
                  </a:lnTo>
                  <a:lnTo>
                    <a:pt x="608" y="1390"/>
                  </a:lnTo>
                  <a:lnTo>
                    <a:pt x="0" y="1101"/>
                  </a:lnTo>
                  <a:close/>
                </a:path>
              </a:pathLst>
            </a:custGeom>
            <a:solidFill>
              <a:srgbClr val="00FFFF"/>
            </a:solidFill>
            <a:ln w="11113">
              <a:solidFill>
                <a:srgbClr val="000000"/>
              </a:solidFill>
              <a:prstDash val="solid"/>
              <a:round/>
              <a:headEnd/>
              <a:tailEnd/>
            </a:ln>
          </p:spPr>
          <p:txBody>
            <a:bodyPr/>
            <a:lstStyle/>
            <a:p>
              <a:endParaRPr lang="es-ES"/>
            </a:p>
          </p:txBody>
        </p:sp>
        <p:sp>
          <p:nvSpPr>
            <p:cNvPr id="41996" name="Freeform 13"/>
            <p:cNvSpPr>
              <a:spLocks/>
            </p:cNvSpPr>
            <p:nvPr/>
          </p:nvSpPr>
          <p:spPr bwMode="auto">
            <a:xfrm>
              <a:off x="2038" y="1916"/>
              <a:ext cx="536" cy="694"/>
            </a:xfrm>
            <a:custGeom>
              <a:avLst/>
              <a:gdLst>
                <a:gd name="T0" fmla="*/ 234 w 1226"/>
                <a:gd name="T1" fmla="*/ 129 h 1547"/>
                <a:gd name="T2" fmla="*/ 175 w 1226"/>
                <a:gd name="T3" fmla="*/ 103 h 1547"/>
                <a:gd name="T4" fmla="*/ 172 w 1226"/>
                <a:gd name="T5" fmla="*/ 109 h 1547"/>
                <a:gd name="T6" fmla="*/ 171 w 1226"/>
                <a:gd name="T7" fmla="*/ 115 h 1547"/>
                <a:gd name="T8" fmla="*/ 169 w 1226"/>
                <a:gd name="T9" fmla="*/ 121 h 1547"/>
                <a:gd name="T10" fmla="*/ 168 w 1226"/>
                <a:gd name="T11" fmla="*/ 127 h 1547"/>
                <a:gd name="T12" fmla="*/ 166 w 1226"/>
                <a:gd name="T13" fmla="*/ 135 h 1547"/>
                <a:gd name="T14" fmla="*/ 165 w 1226"/>
                <a:gd name="T15" fmla="*/ 143 h 1547"/>
                <a:gd name="T16" fmla="*/ 164 w 1226"/>
                <a:gd name="T17" fmla="*/ 150 h 1547"/>
                <a:gd name="T18" fmla="*/ 164 w 1226"/>
                <a:gd name="T19" fmla="*/ 158 h 1547"/>
                <a:gd name="T20" fmla="*/ 163 w 1226"/>
                <a:gd name="T21" fmla="*/ 167 h 1547"/>
                <a:gd name="T22" fmla="*/ 163 w 1226"/>
                <a:gd name="T23" fmla="*/ 183 h 1547"/>
                <a:gd name="T24" fmla="*/ 163 w 1226"/>
                <a:gd name="T25" fmla="*/ 191 h 1547"/>
                <a:gd name="T26" fmla="*/ 164 w 1226"/>
                <a:gd name="T27" fmla="*/ 198 h 1547"/>
                <a:gd name="T28" fmla="*/ 164 w 1226"/>
                <a:gd name="T29" fmla="*/ 205 h 1547"/>
                <a:gd name="T30" fmla="*/ 166 w 1226"/>
                <a:gd name="T31" fmla="*/ 214 h 1547"/>
                <a:gd name="T32" fmla="*/ 167 w 1226"/>
                <a:gd name="T33" fmla="*/ 220 h 1547"/>
                <a:gd name="T34" fmla="*/ 169 w 1226"/>
                <a:gd name="T35" fmla="*/ 229 h 1547"/>
                <a:gd name="T36" fmla="*/ 171 w 1226"/>
                <a:gd name="T37" fmla="*/ 237 h 1547"/>
                <a:gd name="T38" fmla="*/ 59 w 1226"/>
                <a:gd name="T39" fmla="*/ 311 h 1547"/>
                <a:gd name="T40" fmla="*/ 57 w 1226"/>
                <a:gd name="T41" fmla="*/ 304 h 1547"/>
                <a:gd name="T42" fmla="*/ 55 w 1226"/>
                <a:gd name="T43" fmla="*/ 297 h 1547"/>
                <a:gd name="T44" fmla="*/ 52 w 1226"/>
                <a:gd name="T45" fmla="*/ 291 h 1547"/>
                <a:gd name="T46" fmla="*/ 50 w 1226"/>
                <a:gd name="T47" fmla="*/ 284 h 1547"/>
                <a:gd name="T48" fmla="*/ 49 w 1226"/>
                <a:gd name="T49" fmla="*/ 279 h 1547"/>
                <a:gd name="T50" fmla="*/ 47 w 1226"/>
                <a:gd name="T51" fmla="*/ 272 h 1547"/>
                <a:gd name="T52" fmla="*/ 45 w 1226"/>
                <a:gd name="T53" fmla="*/ 266 h 1547"/>
                <a:gd name="T54" fmla="*/ 44 w 1226"/>
                <a:gd name="T55" fmla="*/ 260 h 1547"/>
                <a:gd name="T56" fmla="*/ 42 w 1226"/>
                <a:gd name="T57" fmla="*/ 254 h 1547"/>
                <a:gd name="T58" fmla="*/ 41 w 1226"/>
                <a:gd name="T59" fmla="*/ 247 h 1547"/>
                <a:gd name="T60" fmla="*/ 40 w 1226"/>
                <a:gd name="T61" fmla="*/ 239 h 1547"/>
                <a:gd name="T62" fmla="*/ 38 w 1226"/>
                <a:gd name="T63" fmla="*/ 232 h 1547"/>
                <a:gd name="T64" fmla="*/ 37 w 1226"/>
                <a:gd name="T65" fmla="*/ 225 h 1547"/>
                <a:gd name="T66" fmla="*/ 36 w 1226"/>
                <a:gd name="T67" fmla="*/ 218 h 1547"/>
                <a:gd name="T68" fmla="*/ 35 w 1226"/>
                <a:gd name="T69" fmla="*/ 210 h 1547"/>
                <a:gd name="T70" fmla="*/ 35 w 1226"/>
                <a:gd name="T71" fmla="*/ 201 h 1547"/>
                <a:gd name="T72" fmla="*/ 34 w 1226"/>
                <a:gd name="T73" fmla="*/ 193 h 1547"/>
                <a:gd name="T74" fmla="*/ 34 w 1226"/>
                <a:gd name="T75" fmla="*/ 185 h 1547"/>
                <a:gd name="T76" fmla="*/ 34 w 1226"/>
                <a:gd name="T77" fmla="*/ 176 h 1547"/>
                <a:gd name="T78" fmla="*/ 34 w 1226"/>
                <a:gd name="T79" fmla="*/ 165 h 1547"/>
                <a:gd name="T80" fmla="*/ 35 w 1226"/>
                <a:gd name="T81" fmla="*/ 156 h 1547"/>
                <a:gd name="T82" fmla="*/ 35 w 1226"/>
                <a:gd name="T83" fmla="*/ 149 h 1547"/>
                <a:gd name="T84" fmla="*/ 35 w 1226"/>
                <a:gd name="T85" fmla="*/ 141 h 1547"/>
                <a:gd name="T86" fmla="*/ 36 w 1226"/>
                <a:gd name="T87" fmla="*/ 133 h 1547"/>
                <a:gd name="T88" fmla="*/ 37 w 1226"/>
                <a:gd name="T89" fmla="*/ 125 h 1547"/>
                <a:gd name="T90" fmla="*/ 38 w 1226"/>
                <a:gd name="T91" fmla="*/ 117 h 1547"/>
                <a:gd name="T92" fmla="*/ 40 w 1226"/>
                <a:gd name="T93" fmla="*/ 109 h 1547"/>
                <a:gd name="T94" fmla="*/ 42 w 1226"/>
                <a:gd name="T95" fmla="*/ 100 h 1547"/>
                <a:gd name="T96" fmla="*/ 44 w 1226"/>
                <a:gd name="T97" fmla="*/ 93 h 1547"/>
                <a:gd name="T98" fmla="*/ 45 w 1226"/>
                <a:gd name="T99" fmla="*/ 84 h 1547"/>
                <a:gd name="T100" fmla="*/ 47 w 1226"/>
                <a:gd name="T101" fmla="*/ 77 h 1547"/>
                <a:gd name="T102" fmla="*/ 50 w 1226"/>
                <a:gd name="T103" fmla="*/ 69 h 1547"/>
                <a:gd name="T104" fmla="*/ 52 w 1226"/>
                <a:gd name="T105" fmla="*/ 61 h 1547"/>
                <a:gd name="T106" fmla="*/ 56 w 1226"/>
                <a:gd name="T107" fmla="*/ 52 h 1547"/>
                <a:gd name="T108" fmla="*/ 0 w 1226"/>
                <a:gd name="T109" fmla="*/ 27 h 1547"/>
                <a:gd name="T110" fmla="*/ 146 w 1226"/>
                <a:gd name="T111" fmla="*/ 0 h 1547"/>
                <a:gd name="T112" fmla="*/ 234 w 1226"/>
                <a:gd name="T113" fmla="*/ 129 h 154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26" h="1547">
                  <a:moveTo>
                    <a:pt x="1226" y="640"/>
                  </a:moveTo>
                  <a:lnTo>
                    <a:pt x="914" y="513"/>
                  </a:lnTo>
                  <a:lnTo>
                    <a:pt x="901" y="541"/>
                  </a:lnTo>
                  <a:lnTo>
                    <a:pt x="894" y="570"/>
                  </a:lnTo>
                  <a:lnTo>
                    <a:pt x="885" y="601"/>
                  </a:lnTo>
                  <a:lnTo>
                    <a:pt x="878" y="633"/>
                  </a:lnTo>
                  <a:lnTo>
                    <a:pt x="869" y="674"/>
                  </a:lnTo>
                  <a:lnTo>
                    <a:pt x="864" y="708"/>
                  </a:lnTo>
                  <a:lnTo>
                    <a:pt x="858" y="746"/>
                  </a:lnTo>
                  <a:lnTo>
                    <a:pt x="855" y="787"/>
                  </a:lnTo>
                  <a:lnTo>
                    <a:pt x="851" y="830"/>
                  </a:lnTo>
                  <a:lnTo>
                    <a:pt x="851" y="907"/>
                  </a:lnTo>
                  <a:lnTo>
                    <a:pt x="853" y="947"/>
                  </a:lnTo>
                  <a:lnTo>
                    <a:pt x="855" y="984"/>
                  </a:lnTo>
                  <a:lnTo>
                    <a:pt x="860" y="1022"/>
                  </a:lnTo>
                  <a:lnTo>
                    <a:pt x="867" y="1060"/>
                  </a:lnTo>
                  <a:lnTo>
                    <a:pt x="875" y="1095"/>
                  </a:lnTo>
                  <a:lnTo>
                    <a:pt x="883" y="1138"/>
                  </a:lnTo>
                  <a:lnTo>
                    <a:pt x="896" y="1178"/>
                  </a:lnTo>
                  <a:lnTo>
                    <a:pt x="310" y="1547"/>
                  </a:lnTo>
                  <a:lnTo>
                    <a:pt x="297" y="1509"/>
                  </a:lnTo>
                  <a:lnTo>
                    <a:pt x="285" y="1477"/>
                  </a:lnTo>
                  <a:lnTo>
                    <a:pt x="274" y="1447"/>
                  </a:lnTo>
                  <a:lnTo>
                    <a:pt x="263" y="1413"/>
                  </a:lnTo>
                  <a:lnTo>
                    <a:pt x="254" y="1384"/>
                  </a:lnTo>
                  <a:lnTo>
                    <a:pt x="244" y="1352"/>
                  </a:lnTo>
                  <a:lnTo>
                    <a:pt x="236" y="1321"/>
                  </a:lnTo>
                  <a:lnTo>
                    <a:pt x="229" y="1293"/>
                  </a:lnTo>
                  <a:lnTo>
                    <a:pt x="222" y="1262"/>
                  </a:lnTo>
                  <a:lnTo>
                    <a:pt x="213" y="1226"/>
                  </a:lnTo>
                  <a:lnTo>
                    <a:pt x="208" y="1189"/>
                  </a:lnTo>
                  <a:lnTo>
                    <a:pt x="201" y="1155"/>
                  </a:lnTo>
                  <a:lnTo>
                    <a:pt x="193" y="1120"/>
                  </a:lnTo>
                  <a:lnTo>
                    <a:pt x="190" y="1081"/>
                  </a:lnTo>
                  <a:lnTo>
                    <a:pt x="186" y="1043"/>
                  </a:lnTo>
                  <a:lnTo>
                    <a:pt x="183" y="1000"/>
                  </a:lnTo>
                  <a:lnTo>
                    <a:pt x="179" y="959"/>
                  </a:lnTo>
                  <a:lnTo>
                    <a:pt x="179" y="918"/>
                  </a:lnTo>
                  <a:lnTo>
                    <a:pt x="179" y="875"/>
                  </a:lnTo>
                  <a:lnTo>
                    <a:pt x="179" y="821"/>
                  </a:lnTo>
                  <a:lnTo>
                    <a:pt x="181" y="773"/>
                  </a:lnTo>
                  <a:lnTo>
                    <a:pt x="183" y="740"/>
                  </a:lnTo>
                  <a:lnTo>
                    <a:pt x="186" y="701"/>
                  </a:lnTo>
                  <a:lnTo>
                    <a:pt x="190" y="663"/>
                  </a:lnTo>
                  <a:lnTo>
                    <a:pt x="195" y="619"/>
                  </a:lnTo>
                  <a:lnTo>
                    <a:pt x="202" y="579"/>
                  </a:lnTo>
                  <a:lnTo>
                    <a:pt x="210" y="543"/>
                  </a:lnTo>
                  <a:lnTo>
                    <a:pt x="219" y="498"/>
                  </a:lnTo>
                  <a:lnTo>
                    <a:pt x="228" y="463"/>
                  </a:lnTo>
                  <a:lnTo>
                    <a:pt x="236" y="420"/>
                  </a:lnTo>
                  <a:lnTo>
                    <a:pt x="247" y="384"/>
                  </a:lnTo>
                  <a:lnTo>
                    <a:pt x="260" y="344"/>
                  </a:lnTo>
                  <a:lnTo>
                    <a:pt x="272" y="305"/>
                  </a:lnTo>
                  <a:lnTo>
                    <a:pt x="290" y="256"/>
                  </a:lnTo>
                  <a:lnTo>
                    <a:pt x="0" y="135"/>
                  </a:lnTo>
                  <a:lnTo>
                    <a:pt x="763" y="0"/>
                  </a:lnTo>
                  <a:lnTo>
                    <a:pt x="1226" y="640"/>
                  </a:lnTo>
                  <a:close/>
                </a:path>
              </a:pathLst>
            </a:custGeom>
            <a:solidFill>
              <a:srgbClr val="00FF00"/>
            </a:solidFill>
            <a:ln w="11113">
              <a:solidFill>
                <a:srgbClr val="000000"/>
              </a:solidFill>
              <a:prstDash val="solid"/>
              <a:round/>
              <a:headEnd/>
              <a:tailEnd/>
            </a:ln>
          </p:spPr>
          <p:txBody>
            <a:bodyPr/>
            <a:lstStyle/>
            <a:p>
              <a:endParaRPr lang="es-ES"/>
            </a:p>
          </p:txBody>
        </p:sp>
        <p:sp>
          <p:nvSpPr>
            <p:cNvPr id="41997" name="Freeform 14"/>
            <p:cNvSpPr>
              <a:spLocks/>
            </p:cNvSpPr>
            <p:nvPr/>
          </p:nvSpPr>
          <p:spPr bwMode="auto">
            <a:xfrm>
              <a:off x="2063" y="2418"/>
              <a:ext cx="609" cy="594"/>
            </a:xfrm>
            <a:custGeom>
              <a:avLst/>
              <a:gdLst>
                <a:gd name="T0" fmla="*/ 212 w 1393"/>
                <a:gd name="T1" fmla="*/ 266 h 1324"/>
                <a:gd name="T2" fmla="*/ 206 w 1393"/>
                <a:gd name="T3" fmla="*/ 264 h 1324"/>
                <a:gd name="T4" fmla="*/ 202 w 1393"/>
                <a:gd name="T5" fmla="*/ 261 h 1324"/>
                <a:gd name="T6" fmla="*/ 197 w 1393"/>
                <a:gd name="T7" fmla="*/ 259 h 1324"/>
                <a:gd name="T8" fmla="*/ 192 w 1393"/>
                <a:gd name="T9" fmla="*/ 256 h 1324"/>
                <a:gd name="T10" fmla="*/ 188 w 1393"/>
                <a:gd name="T11" fmla="*/ 253 h 1324"/>
                <a:gd name="T12" fmla="*/ 183 w 1393"/>
                <a:gd name="T13" fmla="*/ 250 h 1324"/>
                <a:gd name="T14" fmla="*/ 178 w 1393"/>
                <a:gd name="T15" fmla="*/ 247 h 1324"/>
                <a:gd name="T16" fmla="*/ 174 w 1393"/>
                <a:gd name="T17" fmla="*/ 244 h 1324"/>
                <a:gd name="T18" fmla="*/ 168 w 1393"/>
                <a:gd name="T19" fmla="*/ 240 h 1324"/>
                <a:gd name="T20" fmla="*/ 163 w 1393"/>
                <a:gd name="T21" fmla="*/ 236 h 1324"/>
                <a:gd name="T22" fmla="*/ 158 w 1393"/>
                <a:gd name="T23" fmla="*/ 233 h 1324"/>
                <a:gd name="T24" fmla="*/ 153 w 1393"/>
                <a:gd name="T25" fmla="*/ 229 h 1324"/>
                <a:gd name="T26" fmla="*/ 148 w 1393"/>
                <a:gd name="T27" fmla="*/ 225 h 1324"/>
                <a:gd name="T28" fmla="*/ 143 w 1393"/>
                <a:gd name="T29" fmla="*/ 220 h 1324"/>
                <a:gd name="T30" fmla="*/ 138 w 1393"/>
                <a:gd name="T31" fmla="*/ 216 h 1324"/>
                <a:gd name="T32" fmla="*/ 133 w 1393"/>
                <a:gd name="T33" fmla="*/ 211 h 1324"/>
                <a:gd name="T34" fmla="*/ 129 w 1393"/>
                <a:gd name="T35" fmla="*/ 207 h 1324"/>
                <a:gd name="T36" fmla="*/ 123 w 1393"/>
                <a:gd name="T37" fmla="*/ 202 h 1324"/>
                <a:gd name="T38" fmla="*/ 118 w 1393"/>
                <a:gd name="T39" fmla="*/ 197 h 1324"/>
                <a:gd name="T40" fmla="*/ 114 w 1393"/>
                <a:gd name="T41" fmla="*/ 192 h 1324"/>
                <a:gd name="T42" fmla="*/ 109 w 1393"/>
                <a:gd name="T43" fmla="*/ 187 h 1324"/>
                <a:gd name="T44" fmla="*/ 106 w 1393"/>
                <a:gd name="T45" fmla="*/ 183 h 1324"/>
                <a:gd name="T46" fmla="*/ 102 w 1393"/>
                <a:gd name="T47" fmla="*/ 178 h 1324"/>
                <a:gd name="T48" fmla="*/ 97 w 1393"/>
                <a:gd name="T49" fmla="*/ 173 h 1324"/>
                <a:gd name="T50" fmla="*/ 93 w 1393"/>
                <a:gd name="T51" fmla="*/ 166 h 1324"/>
                <a:gd name="T52" fmla="*/ 89 w 1393"/>
                <a:gd name="T53" fmla="*/ 162 h 1324"/>
                <a:gd name="T54" fmla="*/ 85 w 1393"/>
                <a:gd name="T55" fmla="*/ 156 h 1324"/>
                <a:gd name="T56" fmla="*/ 80 w 1393"/>
                <a:gd name="T57" fmla="*/ 149 h 1324"/>
                <a:gd name="T58" fmla="*/ 76 w 1393"/>
                <a:gd name="T59" fmla="*/ 143 h 1324"/>
                <a:gd name="T60" fmla="*/ 72 w 1393"/>
                <a:gd name="T61" fmla="*/ 136 h 1324"/>
                <a:gd name="T62" fmla="*/ 68 w 1393"/>
                <a:gd name="T63" fmla="*/ 129 h 1324"/>
                <a:gd name="T64" fmla="*/ 64 w 1393"/>
                <a:gd name="T65" fmla="*/ 122 h 1324"/>
                <a:gd name="T66" fmla="*/ 59 w 1393"/>
                <a:gd name="T67" fmla="*/ 114 h 1324"/>
                <a:gd name="T68" fmla="*/ 57 w 1393"/>
                <a:gd name="T69" fmla="*/ 108 h 1324"/>
                <a:gd name="T70" fmla="*/ 53 w 1393"/>
                <a:gd name="T71" fmla="*/ 102 h 1324"/>
                <a:gd name="T72" fmla="*/ 51 w 1393"/>
                <a:gd name="T73" fmla="*/ 95 h 1324"/>
                <a:gd name="T74" fmla="*/ 0 w 1393"/>
                <a:gd name="T75" fmla="*/ 120 h 1324"/>
                <a:gd name="T76" fmla="*/ 84 w 1393"/>
                <a:gd name="T77" fmla="*/ 0 h 1324"/>
                <a:gd name="T78" fmla="*/ 225 w 1393"/>
                <a:gd name="T79" fmla="*/ 13 h 1324"/>
                <a:gd name="T80" fmla="*/ 168 w 1393"/>
                <a:gd name="T81" fmla="*/ 39 h 1324"/>
                <a:gd name="T82" fmla="*/ 172 w 1393"/>
                <a:gd name="T83" fmla="*/ 47 h 1324"/>
                <a:gd name="T84" fmla="*/ 176 w 1393"/>
                <a:gd name="T85" fmla="*/ 55 h 1324"/>
                <a:gd name="T86" fmla="*/ 181 w 1393"/>
                <a:gd name="T87" fmla="*/ 64 h 1324"/>
                <a:gd name="T88" fmla="*/ 187 w 1393"/>
                <a:gd name="T89" fmla="*/ 73 h 1324"/>
                <a:gd name="T90" fmla="*/ 192 w 1393"/>
                <a:gd name="T91" fmla="*/ 80 h 1324"/>
                <a:gd name="T92" fmla="*/ 198 w 1393"/>
                <a:gd name="T93" fmla="*/ 87 h 1324"/>
                <a:gd name="T94" fmla="*/ 203 w 1393"/>
                <a:gd name="T95" fmla="*/ 95 h 1324"/>
                <a:gd name="T96" fmla="*/ 209 w 1393"/>
                <a:gd name="T97" fmla="*/ 101 h 1324"/>
                <a:gd name="T98" fmla="*/ 215 w 1393"/>
                <a:gd name="T99" fmla="*/ 107 h 1324"/>
                <a:gd name="T100" fmla="*/ 222 w 1393"/>
                <a:gd name="T101" fmla="*/ 114 h 1324"/>
                <a:gd name="T102" fmla="*/ 228 w 1393"/>
                <a:gd name="T103" fmla="*/ 118 h 1324"/>
                <a:gd name="T104" fmla="*/ 234 w 1393"/>
                <a:gd name="T105" fmla="*/ 124 h 1324"/>
                <a:gd name="T106" fmla="*/ 240 w 1393"/>
                <a:gd name="T107" fmla="*/ 129 h 1324"/>
                <a:gd name="T108" fmla="*/ 248 w 1393"/>
                <a:gd name="T109" fmla="*/ 134 h 1324"/>
                <a:gd name="T110" fmla="*/ 256 w 1393"/>
                <a:gd name="T111" fmla="*/ 139 h 1324"/>
                <a:gd name="T112" fmla="*/ 261 w 1393"/>
                <a:gd name="T113" fmla="*/ 141 h 1324"/>
                <a:gd name="T114" fmla="*/ 266 w 1393"/>
                <a:gd name="T115" fmla="*/ 144 h 1324"/>
                <a:gd name="T116" fmla="*/ 212 w 1393"/>
                <a:gd name="T117" fmla="*/ 266 h 13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93" h="1324">
                  <a:moveTo>
                    <a:pt x="1106" y="1324"/>
                  </a:moveTo>
                  <a:lnTo>
                    <a:pt x="1078" y="1310"/>
                  </a:lnTo>
                  <a:lnTo>
                    <a:pt x="1054" y="1298"/>
                  </a:lnTo>
                  <a:lnTo>
                    <a:pt x="1029" y="1285"/>
                  </a:lnTo>
                  <a:lnTo>
                    <a:pt x="1006" y="1272"/>
                  </a:lnTo>
                  <a:lnTo>
                    <a:pt x="981" y="1258"/>
                  </a:lnTo>
                  <a:lnTo>
                    <a:pt x="956" y="1244"/>
                  </a:lnTo>
                  <a:lnTo>
                    <a:pt x="932" y="1228"/>
                  </a:lnTo>
                  <a:lnTo>
                    <a:pt x="907" y="1213"/>
                  </a:lnTo>
                  <a:lnTo>
                    <a:pt x="880" y="1194"/>
                  </a:lnTo>
                  <a:lnTo>
                    <a:pt x="850" y="1174"/>
                  </a:lnTo>
                  <a:lnTo>
                    <a:pt x="827" y="1156"/>
                  </a:lnTo>
                  <a:lnTo>
                    <a:pt x="803" y="1136"/>
                  </a:lnTo>
                  <a:lnTo>
                    <a:pt x="776" y="1116"/>
                  </a:lnTo>
                  <a:lnTo>
                    <a:pt x="748" y="1095"/>
                  </a:lnTo>
                  <a:lnTo>
                    <a:pt x="723" y="1073"/>
                  </a:lnTo>
                  <a:lnTo>
                    <a:pt x="696" y="1050"/>
                  </a:lnTo>
                  <a:lnTo>
                    <a:pt x="674" y="1030"/>
                  </a:lnTo>
                  <a:lnTo>
                    <a:pt x="644" y="1002"/>
                  </a:lnTo>
                  <a:lnTo>
                    <a:pt x="619" y="978"/>
                  </a:lnTo>
                  <a:lnTo>
                    <a:pt x="597" y="955"/>
                  </a:lnTo>
                  <a:lnTo>
                    <a:pt x="572" y="928"/>
                  </a:lnTo>
                  <a:lnTo>
                    <a:pt x="554" y="909"/>
                  </a:lnTo>
                  <a:lnTo>
                    <a:pt x="533" y="883"/>
                  </a:lnTo>
                  <a:lnTo>
                    <a:pt x="511" y="858"/>
                  </a:lnTo>
                  <a:lnTo>
                    <a:pt x="488" y="828"/>
                  </a:lnTo>
                  <a:lnTo>
                    <a:pt x="466" y="803"/>
                  </a:lnTo>
                  <a:lnTo>
                    <a:pt x="445" y="774"/>
                  </a:lnTo>
                  <a:lnTo>
                    <a:pt x="420" y="740"/>
                  </a:lnTo>
                  <a:lnTo>
                    <a:pt x="398" y="710"/>
                  </a:lnTo>
                  <a:lnTo>
                    <a:pt x="375" y="675"/>
                  </a:lnTo>
                  <a:lnTo>
                    <a:pt x="354" y="641"/>
                  </a:lnTo>
                  <a:lnTo>
                    <a:pt x="334" y="606"/>
                  </a:lnTo>
                  <a:lnTo>
                    <a:pt x="312" y="568"/>
                  </a:lnTo>
                  <a:lnTo>
                    <a:pt x="298" y="536"/>
                  </a:lnTo>
                  <a:lnTo>
                    <a:pt x="280" y="505"/>
                  </a:lnTo>
                  <a:lnTo>
                    <a:pt x="266" y="471"/>
                  </a:lnTo>
                  <a:lnTo>
                    <a:pt x="0" y="597"/>
                  </a:lnTo>
                  <a:lnTo>
                    <a:pt x="438" y="0"/>
                  </a:lnTo>
                  <a:lnTo>
                    <a:pt x="1178" y="64"/>
                  </a:lnTo>
                  <a:lnTo>
                    <a:pt x="880" y="197"/>
                  </a:lnTo>
                  <a:lnTo>
                    <a:pt x="898" y="235"/>
                  </a:lnTo>
                  <a:lnTo>
                    <a:pt x="920" y="274"/>
                  </a:lnTo>
                  <a:lnTo>
                    <a:pt x="947" y="317"/>
                  </a:lnTo>
                  <a:lnTo>
                    <a:pt x="977" y="364"/>
                  </a:lnTo>
                  <a:lnTo>
                    <a:pt x="1004" y="399"/>
                  </a:lnTo>
                  <a:lnTo>
                    <a:pt x="1035" y="435"/>
                  </a:lnTo>
                  <a:lnTo>
                    <a:pt x="1063" y="471"/>
                  </a:lnTo>
                  <a:lnTo>
                    <a:pt x="1094" y="502"/>
                  </a:lnTo>
                  <a:lnTo>
                    <a:pt x="1126" y="530"/>
                  </a:lnTo>
                  <a:lnTo>
                    <a:pt x="1160" y="563"/>
                  </a:lnTo>
                  <a:lnTo>
                    <a:pt x="1194" y="589"/>
                  </a:lnTo>
                  <a:lnTo>
                    <a:pt x="1226" y="616"/>
                  </a:lnTo>
                  <a:lnTo>
                    <a:pt x="1259" y="640"/>
                  </a:lnTo>
                  <a:lnTo>
                    <a:pt x="1298" y="665"/>
                  </a:lnTo>
                  <a:lnTo>
                    <a:pt x="1337" y="688"/>
                  </a:lnTo>
                  <a:lnTo>
                    <a:pt x="1366" y="701"/>
                  </a:lnTo>
                  <a:lnTo>
                    <a:pt x="1393" y="715"/>
                  </a:lnTo>
                  <a:lnTo>
                    <a:pt x="1106" y="1324"/>
                  </a:lnTo>
                  <a:close/>
                </a:path>
              </a:pathLst>
            </a:custGeom>
            <a:solidFill>
              <a:srgbClr val="CC0099"/>
            </a:solidFill>
            <a:ln w="11113">
              <a:solidFill>
                <a:srgbClr val="000000"/>
              </a:solidFill>
              <a:prstDash val="solid"/>
              <a:round/>
              <a:headEnd/>
              <a:tailEnd/>
            </a:ln>
          </p:spPr>
          <p:txBody>
            <a:bodyPr/>
            <a:lstStyle/>
            <a:p>
              <a:endParaRPr lang="es-ES"/>
            </a:p>
          </p:txBody>
        </p:sp>
        <p:sp>
          <p:nvSpPr>
            <p:cNvPr id="41998" name="Freeform 15"/>
            <p:cNvSpPr>
              <a:spLocks/>
            </p:cNvSpPr>
            <p:nvPr/>
          </p:nvSpPr>
          <p:spPr bwMode="auto">
            <a:xfrm>
              <a:off x="2521" y="2625"/>
              <a:ext cx="662" cy="543"/>
            </a:xfrm>
            <a:custGeom>
              <a:avLst/>
              <a:gdLst>
                <a:gd name="T0" fmla="*/ 116 w 1513"/>
                <a:gd name="T1" fmla="*/ 0 h 1210"/>
                <a:gd name="T2" fmla="*/ 92 w 1513"/>
                <a:gd name="T3" fmla="*/ 63 h 1210"/>
                <a:gd name="T4" fmla="*/ 98 w 1513"/>
                <a:gd name="T5" fmla="*/ 66 h 1210"/>
                <a:gd name="T6" fmla="*/ 103 w 1513"/>
                <a:gd name="T7" fmla="*/ 67 h 1210"/>
                <a:gd name="T8" fmla="*/ 109 w 1513"/>
                <a:gd name="T9" fmla="*/ 69 h 1210"/>
                <a:gd name="T10" fmla="*/ 115 w 1513"/>
                <a:gd name="T11" fmla="*/ 70 h 1210"/>
                <a:gd name="T12" fmla="*/ 123 w 1513"/>
                <a:gd name="T13" fmla="*/ 72 h 1210"/>
                <a:gd name="T14" fmla="*/ 130 w 1513"/>
                <a:gd name="T15" fmla="*/ 73 h 1210"/>
                <a:gd name="T16" fmla="*/ 136 w 1513"/>
                <a:gd name="T17" fmla="*/ 74 h 1210"/>
                <a:gd name="T18" fmla="*/ 144 w 1513"/>
                <a:gd name="T19" fmla="*/ 75 h 1210"/>
                <a:gd name="T20" fmla="*/ 152 w 1513"/>
                <a:gd name="T21" fmla="*/ 76 h 1210"/>
                <a:gd name="T22" fmla="*/ 167 w 1513"/>
                <a:gd name="T23" fmla="*/ 76 h 1210"/>
                <a:gd name="T24" fmla="*/ 175 w 1513"/>
                <a:gd name="T25" fmla="*/ 75 h 1210"/>
                <a:gd name="T26" fmla="*/ 182 w 1513"/>
                <a:gd name="T27" fmla="*/ 74 h 1210"/>
                <a:gd name="T28" fmla="*/ 189 w 1513"/>
                <a:gd name="T29" fmla="*/ 74 h 1210"/>
                <a:gd name="T30" fmla="*/ 196 w 1513"/>
                <a:gd name="T31" fmla="*/ 72 h 1210"/>
                <a:gd name="T32" fmla="*/ 203 w 1513"/>
                <a:gd name="T33" fmla="*/ 71 h 1210"/>
                <a:gd name="T34" fmla="*/ 211 w 1513"/>
                <a:gd name="T35" fmla="*/ 69 h 1210"/>
                <a:gd name="T36" fmla="*/ 219 w 1513"/>
                <a:gd name="T37" fmla="*/ 66 h 1210"/>
                <a:gd name="T38" fmla="*/ 290 w 1513"/>
                <a:gd name="T39" fmla="*/ 184 h 1210"/>
                <a:gd name="T40" fmla="*/ 283 w 1513"/>
                <a:gd name="T41" fmla="*/ 187 h 1210"/>
                <a:gd name="T42" fmla="*/ 276 w 1513"/>
                <a:gd name="T43" fmla="*/ 189 h 1210"/>
                <a:gd name="T44" fmla="*/ 270 w 1513"/>
                <a:gd name="T45" fmla="*/ 192 h 1210"/>
                <a:gd name="T46" fmla="*/ 264 w 1513"/>
                <a:gd name="T47" fmla="*/ 194 h 1210"/>
                <a:gd name="T48" fmla="*/ 258 w 1513"/>
                <a:gd name="T49" fmla="*/ 196 h 1210"/>
                <a:gd name="T50" fmla="*/ 252 w 1513"/>
                <a:gd name="T51" fmla="*/ 198 h 1210"/>
                <a:gd name="T52" fmla="*/ 247 w 1513"/>
                <a:gd name="T53" fmla="*/ 199 h 1210"/>
                <a:gd name="T54" fmla="*/ 241 w 1513"/>
                <a:gd name="T55" fmla="*/ 201 h 1210"/>
                <a:gd name="T56" fmla="*/ 235 w 1513"/>
                <a:gd name="T57" fmla="*/ 202 h 1210"/>
                <a:gd name="T58" fmla="*/ 228 w 1513"/>
                <a:gd name="T59" fmla="*/ 204 h 1210"/>
                <a:gd name="T60" fmla="*/ 221 w 1513"/>
                <a:gd name="T61" fmla="*/ 205 h 1210"/>
                <a:gd name="T62" fmla="*/ 215 w 1513"/>
                <a:gd name="T63" fmla="*/ 206 h 1210"/>
                <a:gd name="T64" fmla="*/ 208 w 1513"/>
                <a:gd name="T65" fmla="*/ 208 h 1210"/>
                <a:gd name="T66" fmla="*/ 201 w 1513"/>
                <a:gd name="T67" fmla="*/ 209 h 1210"/>
                <a:gd name="T68" fmla="*/ 193 w 1513"/>
                <a:gd name="T69" fmla="*/ 210 h 1210"/>
                <a:gd name="T70" fmla="*/ 185 w 1513"/>
                <a:gd name="T71" fmla="*/ 210 h 1210"/>
                <a:gd name="T72" fmla="*/ 177 w 1513"/>
                <a:gd name="T73" fmla="*/ 211 h 1210"/>
                <a:gd name="T74" fmla="*/ 169 w 1513"/>
                <a:gd name="T75" fmla="*/ 211 h 1210"/>
                <a:gd name="T76" fmla="*/ 161 w 1513"/>
                <a:gd name="T77" fmla="*/ 211 h 1210"/>
                <a:gd name="T78" fmla="*/ 151 w 1513"/>
                <a:gd name="T79" fmla="*/ 211 h 1210"/>
                <a:gd name="T80" fmla="*/ 142 w 1513"/>
                <a:gd name="T81" fmla="*/ 210 h 1210"/>
                <a:gd name="T82" fmla="*/ 135 w 1513"/>
                <a:gd name="T83" fmla="*/ 210 h 1210"/>
                <a:gd name="T84" fmla="*/ 128 w 1513"/>
                <a:gd name="T85" fmla="*/ 210 h 1210"/>
                <a:gd name="T86" fmla="*/ 120 w 1513"/>
                <a:gd name="T87" fmla="*/ 209 h 1210"/>
                <a:gd name="T88" fmla="*/ 112 w 1513"/>
                <a:gd name="T89" fmla="*/ 208 h 1210"/>
                <a:gd name="T90" fmla="*/ 105 w 1513"/>
                <a:gd name="T91" fmla="*/ 206 h 1210"/>
                <a:gd name="T92" fmla="*/ 98 w 1513"/>
                <a:gd name="T93" fmla="*/ 205 h 1210"/>
                <a:gd name="T94" fmla="*/ 89 w 1513"/>
                <a:gd name="T95" fmla="*/ 203 h 1210"/>
                <a:gd name="T96" fmla="*/ 82 w 1513"/>
                <a:gd name="T97" fmla="*/ 201 h 1210"/>
                <a:gd name="T98" fmla="*/ 74 w 1513"/>
                <a:gd name="T99" fmla="*/ 199 h 1210"/>
                <a:gd name="T100" fmla="*/ 67 w 1513"/>
                <a:gd name="T101" fmla="*/ 197 h 1210"/>
                <a:gd name="T102" fmla="*/ 60 w 1513"/>
                <a:gd name="T103" fmla="*/ 195 h 1210"/>
                <a:gd name="T104" fmla="*/ 52 w 1513"/>
                <a:gd name="T105" fmla="*/ 192 h 1210"/>
                <a:gd name="T106" fmla="*/ 43 w 1513"/>
                <a:gd name="T107" fmla="*/ 188 h 1210"/>
                <a:gd name="T108" fmla="*/ 21 w 1513"/>
                <a:gd name="T109" fmla="*/ 244 h 1210"/>
                <a:gd name="T110" fmla="*/ 0 w 1513"/>
                <a:gd name="T111" fmla="*/ 88 h 1210"/>
                <a:gd name="T112" fmla="*/ 116 w 1513"/>
                <a:gd name="T113" fmla="*/ 0 h 12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513" h="1210">
                  <a:moveTo>
                    <a:pt x="606" y="0"/>
                  </a:moveTo>
                  <a:lnTo>
                    <a:pt x="480" y="312"/>
                  </a:lnTo>
                  <a:lnTo>
                    <a:pt x="509" y="325"/>
                  </a:lnTo>
                  <a:lnTo>
                    <a:pt x="536" y="332"/>
                  </a:lnTo>
                  <a:lnTo>
                    <a:pt x="566" y="341"/>
                  </a:lnTo>
                  <a:lnTo>
                    <a:pt x="600" y="350"/>
                  </a:lnTo>
                  <a:lnTo>
                    <a:pt x="640" y="357"/>
                  </a:lnTo>
                  <a:lnTo>
                    <a:pt x="676" y="362"/>
                  </a:lnTo>
                  <a:lnTo>
                    <a:pt x="711" y="368"/>
                  </a:lnTo>
                  <a:lnTo>
                    <a:pt x="753" y="373"/>
                  </a:lnTo>
                  <a:lnTo>
                    <a:pt x="796" y="377"/>
                  </a:lnTo>
                  <a:lnTo>
                    <a:pt x="873" y="377"/>
                  </a:lnTo>
                  <a:lnTo>
                    <a:pt x="914" y="375"/>
                  </a:lnTo>
                  <a:lnTo>
                    <a:pt x="950" y="371"/>
                  </a:lnTo>
                  <a:lnTo>
                    <a:pt x="987" y="366"/>
                  </a:lnTo>
                  <a:lnTo>
                    <a:pt x="1027" y="359"/>
                  </a:lnTo>
                  <a:lnTo>
                    <a:pt x="1061" y="353"/>
                  </a:lnTo>
                  <a:lnTo>
                    <a:pt x="1104" y="343"/>
                  </a:lnTo>
                  <a:lnTo>
                    <a:pt x="1143" y="330"/>
                  </a:lnTo>
                  <a:lnTo>
                    <a:pt x="1513" y="914"/>
                  </a:lnTo>
                  <a:lnTo>
                    <a:pt x="1477" y="929"/>
                  </a:lnTo>
                  <a:lnTo>
                    <a:pt x="1443" y="941"/>
                  </a:lnTo>
                  <a:lnTo>
                    <a:pt x="1412" y="952"/>
                  </a:lnTo>
                  <a:lnTo>
                    <a:pt x="1380" y="963"/>
                  </a:lnTo>
                  <a:lnTo>
                    <a:pt x="1349" y="972"/>
                  </a:lnTo>
                  <a:lnTo>
                    <a:pt x="1317" y="982"/>
                  </a:lnTo>
                  <a:lnTo>
                    <a:pt x="1288" y="990"/>
                  </a:lnTo>
                  <a:lnTo>
                    <a:pt x="1258" y="997"/>
                  </a:lnTo>
                  <a:lnTo>
                    <a:pt x="1228" y="1004"/>
                  </a:lnTo>
                  <a:lnTo>
                    <a:pt x="1194" y="1013"/>
                  </a:lnTo>
                  <a:lnTo>
                    <a:pt x="1154" y="1018"/>
                  </a:lnTo>
                  <a:lnTo>
                    <a:pt x="1122" y="1026"/>
                  </a:lnTo>
                  <a:lnTo>
                    <a:pt x="1086" y="1033"/>
                  </a:lnTo>
                  <a:lnTo>
                    <a:pt x="1048" y="1038"/>
                  </a:lnTo>
                  <a:lnTo>
                    <a:pt x="1009" y="1042"/>
                  </a:lnTo>
                  <a:lnTo>
                    <a:pt x="966" y="1043"/>
                  </a:lnTo>
                  <a:lnTo>
                    <a:pt x="925" y="1047"/>
                  </a:lnTo>
                  <a:lnTo>
                    <a:pt x="885" y="1047"/>
                  </a:lnTo>
                  <a:lnTo>
                    <a:pt x="842" y="1047"/>
                  </a:lnTo>
                  <a:lnTo>
                    <a:pt x="788" y="1047"/>
                  </a:lnTo>
                  <a:lnTo>
                    <a:pt x="740" y="1045"/>
                  </a:lnTo>
                  <a:lnTo>
                    <a:pt x="706" y="1043"/>
                  </a:lnTo>
                  <a:lnTo>
                    <a:pt x="668" y="1042"/>
                  </a:lnTo>
                  <a:lnTo>
                    <a:pt x="629" y="1038"/>
                  </a:lnTo>
                  <a:lnTo>
                    <a:pt x="584" y="1031"/>
                  </a:lnTo>
                  <a:lnTo>
                    <a:pt x="547" y="1024"/>
                  </a:lnTo>
                  <a:lnTo>
                    <a:pt x="509" y="1018"/>
                  </a:lnTo>
                  <a:lnTo>
                    <a:pt x="464" y="1008"/>
                  </a:lnTo>
                  <a:lnTo>
                    <a:pt x="430" y="999"/>
                  </a:lnTo>
                  <a:lnTo>
                    <a:pt x="387" y="990"/>
                  </a:lnTo>
                  <a:lnTo>
                    <a:pt x="349" y="979"/>
                  </a:lnTo>
                  <a:lnTo>
                    <a:pt x="312" y="968"/>
                  </a:lnTo>
                  <a:lnTo>
                    <a:pt x="272" y="954"/>
                  </a:lnTo>
                  <a:lnTo>
                    <a:pt x="224" y="936"/>
                  </a:lnTo>
                  <a:lnTo>
                    <a:pt x="109" y="1210"/>
                  </a:lnTo>
                  <a:lnTo>
                    <a:pt x="0" y="434"/>
                  </a:lnTo>
                  <a:lnTo>
                    <a:pt x="606" y="0"/>
                  </a:lnTo>
                  <a:close/>
                </a:path>
              </a:pathLst>
            </a:custGeom>
            <a:solidFill>
              <a:srgbClr val="FFFF00"/>
            </a:solidFill>
            <a:ln w="11113">
              <a:solidFill>
                <a:srgbClr val="000000"/>
              </a:solidFill>
              <a:prstDash val="solid"/>
              <a:round/>
              <a:headEnd/>
              <a:tailEnd/>
            </a:ln>
          </p:spPr>
          <p:txBody>
            <a:bodyPr/>
            <a:lstStyle/>
            <a:p>
              <a:endParaRPr lang="es-ES"/>
            </a:p>
          </p:txBody>
        </p:sp>
        <p:sp>
          <p:nvSpPr>
            <p:cNvPr id="41999" name="Freeform 16"/>
            <p:cNvSpPr>
              <a:spLocks/>
            </p:cNvSpPr>
            <p:nvPr/>
          </p:nvSpPr>
          <p:spPr bwMode="auto">
            <a:xfrm>
              <a:off x="2999" y="2519"/>
              <a:ext cx="575" cy="590"/>
            </a:xfrm>
            <a:custGeom>
              <a:avLst/>
              <a:gdLst>
                <a:gd name="T0" fmla="*/ 252 w 1314"/>
                <a:gd name="T1" fmla="*/ 58 h 1313"/>
                <a:gd name="T2" fmla="*/ 249 w 1314"/>
                <a:gd name="T3" fmla="*/ 64 h 1313"/>
                <a:gd name="T4" fmla="*/ 246 w 1314"/>
                <a:gd name="T5" fmla="*/ 69 h 1313"/>
                <a:gd name="T6" fmla="*/ 244 w 1314"/>
                <a:gd name="T7" fmla="*/ 74 h 1313"/>
                <a:gd name="T8" fmla="*/ 242 w 1314"/>
                <a:gd name="T9" fmla="*/ 79 h 1313"/>
                <a:gd name="T10" fmla="*/ 239 w 1314"/>
                <a:gd name="T11" fmla="*/ 84 h 1313"/>
                <a:gd name="T12" fmla="*/ 236 w 1314"/>
                <a:gd name="T13" fmla="*/ 89 h 1313"/>
                <a:gd name="T14" fmla="*/ 233 w 1314"/>
                <a:gd name="T15" fmla="*/ 93 h 1313"/>
                <a:gd name="T16" fmla="*/ 230 w 1314"/>
                <a:gd name="T17" fmla="*/ 98 h 1313"/>
                <a:gd name="T18" fmla="*/ 226 w 1314"/>
                <a:gd name="T19" fmla="*/ 104 h 1313"/>
                <a:gd name="T20" fmla="*/ 222 w 1314"/>
                <a:gd name="T21" fmla="*/ 110 h 1313"/>
                <a:gd name="T22" fmla="*/ 219 w 1314"/>
                <a:gd name="T23" fmla="*/ 114 h 1313"/>
                <a:gd name="T24" fmla="*/ 216 w 1314"/>
                <a:gd name="T25" fmla="*/ 119 h 1313"/>
                <a:gd name="T26" fmla="*/ 211 w 1314"/>
                <a:gd name="T27" fmla="*/ 125 h 1313"/>
                <a:gd name="T28" fmla="*/ 207 w 1314"/>
                <a:gd name="T29" fmla="*/ 131 h 1313"/>
                <a:gd name="T30" fmla="*/ 203 w 1314"/>
                <a:gd name="T31" fmla="*/ 136 h 1313"/>
                <a:gd name="T32" fmla="*/ 199 w 1314"/>
                <a:gd name="T33" fmla="*/ 141 h 1313"/>
                <a:gd name="T34" fmla="*/ 195 w 1314"/>
                <a:gd name="T35" fmla="*/ 146 h 1313"/>
                <a:gd name="T36" fmla="*/ 189 w 1314"/>
                <a:gd name="T37" fmla="*/ 151 h 1313"/>
                <a:gd name="T38" fmla="*/ 185 w 1314"/>
                <a:gd name="T39" fmla="*/ 157 h 1313"/>
                <a:gd name="T40" fmla="*/ 181 w 1314"/>
                <a:gd name="T41" fmla="*/ 161 h 1313"/>
                <a:gd name="T42" fmla="*/ 175 w 1314"/>
                <a:gd name="T43" fmla="*/ 166 h 1313"/>
                <a:gd name="T44" fmla="*/ 172 w 1314"/>
                <a:gd name="T45" fmla="*/ 169 h 1313"/>
                <a:gd name="T46" fmla="*/ 167 w 1314"/>
                <a:gd name="T47" fmla="*/ 174 h 1313"/>
                <a:gd name="T48" fmla="*/ 162 w 1314"/>
                <a:gd name="T49" fmla="*/ 178 h 1313"/>
                <a:gd name="T50" fmla="*/ 157 w 1314"/>
                <a:gd name="T51" fmla="*/ 183 h 1313"/>
                <a:gd name="T52" fmla="*/ 152 w 1314"/>
                <a:gd name="T53" fmla="*/ 187 h 1313"/>
                <a:gd name="T54" fmla="*/ 146 w 1314"/>
                <a:gd name="T55" fmla="*/ 191 h 1313"/>
                <a:gd name="T56" fmla="*/ 140 w 1314"/>
                <a:gd name="T57" fmla="*/ 196 h 1313"/>
                <a:gd name="T58" fmla="*/ 133 w 1314"/>
                <a:gd name="T59" fmla="*/ 201 h 1313"/>
                <a:gd name="T60" fmla="*/ 127 w 1314"/>
                <a:gd name="T61" fmla="*/ 205 h 1313"/>
                <a:gd name="T62" fmla="*/ 121 w 1314"/>
                <a:gd name="T63" fmla="*/ 210 h 1313"/>
                <a:gd name="T64" fmla="*/ 114 w 1314"/>
                <a:gd name="T65" fmla="*/ 214 h 1313"/>
                <a:gd name="T66" fmla="*/ 149 w 1314"/>
                <a:gd name="T67" fmla="*/ 265 h 1313"/>
                <a:gd name="T68" fmla="*/ 11 w 1314"/>
                <a:gd name="T69" fmla="*/ 200 h 1313"/>
                <a:gd name="T70" fmla="*/ 0 w 1314"/>
                <a:gd name="T71" fmla="*/ 70 h 1313"/>
                <a:gd name="T72" fmla="*/ 29 w 1314"/>
                <a:gd name="T73" fmla="*/ 106 h 1313"/>
                <a:gd name="T74" fmla="*/ 35 w 1314"/>
                <a:gd name="T75" fmla="*/ 103 h 1313"/>
                <a:gd name="T76" fmla="*/ 42 w 1314"/>
                <a:gd name="T77" fmla="*/ 100 h 1313"/>
                <a:gd name="T78" fmla="*/ 51 w 1314"/>
                <a:gd name="T79" fmla="*/ 96 h 1313"/>
                <a:gd name="T80" fmla="*/ 59 w 1314"/>
                <a:gd name="T81" fmla="*/ 90 h 1313"/>
                <a:gd name="T82" fmla="*/ 67 w 1314"/>
                <a:gd name="T83" fmla="*/ 84 h 1313"/>
                <a:gd name="T84" fmla="*/ 74 w 1314"/>
                <a:gd name="T85" fmla="*/ 79 h 1313"/>
                <a:gd name="T86" fmla="*/ 81 w 1314"/>
                <a:gd name="T87" fmla="*/ 73 h 1313"/>
                <a:gd name="T88" fmla="*/ 88 w 1314"/>
                <a:gd name="T89" fmla="*/ 67 h 1313"/>
                <a:gd name="T90" fmla="*/ 94 w 1314"/>
                <a:gd name="T91" fmla="*/ 61 h 1313"/>
                <a:gd name="T92" fmla="*/ 100 w 1314"/>
                <a:gd name="T93" fmla="*/ 54 h 1313"/>
                <a:gd name="T94" fmla="*/ 106 w 1314"/>
                <a:gd name="T95" fmla="*/ 47 h 1313"/>
                <a:gd name="T96" fmla="*/ 111 w 1314"/>
                <a:gd name="T97" fmla="*/ 40 h 1313"/>
                <a:gd name="T98" fmla="*/ 116 w 1314"/>
                <a:gd name="T99" fmla="*/ 34 h 1313"/>
                <a:gd name="T100" fmla="*/ 120 w 1314"/>
                <a:gd name="T101" fmla="*/ 27 h 1313"/>
                <a:gd name="T102" fmla="*/ 125 w 1314"/>
                <a:gd name="T103" fmla="*/ 19 h 1313"/>
                <a:gd name="T104" fmla="*/ 130 w 1314"/>
                <a:gd name="T105" fmla="*/ 12 h 1313"/>
                <a:gd name="T106" fmla="*/ 132 w 1314"/>
                <a:gd name="T107" fmla="*/ 6 h 1313"/>
                <a:gd name="T108" fmla="*/ 135 w 1314"/>
                <a:gd name="T109" fmla="*/ 0 h 1313"/>
                <a:gd name="T110" fmla="*/ 252 w 1314"/>
                <a:gd name="T111" fmla="*/ 58 h 131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314" h="1313">
                  <a:moveTo>
                    <a:pt x="1314" y="288"/>
                  </a:moveTo>
                  <a:lnTo>
                    <a:pt x="1298" y="317"/>
                  </a:lnTo>
                  <a:lnTo>
                    <a:pt x="1287" y="340"/>
                  </a:lnTo>
                  <a:lnTo>
                    <a:pt x="1273" y="365"/>
                  </a:lnTo>
                  <a:lnTo>
                    <a:pt x="1262" y="389"/>
                  </a:lnTo>
                  <a:lnTo>
                    <a:pt x="1248" y="414"/>
                  </a:lnTo>
                  <a:lnTo>
                    <a:pt x="1232" y="439"/>
                  </a:lnTo>
                  <a:lnTo>
                    <a:pt x="1217" y="462"/>
                  </a:lnTo>
                  <a:lnTo>
                    <a:pt x="1201" y="487"/>
                  </a:lnTo>
                  <a:lnTo>
                    <a:pt x="1181" y="514"/>
                  </a:lnTo>
                  <a:lnTo>
                    <a:pt x="1162" y="543"/>
                  </a:lnTo>
                  <a:lnTo>
                    <a:pt x="1146" y="566"/>
                  </a:lnTo>
                  <a:lnTo>
                    <a:pt x="1126" y="589"/>
                  </a:lnTo>
                  <a:lnTo>
                    <a:pt x="1104" y="618"/>
                  </a:lnTo>
                  <a:lnTo>
                    <a:pt x="1083" y="647"/>
                  </a:lnTo>
                  <a:lnTo>
                    <a:pt x="1061" y="672"/>
                  </a:lnTo>
                  <a:lnTo>
                    <a:pt x="1038" y="699"/>
                  </a:lnTo>
                  <a:lnTo>
                    <a:pt x="1018" y="720"/>
                  </a:lnTo>
                  <a:lnTo>
                    <a:pt x="990" y="751"/>
                  </a:lnTo>
                  <a:lnTo>
                    <a:pt x="966" y="776"/>
                  </a:lnTo>
                  <a:lnTo>
                    <a:pt x="943" y="797"/>
                  </a:lnTo>
                  <a:lnTo>
                    <a:pt x="916" y="822"/>
                  </a:lnTo>
                  <a:lnTo>
                    <a:pt x="896" y="840"/>
                  </a:lnTo>
                  <a:lnTo>
                    <a:pt x="871" y="862"/>
                  </a:lnTo>
                  <a:lnTo>
                    <a:pt x="846" y="883"/>
                  </a:lnTo>
                  <a:lnTo>
                    <a:pt x="818" y="907"/>
                  </a:lnTo>
                  <a:lnTo>
                    <a:pt x="792" y="926"/>
                  </a:lnTo>
                  <a:lnTo>
                    <a:pt x="764" y="948"/>
                  </a:lnTo>
                  <a:lnTo>
                    <a:pt x="728" y="973"/>
                  </a:lnTo>
                  <a:lnTo>
                    <a:pt x="698" y="994"/>
                  </a:lnTo>
                  <a:lnTo>
                    <a:pt x="665" y="1018"/>
                  </a:lnTo>
                  <a:lnTo>
                    <a:pt x="631" y="1041"/>
                  </a:lnTo>
                  <a:lnTo>
                    <a:pt x="595" y="1061"/>
                  </a:lnTo>
                  <a:lnTo>
                    <a:pt x="776" y="1313"/>
                  </a:lnTo>
                  <a:lnTo>
                    <a:pt x="54" y="989"/>
                  </a:lnTo>
                  <a:lnTo>
                    <a:pt x="0" y="347"/>
                  </a:lnTo>
                  <a:lnTo>
                    <a:pt x="151" y="528"/>
                  </a:lnTo>
                  <a:lnTo>
                    <a:pt x="185" y="512"/>
                  </a:lnTo>
                  <a:lnTo>
                    <a:pt x="219" y="494"/>
                  </a:lnTo>
                  <a:lnTo>
                    <a:pt x="264" y="473"/>
                  </a:lnTo>
                  <a:lnTo>
                    <a:pt x="307" y="448"/>
                  </a:lnTo>
                  <a:lnTo>
                    <a:pt x="352" y="417"/>
                  </a:lnTo>
                  <a:lnTo>
                    <a:pt x="389" y="390"/>
                  </a:lnTo>
                  <a:lnTo>
                    <a:pt x="425" y="360"/>
                  </a:lnTo>
                  <a:lnTo>
                    <a:pt x="461" y="329"/>
                  </a:lnTo>
                  <a:lnTo>
                    <a:pt x="490" y="301"/>
                  </a:lnTo>
                  <a:lnTo>
                    <a:pt x="520" y="268"/>
                  </a:lnTo>
                  <a:lnTo>
                    <a:pt x="552" y="233"/>
                  </a:lnTo>
                  <a:lnTo>
                    <a:pt x="579" y="200"/>
                  </a:lnTo>
                  <a:lnTo>
                    <a:pt x="606" y="166"/>
                  </a:lnTo>
                  <a:lnTo>
                    <a:pt x="629" y="136"/>
                  </a:lnTo>
                  <a:lnTo>
                    <a:pt x="654" y="95"/>
                  </a:lnTo>
                  <a:lnTo>
                    <a:pt x="678" y="57"/>
                  </a:lnTo>
                  <a:lnTo>
                    <a:pt x="690" y="28"/>
                  </a:lnTo>
                  <a:lnTo>
                    <a:pt x="703" y="0"/>
                  </a:lnTo>
                  <a:lnTo>
                    <a:pt x="1314" y="288"/>
                  </a:lnTo>
                  <a:close/>
                </a:path>
              </a:pathLst>
            </a:custGeom>
            <a:solidFill>
              <a:srgbClr val="0000FF"/>
            </a:solidFill>
            <a:ln w="11113">
              <a:solidFill>
                <a:srgbClr val="000000"/>
              </a:solidFill>
              <a:prstDash val="solid"/>
              <a:round/>
              <a:headEnd/>
              <a:tailEnd/>
            </a:ln>
          </p:spPr>
          <p:txBody>
            <a:bodyPr/>
            <a:lstStyle/>
            <a:p>
              <a:endParaRPr lang="es-ES"/>
            </a:p>
          </p:txBody>
        </p:sp>
        <p:sp>
          <p:nvSpPr>
            <p:cNvPr id="42000" name="Freeform 17"/>
            <p:cNvSpPr>
              <a:spLocks/>
            </p:cNvSpPr>
            <p:nvPr/>
          </p:nvSpPr>
          <p:spPr bwMode="auto">
            <a:xfrm>
              <a:off x="3191" y="1993"/>
              <a:ext cx="530" cy="685"/>
            </a:xfrm>
            <a:custGeom>
              <a:avLst/>
              <a:gdLst>
                <a:gd name="T0" fmla="*/ 0 w 1212"/>
                <a:gd name="T1" fmla="*/ 195 h 1529"/>
                <a:gd name="T2" fmla="*/ 58 w 1212"/>
                <a:gd name="T3" fmla="*/ 218 h 1529"/>
                <a:gd name="T4" fmla="*/ 61 w 1212"/>
                <a:gd name="T5" fmla="*/ 210 h 1529"/>
                <a:gd name="T6" fmla="*/ 63 w 1212"/>
                <a:gd name="T7" fmla="*/ 203 h 1529"/>
                <a:gd name="T8" fmla="*/ 65 w 1212"/>
                <a:gd name="T9" fmla="*/ 196 h 1529"/>
                <a:gd name="T10" fmla="*/ 66 w 1212"/>
                <a:gd name="T11" fmla="*/ 190 h 1529"/>
                <a:gd name="T12" fmla="*/ 68 w 1212"/>
                <a:gd name="T13" fmla="*/ 183 h 1529"/>
                <a:gd name="T14" fmla="*/ 70 w 1212"/>
                <a:gd name="T15" fmla="*/ 175 h 1529"/>
                <a:gd name="T16" fmla="*/ 71 w 1212"/>
                <a:gd name="T17" fmla="*/ 168 h 1529"/>
                <a:gd name="T18" fmla="*/ 72 w 1212"/>
                <a:gd name="T19" fmla="*/ 161 h 1529"/>
                <a:gd name="T20" fmla="*/ 73 w 1212"/>
                <a:gd name="T21" fmla="*/ 152 h 1529"/>
                <a:gd name="T22" fmla="*/ 73 w 1212"/>
                <a:gd name="T23" fmla="*/ 144 h 1529"/>
                <a:gd name="T24" fmla="*/ 73 w 1212"/>
                <a:gd name="T25" fmla="*/ 129 h 1529"/>
                <a:gd name="T26" fmla="*/ 73 w 1212"/>
                <a:gd name="T27" fmla="*/ 120 h 1529"/>
                <a:gd name="T28" fmla="*/ 73 w 1212"/>
                <a:gd name="T29" fmla="*/ 113 h 1529"/>
                <a:gd name="T30" fmla="*/ 71 w 1212"/>
                <a:gd name="T31" fmla="*/ 106 h 1529"/>
                <a:gd name="T32" fmla="*/ 70 w 1212"/>
                <a:gd name="T33" fmla="*/ 98 h 1529"/>
                <a:gd name="T34" fmla="*/ 69 w 1212"/>
                <a:gd name="T35" fmla="*/ 90 h 1529"/>
                <a:gd name="T36" fmla="*/ 67 w 1212"/>
                <a:gd name="T37" fmla="*/ 82 h 1529"/>
                <a:gd name="T38" fmla="*/ 64 w 1212"/>
                <a:gd name="T39" fmla="*/ 74 h 1529"/>
                <a:gd name="T40" fmla="*/ 176 w 1212"/>
                <a:gd name="T41" fmla="*/ 0 h 1529"/>
                <a:gd name="T42" fmla="*/ 179 w 1212"/>
                <a:gd name="T43" fmla="*/ 7 h 1529"/>
                <a:gd name="T44" fmla="*/ 181 w 1212"/>
                <a:gd name="T45" fmla="*/ 14 h 1529"/>
                <a:gd name="T46" fmla="*/ 183 w 1212"/>
                <a:gd name="T47" fmla="*/ 20 h 1529"/>
                <a:gd name="T48" fmla="*/ 185 w 1212"/>
                <a:gd name="T49" fmla="*/ 27 h 1529"/>
                <a:gd name="T50" fmla="*/ 187 w 1212"/>
                <a:gd name="T51" fmla="*/ 33 h 1529"/>
                <a:gd name="T52" fmla="*/ 189 w 1212"/>
                <a:gd name="T53" fmla="*/ 39 h 1529"/>
                <a:gd name="T54" fmla="*/ 191 w 1212"/>
                <a:gd name="T55" fmla="*/ 45 h 1529"/>
                <a:gd name="T56" fmla="*/ 192 w 1212"/>
                <a:gd name="T57" fmla="*/ 51 h 1529"/>
                <a:gd name="T58" fmla="*/ 193 w 1212"/>
                <a:gd name="T59" fmla="*/ 57 h 1529"/>
                <a:gd name="T60" fmla="*/ 195 w 1212"/>
                <a:gd name="T61" fmla="*/ 64 h 1529"/>
                <a:gd name="T62" fmla="*/ 196 w 1212"/>
                <a:gd name="T63" fmla="*/ 72 h 1529"/>
                <a:gd name="T64" fmla="*/ 198 w 1212"/>
                <a:gd name="T65" fmla="*/ 78 h 1529"/>
                <a:gd name="T66" fmla="*/ 199 w 1212"/>
                <a:gd name="T67" fmla="*/ 86 h 1529"/>
                <a:gd name="T68" fmla="*/ 200 w 1212"/>
                <a:gd name="T69" fmla="*/ 93 h 1529"/>
                <a:gd name="T70" fmla="*/ 200 w 1212"/>
                <a:gd name="T71" fmla="*/ 101 h 1529"/>
                <a:gd name="T72" fmla="*/ 201 w 1212"/>
                <a:gd name="T73" fmla="*/ 110 h 1529"/>
                <a:gd name="T74" fmla="*/ 202 w 1212"/>
                <a:gd name="T75" fmla="*/ 118 h 1529"/>
                <a:gd name="T76" fmla="*/ 202 w 1212"/>
                <a:gd name="T77" fmla="*/ 126 h 1529"/>
                <a:gd name="T78" fmla="*/ 202 w 1212"/>
                <a:gd name="T79" fmla="*/ 135 h 1529"/>
                <a:gd name="T80" fmla="*/ 202 w 1212"/>
                <a:gd name="T81" fmla="*/ 146 h 1529"/>
                <a:gd name="T82" fmla="*/ 201 w 1212"/>
                <a:gd name="T83" fmla="*/ 155 h 1529"/>
                <a:gd name="T84" fmla="*/ 201 w 1212"/>
                <a:gd name="T85" fmla="*/ 162 h 1529"/>
                <a:gd name="T86" fmla="*/ 200 w 1212"/>
                <a:gd name="T87" fmla="*/ 170 h 1529"/>
                <a:gd name="T88" fmla="*/ 200 w 1212"/>
                <a:gd name="T89" fmla="*/ 177 h 1529"/>
                <a:gd name="T90" fmla="*/ 199 w 1212"/>
                <a:gd name="T91" fmla="*/ 186 h 1529"/>
                <a:gd name="T92" fmla="*/ 197 w 1212"/>
                <a:gd name="T93" fmla="*/ 194 h 1529"/>
                <a:gd name="T94" fmla="*/ 196 w 1212"/>
                <a:gd name="T95" fmla="*/ 202 h 1529"/>
                <a:gd name="T96" fmla="*/ 194 w 1212"/>
                <a:gd name="T97" fmla="*/ 211 h 1529"/>
                <a:gd name="T98" fmla="*/ 192 w 1212"/>
                <a:gd name="T99" fmla="*/ 217 h 1529"/>
                <a:gd name="T100" fmla="*/ 191 w 1212"/>
                <a:gd name="T101" fmla="*/ 226 h 1529"/>
                <a:gd name="T102" fmla="*/ 188 w 1212"/>
                <a:gd name="T103" fmla="*/ 233 h 1529"/>
                <a:gd name="T104" fmla="*/ 186 w 1212"/>
                <a:gd name="T105" fmla="*/ 241 h 1529"/>
                <a:gd name="T106" fmla="*/ 184 w 1212"/>
                <a:gd name="T107" fmla="*/ 249 h 1529"/>
                <a:gd name="T108" fmla="*/ 181 w 1212"/>
                <a:gd name="T109" fmla="*/ 258 h 1529"/>
                <a:gd name="T110" fmla="*/ 177 w 1212"/>
                <a:gd name="T111" fmla="*/ 268 h 1529"/>
                <a:gd name="T112" fmla="*/ 232 w 1212"/>
                <a:gd name="T113" fmla="*/ 292 h 1529"/>
                <a:gd name="T114" fmla="*/ 95 w 1212"/>
                <a:gd name="T115" fmla="*/ 307 h 1529"/>
                <a:gd name="T116" fmla="*/ 0 w 1212"/>
                <a:gd name="T117" fmla="*/ 195 h 15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12" h="1529">
                  <a:moveTo>
                    <a:pt x="0" y="972"/>
                  </a:moveTo>
                  <a:lnTo>
                    <a:pt x="302" y="1085"/>
                  </a:lnTo>
                  <a:lnTo>
                    <a:pt x="318" y="1047"/>
                  </a:lnTo>
                  <a:lnTo>
                    <a:pt x="330" y="1011"/>
                  </a:lnTo>
                  <a:lnTo>
                    <a:pt x="339" y="977"/>
                  </a:lnTo>
                  <a:lnTo>
                    <a:pt x="348" y="947"/>
                  </a:lnTo>
                  <a:lnTo>
                    <a:pt x="357" y="913"/>
                  </a:lnTo>
                  <a:lnTo>
                    <a:pt x="364" y="873"/>
                  </a:lnTo>
                  <a:lnTo>
                    <a:pt x="370" y="838"/>
                  </a:lnTo>
                  <a:lnTo>
                    <a:pt x="375" y="802"/>
                  </a:lnTo>
                  <a:lnTo>
                    <a:pt x="380" y="760"/>
                  </a:lnTo>
                  <a:lnTo>
                    <a:pt x="382" y="717"/>
                  </a:lnTo>
                  <a:lnTo>
                    <a:pt x="382" y="640"/>
                  </a:lnTo>
                  <a:lnTo>
                    <a:pt x="380" y="599"/>
                  </a:lnTo>
                  <a:lnTo>
                    <a:pt x="379" y="563"/>
                  </a:lnTo>
                  <a:lnTo>
                    <a:pt x="373" y="526"/>
                  </a:lnTo>
                  <a:lnTo>
                    <a:pt x="366" y="486"/>
                  </a:lnTo>
                  <a:lnTo>
                    <a:pt x="359" y="452"/>
                  </a:lnTo>
                  <a:lnTo>
                    <a:pt x="350" y="409"/>
                  </a:lnTo>
                  <a:lnTo>
                    <a:pt x="337" y="368"/>
                  </a:lnTo>
                  <a:lnTo>
                    <a:pt x="922" y="0"/>
                  </a:lnTo>
                  <a:lnTo>
                    <a:pt x="936" y="36"/>
                  </a:lnTo>
                  <a:lnTo>
                    <a:pt x="948" y="70"/>
                  </a:lnTo>
                  <a:lnTo>
                    <a:pt x="959" y="101"/>
                  </a:lnTo>
                  <a:lnTo>
                    <a:pt x="970" y="133"/>
                  </a:lnTo>
                  <a:lnTo>
                    <a:pt x="979" y="164"/>
                  </a:lnTo>
                  <a:lnTo>
                    <a:pt x="990" y="196"/>
                  </a:lnTo>
                  <a:lnTo>
                    <a:pt x="997" y="224"/>
                  </a:lnTo>
                  <a:lnTo>
                    <a:pt x="1004" y="255"/>
                  </a:lnTo>
                  <a:lnTo>
                    <a:pt x="1011" y="285"/>
                  </a:lnTo>
                  <a:lnTo>
                    <a:pt x="1020" y="319"/>
                  </a:lnTo>
                  <a:lnTo>
                    <a:pt x="1026" y="359"/>
                  </a:lnTo>
                  <a:lnTo>
                    <a:pt x="1033" y="391"/>
                  </a:lnTo>
                  <a:lnTo>
                    <a:pt x="1040" y="427"/>
                  </a:lnTo>
                  <a:lnTo>
                    <a:pt x="1045" y="465"/>
                  </a:lnTo>
                  <a:lnTo>
                    <a:pt x="1047" y="504"/>
                  </a:lnTo>
                  <a:lnTo>
                    <a:pt x="1051" y="547"/>
                  </a:lnTo>
                  <a:lnTo>
                    <a:pt x="1054" y="588"/>
                  </a:lnTo>
                  <a:lnTo>
                    <a:pt x="1054" y="628"/>
                  </a:lnTo>
                  <a:lnTo>
                    <a:pt x="1054" y="671"/>
                  </a:lnTo>
                  <a:lnTo>
                    <a:pt x="1054" y="725"/>
                  </a:lnTo>
                  <a:lnTo>
                    <a:pt x="1052" y="773"/>
                  </a:lnTo>
                  <a:lnTo>
                    <a:pt x="1051" y="807"/>
                  </a:lnTo>
                  <a:lnTo>
                    <a:pt x="1047" y="845"/>
                  </a:lnTo>
                  <a:lnTo>
                    <a:pt x="1045" y="884"/>
                  </a:lnTo>
                  <a:lnTo>
                    <a:pt x="1038" y="929"/>
                  </a:lnTo>
                  <a:lnTo>
                    <a:pt x="1031" y="967"/>
                  </a:lnTo>
                  <a:lnTo>
                    <a:pt x="1024" y="1004"/>
                  </a:lnTo>
                  <a:lnTo>
                    <a:pt x="1015" y="1049"/>
                  </a:lnTo>
                  <a:lnTo>
                    <a:pt x="1006" y="1083"/>
                  </a:lnTo>
                  <a:lnTo>
                    <a:pt x="997" y="1126"/>
                  </a:lnTo>
                  <a:lnTo>
                    <a:pt x="986" y="1164"/>
                  </a:lnTo>
                  <a:lnTo>
                    <a:pt x="974" y="1201"/>
                  </a:lnTo>
                  <a:lnTo>
                    <a:pt x="961" y="1241"/>
                  </a:lnTo>
                  <a:lnTo>
                    <a:pt x="945" y="1289"/>
                  </a:lnTo>
                  <a:lnTo>
                    <a:pt x="927" y="1338"/>
                  </a:lnTo>
                  <a:lnTo>
                    <a:pt x="1212" y="1454"/>
                  </a:lnTo>
                  <a:lnTo>
                    <a:pt x="497" y="1529"/>
                  </a:lnTo>
                  <a:lnTo>
                    <a:pt x="0" y="972"/>
                  </a:lnTo>
                  <a:close/>
                </a:path>
              </a:pathLst>
            </a:custGeom>
            <a:solidFill>
              <a:srgbClr val="FF00FF"/>
            </a:solidFill>
            <a:ln w="11113">
              <a:solidFill>
                <a:srgbClr val="000000"/>
              </a:solidFill>
              <a:prstDash val="solid"/>
              <a:round/>
              <a:headEnd/>
              <a:tailEnd/>
            </a:ln>
          </p:spPr>
          <p:txBody>
            <a:bodyPr/>
            <a:lstStyle/>
            <a:p>
              <a:endParaRPr lang="es-ES"/>
            </a:p>
          </p:txBody>
        </p:sp>
        <p:sp>
          <p:nvSpPr>
            <p:cNvPr id="42001" name="Freeform 18"/>
            <p:cNvSpPr>
              <a:spLocks/>
            </p:cNvSpPr>
            <p:nvPr/>
          </p:nvSpPr>
          <p:spPr bwMode="auto">
            <a:xfrm>
              <a:off x="3093" y="1594"/>
              <a:ext cx="621" cy="606"/>
            </a:xfrm>
            <a:custGeom>
              <a:avLst/>
              <a:gdLst>
                <a:gd name="T0" fmla="*/ 56 w 1418"/>
                <a:gd name="T1" fmla="*/ 0 h 1350"/>
                <a:gd name="T2" fmla="*/ 61 w 1418"/>
                <a:gd name="T3" fmla="*/ 3 h 1350"/>
                <a:gd name="T4" fmla="*/ 65 w 1418"/>
                <a:gd name="T5" fmla="*/ 5 h 1350"/>
                <a:gd name="T6" fmla="*/ 70 w 1418"/>
                <a:gd name="T7" fmla="*/ 8 h 1350"/>
                <a:gd name="T8" fmla="*/ 74 w 1418"/>
                <a:gd name="T9" fmla="*/ 10 h 1350"/>
                <a:gd name="T10" fmla="*/ 79 w 1418"/>
                <a:gd name="T11" fmla="*/ 13 h 1350"/>
                <a:gd name="T12" fmla="*/ 84 w 1418"/>
                <a:gd name="T13" fmla="*/ 17 h 1350"/>
                <a:gd name="T14" fmla="*/ 88 w 1418"/>
                <a:gd name="T15" fmla="*/ 20 h 1350"/>
                <a:gd name="T16" fmla="*/ 93 w 1418"/>
                <a:gd name="T17" fmla="*/ 22 h 1350"/>
                <a:gd name="T18" fmla="*/ 99 w 1418"/>
                <a:gd name="T19" fmla="*/ 26 h 1350"/>
                <a:gd name="T20" fmla="*/ 104 w 1418"/>
                <a:gd name="T21" fmla="*/ 31 h 1350"/>
                <a:gd name="T22" fmla="*/ 109 w 1418"/>
                <a:gd name="T23" fmla="*/ 34 h 1350"/>
                <a:gd name="T24" fmla="*/ 113 w 1418"/>
                <a:gd name="T25" fmla="*/ 38 h 1350"/>
                <a:gd name="T26" fmla="*/ 119 w 1418"/>
                <a:gd name="T27" fmla="*/ 42 h 1350"/>
                <a:gd name="T28" fmla="*/ 124 w 1418"/>
                <a:gd name="T29" fmla="*/ 46 h 1350"/>
                <a:gd name="T30" fmla="*/ 129 w 1418"/>
                <a:gd name="T31" fmla="*/ 51 h 1350"/>
                <a:gd name="T32" fmla="*/ 134 w 1418"/>
                <a:gd name="T33" fmla="*/ 55 h 1350"/>
                <a:gd name="T34" fmla="*/ 138 w 1418"/>
                <a:gd name="T35" fmla="*/ 60 h 1350"/>
                <a:gd name="T36" fmla="*/ 144 w 1418"/>
                <a:gd name="T37" fmla="*/ 65 h 1350"/>
                <a:gd name="T38" fmla="*/ 148 w 1418"/>
                <a:gd name="T39" fmla="*/ 70 h 1350"/>
                <a:gd name="T40" fmla="*/ 153 w 1418"/>
                <a:gd name="T41" fmla="*/ 75 h 1350"/>
                <a:gd name="T42" fmla="*/ 158 w 1418"/>
                <a:gd name="T43" fmla="*/ 80 h 1350"/>
                <a:gd name="T44" fmla="*/ 161 w 1418"/>
                <a:gd name="T45" fmla="*/ 84 h 1350"/>
                <a:gd name="T46" fmla="*/ 166 w 1418"/>
                <a:gd name="T47" fmla="*/ 89 h 1350"/>
                <a:gd name="T48" fmla="*/ 169 w 1418"/>
                <a:gd name="T49" fmla="*/ 94 h 1350"/>
                <a:gd name="T50" fmla="*/ 174 w 1418"/>
                <a:gd name="T51" fmla="*/ 100 h 1350"/>
                <a:gd name="T52" fmla="*/ 178 w 1418"/>
                <a:gd name="T53" fmla="*/ 105 h 1350"/>
                <a:gd name="T54" fmla="*/ 182 w 1418"/>
                <a:gd name="T55" fmla="*/ 111 h 1350"/>
                <a:gd name="T56" fmla="*/ 187 w 1418"/>
                <a:gd name="T57" fmla="*/ 118 h 1350"/>
                <a:gd name="T58" fmla="*/ 191 w 1418"/>
                <a:gd name="T59" fmla="*/ 124 h 1350"/>
                <a:gd name="T60" fmla="*/ 195 w 1418"/>
                <a:gd name="T61" fmla="*/ 131 h 1350"/>
                <a:gd name="T62" fmla="*/ 199 w 1418"/>
                <a:gd name="T63" fmla="*/ 138 h 1350"/>
                <a:gd name="T64" fmla="*/ 203 w 1418"/>
                <a:gd name="T65" fmla="*/ 145 h 1350"/>
                <a:gd name="T66" fmla="*/ 207 w 1418"/>
                <a:gd name="T67" fmla="*/ 153 h 1350"/>
                <a:gd name="T68" fmla="*/ 210 w 1418"/>
                <a:gd name="T69" fmla="*/ 159 h 1350"/>
                <a:gd name="T70" fmla="*/ 213 w 1418"/>
                <a:gd name="T71" fmla="*/ 165 h 1350"/>
                <a:gd name="T72" fmla="*/ 216 w 1418"/>
                <a:gd name="T73" fmla="*/ 172 h 1350"/>
                <a:gd name="T74" fmla="*/ 218 w 1418"/>
                <a:gd name="T75" fmla="*/ 177 h 1350"/>
                <a:gd name="T76" fmla="*/ 272 w 1418"/>
                <a:gd name="T77" fmla="*/ 155 h 1350"/>
                <a:gd name="T78" fmla="*/ 188 w 1418"/>
                <a:gd name="T79" fmla="*/ 272 h 1350"/>
                <a:gd name="T80" fmla="*/ 39 w 1418"/>
                <a:gd name="T81" fmla="*/ 253 h 1350"/>
                <a:gd name="T82" fmla="*/ 99 w 1418"/>
                <a:gd name="T83" fmla="*/ 228 h 1350"/>
                <a:gd name="T84" fmla="*/ 95 w 1418"/>
                <a:gd name="T85" fmla="*/ 220 h 1350"/>
                <a:gd name="T86" fmla="*/ 91 w 1418"/>
                <a:gd name="T87" fmla="*/ 212 h 1350"/>
                <a:gd name="T88" fmla="*/ 85 w 1418"/>
                <a:gd name="T89" fmla="*/ 203 h 1350"/>
                <a:gd name="T90" fmla="*/ 80 w 1418"/>
                <a:gd name="T91" fmla="*/ 194 h 1350"/>
                <a:gd name="T92" fmla="*/ 74 w 1418"/>
                <a:gd name="T93" fmla="*/ 186 h 1350"/>
                <a:gd name="T94" fmla="*/ 69 w 1418"/>
                <a:gd name="T95" fmla="*/ 179 h 1350"/>
                <a:gd name="T96" fmla="*/ 64 w 1418"/>
                <a:gd name="T97" fmla="*/ 172 h 1350"/>
                <a:gd name="T98" fmla="*/ 57 w 1418"/>
                <a:gd name="T99" fmla="*/ 166 h 1350"/>
                <a:gd name="T100" fmla="*/ 52 w 1418"/>
                <a:gd name="T101" fmla="*/ 160 h 1350"/>
                <a:gd name="T102" fmla="*/ 45 w 1418"/>
                <a:gd name="T103" fmla="*/ 154 h 1350"/>
                <a:gd name="T104" fmla="*/ 38 w 1418"/>
                <a:gd name="T105" fmla="*/ 148 h 1350"/>
                <a:gd name="T106" fmla="*/ 32 w 1418"/>
                <a:gd name="T107" fmla="*/ 143 h 1350"/>
                <a:gd name="T108" fmla="*/ 26 w 1418"/>
                <a:gd name="T109" fmla="*/ 138 h 1350"/>
                <a:gd name="T110" fmla="*/ 18 w 1418"/>
                <a:gd name="T111" fmla="*/ 133 h 1350"/>
                <a:gd name="T112" fmla="*/ 11 w 1418"/>
                <a:gd name="T113" fmla="*/ 128 h 1350"/>
                <a:gd name="T114" fmla="*/ 6 w 1418"/>
                <a:gd name="T115" fmla="*/ 126 h 1350"/>
                <a:gd name="T116" fmla="*/ 0 w 1418"/>
                <a:gd name="T117" fmla="*/ 123 h 1350"/>
                <a:gd name="T118" fmla="*/ 56 w 1418"/>
                <a:gd name="T119" fmla="*/ 0 h 13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418" h="1350">
                  <a:moveTo>
                    <a:pt x="289" y="0"/>
                  </a:moveTo>
                  <a:lnTo>
                    <a:pt x="317" y="14"/>
                  </a:lnTo>
                  <a:lnTo>
                    <a:pt x="341" y="27"/>
                  </a:lnTo>
                  <a:lnTo>
                    <a:pt x="366" y="40"/>
                  </a:lnTo>
                  <a:lnTo>
                    <a:pt x="389" y="52"/>
                  </a:lnTo>
                  <a:lnTo>
                    <a:pt x="414" y="66"/>
                  </a:lnTo>
                  <a:lnTo>
                    <a:pt x="437" y="83"/>
                  </a:lnTo>
                  <a:lnTo>
                    <a:pt x="461" y="97"/>
                  </a:lnTo>
                  <a:lnTo>
                    <a:pt x="484" y="111"/>
                  </a:lnTo>
                  <a:lnTo>
                    <a:pt x="513" y="131"/>
                  </a:lnTo>
                  <a:lnTo>
                    <a:pt x="543" y="152"/>
                  </a:lnTo>
                  <a:lnTo>
                    <a:pt x="567" y="169"/>
                  </a:lnTo>
                  <a:lnTo>
                    <a:pt x="590" y="188"/>
                  </a:lnTo>
                  <a:lnTo>
                    <a:pt x="619" y="208"/>
                  </a:lnTo>
                  <a:lnTo>
                    <a:pt x="647" y="230"/>
                  </a:lnTo>
                  <a:lnTo>
                    <a:pt x="672" y="251"/>
                  </a:lnTo>
                  <a:lnTo>
                    <a:pt x="697" y="274"/>
                  </a:lnTo>
                  <a:lnTo>
                    <a:pt x="721" y="296"/>
                  </a:lnTo>
                  <a:lnTo>
                    <a:pt x="749" y="323"/>
                  </a:lnTo>
                  <a:lnTo>
                    <a:pt x="774" y="346"/>
                  </a:lnTo>
                  <a:lnTo>
                    <a:pt x="796" y="369"/>
                  </a:lnTo>
                  <a:lnTo>
                    <a:pt x="821" y="396"/>
                  </a:lnTo>
                  <a:lnTo>
                    <a:pt x="841" y="416"/>
                  </a:lnTo>
                  <a:lnTo>
                    <a:pt x="862" y="441"/>
                  </a:lnTo>
                  <a:lnTo>
                    <a:pt x="884" y="466"/>
                  </a:lnTo>
                  <a:lnTo>
                    <a:pt x="907" y="497"/>
                  </a:lnTo>
                  <a:lnTo>
                    <a:pt x="927" y="522"/>
                  </a:lnTo>
                  <a:lnTo>
                    <a:pt x="948" y="550"/>
                  </a:lnTo>
                  <a:lnTo>
                    <a:pt x="973" y="584"/>
                  </a:lnTo>
                  <a:lnTo>
                    <a:pt x="995" y="615"/>
                  </a:lnTo>
                  <a:lnTo>
                    <a:pt x="1018" y="649"/>
                  </a:lnTo>
                  <a:lnTo>
                    <a:pt x="1040" y="683"/>
                  </a:lnTo>
                  <a:lnTo>
                    <a:pt x="1059" y="719"/>
                  </a:lnTo>
                  <a:lnTo>
                    <a:pt x="1081" y="757"/>
                  </a:lnTo>
                  <a:lnTo>
                    <a:pt x="1097" y="789"/>
                  </a:lnTo>
                  <a:lnTo>
                    <a:pt x="1113" y="819"/>
                  </a:lnTo>
                  <a:lnTo>
                    <a:pt x="1127" y="855"/>
                  </a:lnTo>
                  <a:lnTo>
                    <a:pt x="1136" y="880"/>
                  </a:lnTo>
                  <a:lnTo>
                    <a:pt x="1418" y="769"/>
                  </a:lnTo>
                  <a:lnTo>
                    <a:pt x="981" y="1350"/>
                  </a:lnTo>
                  <a:lnTo>
                    <a:pt x="206" y="1255"/>
                  </a:lnTo>
                  <a:lnTo>
                    <a:pt x="513" y="1131"/>
                  </a:lnTo>
                  <a:lnTo>
                    <a:pt x="493" y="1090"/>
                  </a:lnTo>
                  <a:lnTo>
                    <a:pt x="473" y="1051"/>
                  </a:lnTo>
                  <a:lnTo>
                    <a:pt x="446" y="1008"/>
                  </a:lnTo>
                  <a:lnTo>
                    <a:pt x="416" y="963"/>
                  </a:lnTo>
                  <a:lnTo>
                    <a:pt x="389" y="925"/>
                  </a:lnTo>
                  <a:lnTo>
                    <a:pt x="360" y="889"/>
                  </a:lnTo>
                  <a:lnTo>
                    <a:pt x="330" y="853"/>
                  </a:lnTo>
                  <a:lnTo>
                    <a:pt x="299" y="823"/>
                  </a:lnTo>
                  <a:lnTo>
                    <a:pt x="269" y="794"/>
                  </a:lnTo>
                  <a:lnTo>
                    <a:pt x="233" y="762"/>
                  </a:lnTo>
                  <a:lnTo>
                    <a:pt x="199" y="735"/>
                  </a:lnTo>
                  <a:lnTo>
                    <a:pt x="167" y="708"/>
                  </a:lnTo>
                  <a:lnTo>
                    <a:pt x="135" y="685"/>
                  </a:lnTo>
                  <a:lnTo>
                    <a:pt x="95" y="660"/>
                  </a:lnTo>
                  <a:lnTo>
                    <a:pt x="56" y="636"/>
                  </a:lnTo>
                  <a:lnTo>
                    <a:pt x="29" y="624"/>
                  </a:lnTo>
                  <a:lnTo>
                    <a:pt x="0" y="608"/>
                  </a:lnTo>
                  <a:lnTo>
                    <a:pt x="289" y="0"/>
                  </a:lnTo>
                  <a:close/>
                </a:path>
              </a:pathLst>
            </a:custGeom>
            <a:solidFill>
              <a:srgbClr val="FFA41F"/>
            </a:solidFill>
            <a:ln w="11113">
              <a:solidFill>
                <a:srgbClr val="000000"/>
              </a:solidFill>
              <a:prstDash val="solid"/>
              <a:round/>
              <a:headEnd/>
              <a:tailEnd/>
            </a:ln>
          </p:spPr>
          <p:txBody>
            <a:bodyPr/>
            <a:lstStyle/>
            <a:p>
              <a:endParaRPr lang="es-ES"/>
            </a:p>
          </p:txBody>
        </p:sp>
        <p:sp>
          <p:nvSpPr>
            <p:cNvPr id="42002" name="Freeform 19"/>
            <p:cNvSpPr>
              <a:spLocks/>
            </p:cNvSpPr>
            <p:nvPr/>
          </p:nvSpPr>
          <p:spPr bwMode="auto">
            <a:xfrm>
              <a:off x="2659" y="1440"/>
              <a:ext cx="600" cy="496"/>
            </a:xfrm>
            <a:custGeom>
              <a:avLst/>
              <a:gdLst>
                <a:gd name="T0" fmla="*/ 140 w 1371"/>
                <a:gd name="T1" fmla="*/ 222 h 1106"/>
                <a:gd name="T2" fmla="*/ 157 w 1371"/>
                <a:gd name="T3" fmla="*/ 179 h 1106"/>
                <a:gd name="T4" fmla="*/ 152 w 1371"/>
                <a:gd name="T5" fmla="*/ 178 h 1106"/>
                <a:gd name="T6" fmla="*/ 146 w 1371"/>
                <a:gd name="T7" fmla="*/ 176 h 1106"/>
                <a:gd name="T8" fmla="*/ 138 w 1371"/>
                <a:gd name="T9" fmla="*/ 174 h 1106"/>
                <a:gd name="T10" fmla="*/ 131 w 1371"/>
                <a:gd name="T11" fmla="*/ 173 h 1106"/>
                <a:gd name="T12" fmla="*/ 124 w 1371"/>
                <a:gd name="T13" fmla="*/ 172 h 1106"/>
                <a:gd name="T14" fmla="*/ 116 w 1371"/>
                <a:gd name="T15" fmla="*/ 171 h 1106"/>
                <a:gd name="T16" fmla="*/ 108 w 1371"/>
                <a:gd name="T17" fmla="*/ 170 h 1106"/>
                <a:gd name="T18" fmla="*/ 93 w 1371"/>
                <a:gd name="T19" fmla="*/ 170 h 1106"/>
                <a:gd name="T20" fmla="*/ 86 w 1371"/>
                <a:gd name="T21" fmla="*/ 171 h 1106"/>
                <a:gd name="T22" fmla="*/ 78 w 1371"/>
                <a:gd name="T23" fmla="*/ 172 h 1106"/>
                <a:gd name="T24" fmla="*/ 71 w 1371"/>
                <a:gd name="T25" fmla="*/ 172 h 1106"/>
                <a:gd name="T26" fmla="*/ 64 w 1371"/>
                <a:gd name="T27" fmla="*/ 174 h 1106"/>
                <a:gd name="T28" fmla="*/ 57 w 1371"/>
                <a:gd name="T29" fmla="*/ 175 h 1106"/>
                <a:gd name="T30" fmla="*/ 49 w 1371"/>
                <a:gd name="T31" fmla="*/ 177 h 1106"/>
                <a:gd name="T32" fmla="*/ 42 w 1371"/>
                <a:gd name="T33" fmla="*/ 179 h 1106"/>
                <a:gd name="T34" fmla="*/ 60 w 1371"/>
                <a:gd name="T35" fmla="*/ 88 h 1106"/>
                <a:gd name="T36" fmla="*/ 0 w 1371"/>
                <a:gd name="T37" fmla="*/ 52 h 1106"/>
                <a:gd name="T38" fmla="*/ 3 w 1371"/>
                <a:gd name="T39" fmla="*/ 51 h 1106"/>
                <a:gd name="T40" fmla="*/ 9 w 1371"/>
                <a:gd name="T41" fmla="*/ 48 h 1106"/>
                <a:gd name="T42" fmla="*/ 14 w 1371"/>
                <a:gd name="T43" fmla="*/ 47 h 1106"/>
                <a:gd name="T44" fmla="*/ 20 w 1371"/>
                <a:gd name="T45" fmla="*/ 45 h 1106"/>
                <a:gd name="T46" fmla="*/ 26 w 1371"/>
                <a:gd name="T47" fmla="*/ 44 h 1106"/>
                <a:gd name="T48" fmla="*/ 32 w 1371"/>
                <a:gd name="T49" fmla="*/ 42 h 1106"/>
                <a:gd name="T50" fmla="*/ 39 w 1371"/>
                <a:gd name="T51" fmla="*/ 40 h 1106"/>
                <a:gd name="T52" fmla="*/ 45 w 1371"/>
                <a:gd name="T53" fmla="*/ 39 h 1106"/>
                <a:gd name="T54" fmla="*/ 52 w 1371"/>
                <a:gd name="T55" fmla="*/ 38 h 1106"/>
                <a:gd name="T56" fmla="*/ 60 w 1371"/>
                <a:gd name="T57" fmla="*/ 37 h 1106"/>
                <a:gd name="T58" fmla="*/ 67 w 1371"/>
                <a:gd name="T59" fmla="*/ 36 h 1106"/>
                <a:gd name="T60" fmla="*/ 75 w 1371"/>
                <a:gd name="T61" fmla="*/ 36 h 1106"/>
                <a:gd name="T62" fmla="*/ 83 w 1371"/>
                <a:gd name="T63" fmla="*/ 35 h 1106"/>
                <a:gd name="T64" fmla="*/ 91 w 1371"/>
                <a:gd name="T65" fmla="*/ 35 h 1106"/>
                <a:gd name="T66" fmla="*/ 99 w 1371"/>
                <a:gd name="T67" fmla="*/ 35 h 1106"/>
                <a:gd name="T68" fmla="*/ 109 w 1371"/>
                <a:gd name="T69" fmla="*/ 35 h 1106"/>
                <a:gd name="T70" fmla="*/ 119 w 1371"/>
                <a:gd name="T71" fmla="*/ 35 h 1106"/>
                <a:gd name="T72" fmla="*/ 125 w 1371"/>
                <a:gd name="T73" fmla="*/ 36 h 1106"/>
                <a:gd name="T74" fmla="*/ 133 w 1371"/>
                <a:gd name="T75" fmla="*/ 37 h 1106"/>
                <a:gd name="T76" fmla="*/ 140 w 1371"/>
                <a:gd name="T77" fmla="*/ 37 h 1106"/>
                <a:gd name="T78" fmla="*/ 148 w 1371"/>
                <a:gd name="T79" fmla="*/ 39 h 1106"/>
                <a:gd name="T80" fmla="*/ 155 w 1371"/>
                <a:gd name="T81" fmla="*/ 40 h 1106"/>
                <a:gd name="T82" fmla="*/ 162 w 1371"/>
                <a:gd name="T83" fmla="*/ 41 h 1106"/>
                <a:gd name="T84" fmla="*/ 172 w 1371"/>
                <a:gd name="T85" fmla="*/ 43 h 1106"/>
                <a:gd name="T86" fmla="*/ 178 w 1371"/>
                <a:gd name="T87" fmla="*/ 45 h 1106"/>
                <a:gd name="T88" fmla="*/ 186 w 1371"/>
                <a:gd name="T89" fmla="*/ 47 h 1106"/>
                <a:gd name="T90" fmla="*/ 193 w 1371"/>
                <a:gd name="T91" fmla="*/ 49 h 1106"/>
                <a:gd name="T92" fmla="*/ 201 w 1371"/>
                <a:gd name="T93" fmla="*/ 52 h 1106"/>
                <a:gd name="T94" fmla="*/ 208 w 1371"/>
                <a:gd name="T95" fmla="*/ 54 h 1106"/>
                <a:gd name="T96" fmla="*/ 231 w 1371"/>
                <a:gd name="T97" fmla="*/ 0 h 1106"/>
                <a:gd name="T98" fmla="*/ 263 w 1371"/>
                <a:gd name="T99" fmla="*/ 151 h 1106"/>
                <a:gd name="T100" fmla="*/ 140 w 1371"/>
                <a:gd name="T101" fmla="*/ 222 h 11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71" h="1106">
                  <a:moveTo>
                    <a:pt x="732" y="1106"/>
                  </a:moveTo>
                  <a:lnTo>
                    <a:pt x="821" y="891"/>
                  </a:lnTo>
                  <a:lnTo>
                    <a:pt x="792" y="882"/>
                  </a:lnTo>
                  <a:lnTo>
                    <a:pt x="760" y="875"/>
                  </a:lnTo>
                  <a:lnTo>
                    <a:pt x="719" y="866"/>
                  </a:lnTo>
                  <a:lnTo>
                    <a:pt x="685" y="860"/>
                  </a:lnTo>
                  <a:lnTo>
                    <a:pt x="647" y="855"/>
                  </a:lnTo>
                  <a:lnTo>
                    <a:pt x="606" y="851"/>
                  </a:lnTo>
                  <a:lnTo>
                    <a:pt x="563" y="848"/>
                  </a:lnTo>
                  <a:lnTo>
                    <a:pt x="486" y="848"/>
                  </a:lnTo>
                  <a:lnTo>
                    <a:pt x="447" y="850"/>
                  </a:lnTo>
                  <a:lnTo>
                    <a:pt x="409" y="853"/>
                  </a:lnTo>
                  <a:lnTo>
                    <a:pt x="371" y="857"/>
                  </a:lnTo>
                  <a:lnTo>
                    <a:pt x="334" y="864"/>
                  </a:lnTo>
                  <a:lnTo>
                    <a:pt x="298" y="871"/>
                  </a:lnTo>
                  <a:lnTo>
                    <a:pt x="255" y="880"/>
                  </a:lnTo>
                  <a:lnTo>
                    <a:pt x="217" y="893"/>
                  </a:lnTo>
                  <a:lnTo>
                    <a:pt x="316" y="437"/>
                  </a:lnTo>
                  <a:lnTo>
                    <a:pt x="0" y="256"/>
                  </a:lnTo>
                  <a:lnTo>
                    <a:pt x="16" y="251"/>
                  </a:lnTo>
                  <a:lnTo>
                    <a:pt x="49" y="240"/>
                  </a:lnTo>
                  <a:lnTo>
                    <a:pt x="74" y="233"/>
                  </a:lnTo>
                  <a:lnTo>
                    <a:pt x="102" y="224"/>
                  </a:lnTo>
                  <a:lnTo>
                    <a:pt x="137" y="217"/>
                  </a:lnTo>
                  <a:lnTo>
                    <a:pt x="165" y="210"/>
                  </a:lnTo>
                  <a:lnTo>
                    <a:pt x="203" y="201"/>
                  </a:lnTo>
                  <a:lnTo>
                    <a:pt x="235" y="195"/>
                  </a:lnTo>
                  <a:lnTo>
                    <a:pt x="273" y="190"/>
                  </a:lnTo>
                  <a:lnTo>
                    <a:pt x="312" y="185"/>
                  </a:lnTo>
                  <a:lnTo>
                    <a:pt x="350" y="181"/>
                  </a:lnTo>
                  <a:lnTo>
                    <a:pt x="393" y="179"/>
                  </a:lnTo>
                  <a:lnTo>
                    <a:pt x="434" y="176"/>
                  </a:lnTo>
                  <a:lnTo>
                    <a:pt x="475" y="176"/>
                  </a:lnTo>
                  <a:lnTo>
                    <a:pt x="518" y="176"/>
                  </a:lnTo>
                  <a:lnTo>
                    <a:pt x="572" y="176"/>
                  </a:lnTo>
                  <a:lnTo>
                    <a:pt x="620" y="177"/>
                  </a:lnTo>
                  <a:lnTo>
                    <a:pt x="653" y="179"/>
                  </a:lnTo>
                  <a:lnTo>
                    <a:pt x="692" y="183"/>
                  </a:lnTo>
                  <a:lnTo>
                    <a:pt x="730" y="186"/>
                  </a:lnTo>
                  <a:lnTo>
                    <a:pt x="775" y="192"/>
                  </a:lnTo>
                  <a:lnTo>
                    <a:pt x="812" y="199"/>
                  </a:lnTo>
                  <a:lnTo>
                    <a:pt x="848" y="206"/>
                  </a:lnTo>
                  <a:lnTo>
                    <a:pt x="895" y="215"/>
                  </a:lnTo>
                  <a:lnTo>
                    <a:pt x="930" y="224"/>
                  </a:lnTo>
                  <a:lnTo>
                    <a:pt x="973" y="235"/>
                  </a:lnTo>
                  <a:lnTo>
                    <a:pt x="1009" y="244"/>
                  </a:lnTo>
                  <a:lnTo>
                    <a:pt x="1049" y="256"/>
                  </a:lnTo>
                  <a:lnTo>
                    <a:pt x="1088" y="269"/>
                  </a:lnTo>
                  <a:lnTo>
                    <a:pt x="1205" y="0"/>
                  </a:lnTo>
                  <a:lnTo>
                    <a:pt x="1371" y="749"/>
                  </a:lnTo>
                  <a:lnTo>
                    <a:pt x="732" y="1106"/>
                  </a:lnTo>
                  <a:close/>
                </a:path>
              </a:pathLst>
            </a:custGeom>
            <a:solidFill>
              <a:srgbClr val="FF0000"/>
            </a:solidFill>
            <a:ln w="11113">
              <a:solidFill>
                <a:srgbClr val="000000"/>
              </a:solidFill>
              <a:prstDash val="solid"/>
              <a:round/>
              <a:headEnd/>
              <a:tailEnd/>
            </a:ln>
          </p:spPr>
          <p:txBody>
            <a:bodyPr/>
            <a:lstStyle/>
            <a:p>
              <a:endParaRPr lang="es-ES"/>
            </a:p>
          </p:txBody>
        </p:sp>
      </p:grpSp>
    </p:spTree>
    <p:extLst>
      <p:ext uri="{BB962C8B-B14F-4D97-AF65-F5344CB8AC3E}">
        <p14:creationId xmlns:p14="http://schemas.microsoft.com/office/powerpoint/2010/main" val="14602087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afterEffect">
                                  <p:stCondLst>
                                    <p:cond delay="2000"/>
                                  </p:stCondLst>
                                  <p:childTnLst>
                                    <p:set>
                                      <p:cBhvr>
                                        <p:cTn id="6" dur="1" fill="hold">
                                          <p:stCondLst>
                                            <p:cond delay="0"/>
                                          </p:stCondLst>
                                        </p:cTn>
                                        <p:tgtEl>
                                          <p:spTgt spid="268299"/>
                                        </p:tgtEl>
                                        <p:attrNameLst>
                                          <p:attrName>style.visibility</p:attrName>
                                        </p:attrNameLst>
                                      </p:cBhvr>
                                      <p:to>
                                        <p:strVal val="visible"/>
                                      </p:to>
                                    </p:set>
                                    <p:anim calcmode="lin" valueType="num">
                                      <p:cBhvr>
                                        <p:cTn id="7" dur="5000" fill="hold"/>
                                        <p:tgtEl>
                                          <p:spTgt spid="268299"/>
                                        </p:tgtEl>
                                        <p:attrNameLst>
                                          <p:attrName>ppt_w</p:attrName>
                                        </p:attrNameLst>
                                      </p:cBhvr>
                                      <p:tavLst>
                                        <p:tav tm="0" fmla="#ppt_w*sin(2.5*pi*$)">
                                          <p:val>
                                            <p:fltVal val="0"/>
                                          </p:val>
                                        </p:tav>
                                        <p:tav tm="100000">
                                          <p:val>
                                            <p:fltVal val="1"/>
                                          </p:val>
                                        </p:tav>
                                      </p:tavLst>
                                    </p:anim>
                                    <p:anim calcmode="lin" valueType="num">
                                      <p:cBhvr>
                                        <p:cTn id="8" dur="5000" fill="hold"/>
                                        <p:tgtEl>
                                          <p:spTgt spid="26829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solidFill>
                  <a:srgbClr val="FF0000"/>
                </a:solidFill>
              </a:rPr>
              <a:t>HIR</a:t>
            </a:r>
            <a:endParaRPr lang="es-CO" dirty="0">
              <a:solidFill>
                <a:srgbClr val="FF0000"/>
              </a:solidFill>
            </a:endParaRPr>
          </a:p>
        </p:txBody>
      </p:sp>
      <p:sp>
        <p:nvSpPr>
          <p:cNvPr id="3" name="Marcador de contenido 2"/>
          <p:cNvSpPr>
            <a:spLocks noGrp="1"/>
          </p:cNvSpPr>
          <p:nvPr>
            <p:ph idx="1"/>
          </p:nvPr>
        </p:nvSpPr>
        <p:spPr/>
        <p:txBody>
          <a:bodyPr>
            <a:normAutofit/>
          </a:bodyPr>
          <a:lstStyle/>
          <a:p>
            <a:r>
              <a:rPr lang="es-MX" dirty="0" smtClean="0"/>
              <a:t> se </a:t>
            </a:r>
            <a:r>
              <a:rPr lang="es-MX" dirty="0"/>
              <a:t>define como la disminución de la capacidad auditiva de uno o ambos oídos, parcial o total, permanente y acumulativa, de tipo </a:t>
            </a:r>
            <a:r>
              <a:rPr lang="es-MX" dirty="0" err="1"/>
              <a:t>sensorioneural</a:t>
            </a:r>
            <a:r>
              <a:rPr lang="es-MX" dirty="0"/>
              <a:t> que se origina gradualmente, durante y como resultado de la exposición a niveles perjudiciales de ruido en el ambiente laboral, de tipo continuo o intermitente de intensidad relativamente alta (&gt; 85 dB SPL) durante un periodo grande de </a:t>
            </a:r>
            <a:r>
              <a:rPr lang="es-MX" dirty="0" smtClean="0"/>
              <a:t>tiempo</a:t>
            </a:r>
            <a:r>
              <a:rPr lang="es-MX" dirty="0"/>
              <a:t>.</a:t>
            </a:r>
            <a:endParaRPr lang="es-CO" dirty="0"/>
          </a:p>
        </p:txBody>
      </p:sp>
    </p:spTree>
    <p:extLst>
      <p:ext uri="{BB962C8B-B14F-4D97-AF65-F5344CB8AC3E}">
        <p14:creationId xmlns:p14="http://schemas.microsoft.com/office/powerpoint/2010/main" val="11387551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solidFill>
                  <a:srgbClr val="FF0000"/>
                </a:solidFill>
              </a:rPr>
              <a:t>HIR</a:t>
            </a:r>
            <a:endParaRPr lang="es-CO" dirty="0">
              <a:solidFill>
                <a:srgbClr val="FF0000"/>
              </a:solidFill>
            </a:endParaRPr>
          </a:p>
        </p:txBody>
      </p:sp>
      <p:sp>
        <p:nvSpPr>
          <p:cNvPr id="3" name="Marcador de contenido 2"/>
          <p:cNvSpPr>
            <a:spLocks noGrp="1"/>
          </p:cNvSpPr>
          <p:nvPr>
            <p:ph idx="1"/>
          </p:nvPr>
        </p:nvSpPr>
        <p:spPr/>
        <p:txBody>
          <a:bodyPr>
            <a:normAutofit/>
          </a:bodyPr>
          <a:lstStyle/>
          <a:p>
            <a:r>
              <a:rPr lang="es-MX" dirty="0" smtClean="0"/>
              <a:t>La </a:t>
            </a:r>
            <a:r>
              <a:rPr lang="es-MX" dirty="0"/>
              <a:t>HIR se caracteriza por ser de comienzo insidioso, curso progresivo y de presentación predominantemente bilateral y simétrica. </a:t>
            </a:r>
            <a:endParaRPr lang="es-MX" dirty="0" smtClean="0"/>
          </a:p>
          <a:p>
            <a:r>
              <a:rPr lang="es-MX" dirty="0" smtClean="0"/>
              <a:t>Al </a:t>
            </a:r>
            <a:r>
              <a:rPr lang="es-MX" dirty="0"/>
              <a:t>igual que todas las hipoacusias </a:t>
            </a:r>
            <a:r>
              <a:rPr lang="es-MX" dirty="0" err="1"/>
              <a:t>sensorioneurales</a:t>
            </a:r>
            <a:r>
              <a:rPr lang="es-MX" dirty="0"/>
              <a:t>, se trata de una afección irreversible, pero a diferencia de éstas, la HIR puede ser prevenida </a:t>
            </a:r>
            <a:r>
              <a:rPr lang="es-MX" dirty="0" smtClean="0"/>
              <a:t>.</a:t>
            </a:r>
          </a:p>
          <a:p>
            <a:r>
              <a:rPr lang="es-MX" dirty="0" smtClean="0"/>
              <a:t>Algunos estudios reportan  </a:t>
            </a:r>
            <a:r>
              <a:rPr lang="es-MX" dirty="0"/>
              <a:t>que el ruido de impulso origina deterioro del sistema vestibular, principalmente del órgano </a:t>
            </a:r>
            <a:r>
              <a:rPr lang="es-MX" dirty="0" err="1"/>
              <a:t>otolítico</a:t>
            </a:r>
            <a:r>
              <a:rPr lang="es-MX" dirty="0"/>
              <a:t>.</a:t>
            </a:r>
            <a:endParaRPr lang="es-CO" dirty="0"/>
          </a:p>
        </p:txBody>
      </p:sp>
    </p:spTree>
    <p:extLst>
      <p:ext uri="{BB962C8B-B14F-4D97-AF65-F5344CB8AC3E}">
        <p14:creationId xmlns:p14="http://schemas.microsoft.com/office/powerpoint/2010/main" val="18330801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solidFill>
                  <a:srgbClr val="FF0000"/>
                </a:solidFill>
              </a:rPr>
              <a:t>Diagnostico perdida de capacidad auditiva</a:t>
            </a:r>
            <a:endParaRPr lang="en-US" dirty="0">
              <a:solidFill>
                <a:srgbClr val="FF0000"/>
              </a:solidFill>
            </a:endParaRPr>
          </a:p>
        </p:txBody>
      </p:sp>
      <p:sp>
        <p:nvSpPr>
          <p:cNvPr id="3" name="Marcador de contenido 2"/>
          <p:cNvSpPr>
            <a:spLocks noGrp="1"/>
          </p:cNvSpPr>
          <p:nvPr>
            <p:ph idx="1"/>
          </p:nvPr>
        </p:nvSpPr>
        <p:spPr/>
        <p:txBody>
          <a:bodyPr/>
          <a:lstStyle/>
          <a:p>
            <a:r>
              <a:rPr lang="es-CO" dirty="0" smtClean="0"/>
              <a:t>Otoscopia</a:t>
            </a:r>
          </a:p>
          <a:p>
            <a:r>
              <a:rPr lang="es-CO" dirty="0" smtClean="0"/>
              <a:t>Historia clínica ocupacional donde se correlacione con exposición </a:t>
            </a:r>
          </a:p>
          <a:p>
            <a:r>
              <a:rPr lang="es-CO" dirty="0" smtClean="0"/>
              <a:t>Audiometría tonal y </a:t>
            </a:r>
            <a:r>
              <a:rPr lang="es-CO" dirty="0" err="1" smtClean="0"/>
              <a:t>logoaudiometria</a:t>
            </a:r>
            <a:endParaRPr lang="es-CO" dirty="0" smtClean="0"/>
          </a:p>
          <a:p>
            <a:r>
              <a:rPr lang="es-CO" dirty="0" err="1" smtClean="0"/>
              <a:t>Otoemisiones</a:t>
            </a:r>
            <a:r>
              <a:rPr lang="es-CO" dirty="0" smtClean="0"/>
              <a:t> acústicas</a:t>
            </a:r>
          </a:p>
          <a:p>
            <a:r>
              <a:rPr lang="es-CO" dirty="0" smtClean="0"/>
              <a:t>Potenciales evocados auditivos </a:t>
            </a:r>
            <a:endParaRPr lang="en-US" dirty="0"/>
          </a:p>
        </p:txBody>
      </p:sp>
    </p:spTree>
    <p:extLst>
      <p:ext uri="{BB962C8B-B14F-4D97-AF65-F5344CB8AC3E}">
        <p14:creationId xmlns:p14="http://schemas.microsoft.com/office/powerpoint/2010/main" val="8001003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solidFill>
                  <a:srgbClr val="FF0000"/>
                </a:solidFill>
              </a:rPr>
              <a:t>Diagnostico perdida de capacidad auditiva</a:t>
            </a:r>
            <a:endParaRPr lang="es-CO" dirty="0"/>
          </a:p>
        </p:txBody>
      </p:sp>
      <p:sp>
        <p:nvSpPr>
          <p:cNvPr id="3" name="Marcador de contenido 2"/>
          <p:cNvSpPr>
            <a:spLocks noGrp="1"/>
          </p:cNvSpPr>
          <p:nvPr>
            <p:ph idx="1"/>
          </p:nvPr>
        </p:nvSpPr>
        <p:spPr/>
        <p:txBody>
          <a:bodyPr>
            <a:normAutofit/>
          </a:bodyPr>
          <a:lstStyle/>
          <a:p>
            <a:r>
              <a:rPr lang="es-MX" dirty="0" smtClean="0"/>
              <a:t>La </a:t>
            </a:r>
            <a:r>
              <a:rPr lang="es-MX" dirty="0"/>
              <a:t>HIR requiere cuidadoso estudio de toda la información disponible, desde la anamnesis y la exploración clínica y los datos obtenidos en mediciones audiometrías. </a:t>
            </a:r>
            <a:endParaRPr lang="es-MX" dirty="0" smtClean="0"/>
          </a:p>
          <a:p>
            <a:r>
              <a:rPr lang="es-MX" dirty="0" smtClean="0"/>
              <a:t>La </a:t>
            </a:r>
            <a:r>
              <a:rPr lang="es-MX" dirty="0"/>
              <a:t>anamnesis, no sólo debe incluir información médica y física del sujeto sino también una cuidadosa investigación sobre exposición personal al ruido. </a:t>
            </a:r>
            <a:endParaRPr lang="es-MX" dirty="0" smtClean="0"/>
          </a:p>
          <a:p>
            <a:r>
              <a:rPr lang="es-MX" dirty="0" smtClean="0"/>
              <a:t>Está </a:t>
            </a:r>
            <a:r>
              <a:rPr lang="es-MX" dirty="0"/>
              <a:t>conformada por síntomas auditivos, como hipoacusia, </a:t>
            </a:r>
            <a:r>
              <a:rPr lang="es-MX" dirty="0" err="1"/>
              <a:t>tinnitus</a:t>
            </a:r>
            <a:r>
              <a:rPr lang="es-MX" dirty="0"/>
              <a:t> y </a:t>
            </a:r>
            <a:r>
              <a:rPr lang="es-MX" dirty="0" smtClean="0"/>
              <a:t>vértigo.</a:t>
            </a:r>
            <a:endParaRPr lang="es-CO" dirty="0"/>
          </a:p>
        </p:txBody>
      </p:sp>
    </p:spTree>
    <p:extLst>
      <p:ext uri="{BB962C8B-B14F-4D97-AF65-F5344CB8AC3E}">
        <p14:creationId xmlns:p14="http://schemas.microsoft.com/office/powerpoint/2010/main" val="14306686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solidFill>
                  <a:srgbClr val="FF0000"/>
                </a:solidFill>
              </a:rPr>
              <a:t>EXÁMENES Y PRUEBAS DIAGNÓSTICAS</a:t>
            </a:r>
            <a:endParaRPr lang="es-CO" dirty="0">
              <a:solidFill>
                <a:srgbClr val="FF0000"/>
              </a:solidFill>
            </a:endParaRPr>
          </a:p>
        </p:txBody>
      </p:sp>
      <p:sp>
        <p:nvSpPr>
          <p:cNvPr id="3" name="Marcador de contenido 2"/>
          <p:cNvSpPr>
            <a:spLocks noGrp="1"/>
          </p:cNvSpPr>
          <p:nvPr>
            <p:ph idx="1"/>
          </p:nvPr>
        </p:nvSpPr>
        <p:spPr/>
        <p:txBody>
          <a:bodyPr/>
          <a:lstStyle/>
          <a:p>
            <a:r>
              <a:rPr lang="es-MX" dirty="0" smtClean="0"/>
              <a:t>Los </a:t>
            </a:r>
            <a:r>
              <a:rPr lang="es-MX" dirty="0"/>
              <a:t>exámenes y pruebas diagnósticas revisten una gran importancia para el estudio, diagnóstico, tratamiento y rehabilitación del paciente; en este trabajo se abordarán los más frecuentemente utilizados en la práctica audiológica y de la medicina ocupacional, con un enfoque de las técnicas diagnósticas más novedosas disponibles en la actualidad. </a:t>
            </a:r>
            <a:endParaRPr lang="es-CO" dirty="0"/>
          </a:p>
        </p:txBody>
      </p:sp>
    </p:spTree>
    <p:extLst>
      <p:ext uri="{BB962C8B-B14F-4D97-AF65-F5344CB8AC3E}">
        <p14:creationId xmlns:p14="http://schemas.microsoft.com/office/powerpoint/2010/main" val="22713691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p:cNvSpPr txBox="1"/>
          <p:nvPr/>
        </p:nvSpPr>
        <p:spPr>
          <a:xfrm>
            <a:off x="3859823" y="641838"/>
            <a:ext cx="7095392" cy="1815882"/>
          </a:xfrm>
          <a:prstGeom prst="rect">
            <a:avLst/>
          </a:prstGeom>
          <a:noFill/>
        </p:spPr>
        <p:txBody>
          <a:bodyPr wrap="square" rtlCol="0">
            <a:spAutoFit/>
          </a:bodyPr>
          <a:lstStyle/>
          <a:p>
            <a:r>
              <a:rPr lang="es-CO" sz="2800" dirty="0" smtClean="0">
                <a:solidFill>
                  <a:srgbClr val="6D777E"/>
                </a:solidFill>
                <a:latin typeface="Arial" panose="020B0604020202020204" pitchFamily="34" charset="0"/>
                <a:cs typeface="Arial" panose="020B0604020202020204" pitchFamily="34" charset="0"/>
              </a:rPr>
              <a:t>REHABILITACION </a:t>
            </a:r>
            <a:r>
              <a:rPr lang="es-CO" sz="2800" dirty="0">
                <a:solidFill>
                  <a:srgbClr val="6D777E"/>
                </a:solidFill>
                <a:latin typeface="Arial" panose="020B0604020202020204" pitchFamily="34" charset="0"/>
                <a:cs typeface="Arial" panose="020B0604020202020204" pitchFamily="34" charset="0"/>
              </a:rPr>
              <a:t>Y REINCORPORACION LABORAL DE LOS </a:t>
            </a:r>
            <a:r>
              <a:rPr lang="es-CO" sz="2800" dirty="0" smtClean="0">
                <a:solidFill>
                  <a:srgbClr val="6D777E"/>
                </a:solidFill>
                <a:latin typeface="Arial" panose="020B0604020202020204" pitchFamily="34" charset="0"/>
                <a:cs typeface="Arial" panose="020B0604020202020204" pitchFamily="34" charset="0"/>
              </a:rPr>
              <a:t>TRABAJADORES </a:t>
            </a:r>
            <a:r>
              <a:rPr lang="es-CO" sz="2800" dirty="0">
                <a:solidFill>
                  <a:srgbClr val="6D777E"/>
                </a:solidFill>
                <a:latin typeface="Arial" panose="020B0604020202020204" pitchFamily="34" charset="0"/>
                <a:cs typeface="Arial" panose="020B0604020202020204" pitchFamily="34" charset="0"/>
              </a:rPr>
              <a:t>CON PERDIDAS AUDITIVA Y ALTERACION </a:t>
            </a:r>
            <a:r>
              <a:rPr lang="es-CO" sz="2800" dirty="0" smtClean="0">
                <a:solidFill>
                  <a:srgbClr val="6D777E"/>
                </a:solidFill>
                <a:latin typeface="Arial" panose="020B0604020202020204" pitchFamily="34" charset="0"/>
                <a:cs typeface="Arial" panose="020B0604020202020204" pitchFamily="34" charset="0"/>
              </a:rPr>
              <a:t>VESTIBULAR</a:t>
            </a:r>
            <a:endParaRPr lang="es-CO" sz="2800" dirty="0">
              <a:solidFill>
                <a:srgbClr val="6D777E"/>
              </a:solidFill>
              <a:latin typeface="Arial" panose="020B0604020202020204" pitchFamily="34" charset="0"/>
              <a:cs typeface="Arial" panose="020B0604020202020204" pitchFamily="34" charset="0"/>
            </a:endParaRPr>
          </a:p>
        </p:txBody>
      </p:sp>
      <p:sp>
        <p:nvSpPr>
          <p:cNvPr id="3" name="CuadroTexto 2"/>
          <p:cNvSpPr txBox="1"/>
          <p:nvPr/>
        </p:nvSpPr>
        <p:spPr>
          <a:xfrm>
            <a:off x="0" y="2888607"/>
            <a:ext cx="6972300" cy="3416320"/>
          </a:xfrm>
          <a:prstGeom prst="rect">
            <a:avLst/>
          </a:prstGeom>
          <a:noFill/>
        </p:spPr>
        <p:txBody>
          <a:bodyPr wrap="square" rtlCol="0">
            <a:spAutoFit/>
          </a:bodyPr>
          <a:lstStyle/>
          <a:p>
            <a:endParaRPr lang="es-CO" sz="2400" dirty="0">
              <a:solidFill>
                <a:srgbClr val="6D777E"/>
              </a:solidFill>
              <a:latin typeface="Arial" panose="020B0604020202020204" pitchFamily="34" charset="0"/>
              <a:cs typeface="Arial" panose="020B0604020202020204" pitchFamily="34" charset="0"/>
            </a:endParaRPr>
          </a:p>
          <a:p>
            <a:endParaRPr lang="es-CO" sz="2400" dirty="0">
              <a:solidFill>
                <a:srgbClr val="6D777E"/>
              </a:solidFill>
              <a:latin typeface="Arial" panose="020B0604020202020204" pitchFamily="34" charset="0"/>
              <a:cs typeface="Arial" panose="020B0604020202020204" pitchFamily="34" charset="0"/>
            </a:endParaRPr>
          </a:p>
          <a:p>
            <a:r>
              <a:rPr lang="es-CO" sz="2400" dirty="0" smtClean="0">
                <a:solidFill>
                  <a:srgbClr val="6D777E"/>
                </a:solidFill>
                <a:latin typeface="Arial" panose="020B0604020202020204" pitchFamily="34" charset="0"/>
                <a:cs typeface="Arial" panose="020B0604020202020204" pitchFamily="34" charset="0"/>
              </a:rPr>
              <a:t>Jacqueline Cuellar</a:t>
            </a:r>
          </a:p>
          <a:p>
            <a:r>
              <a:rPr lang="es-CO" sz="2400" dirty="0" smtClean="0">
                <a:solidFill>
                  <a:srgbClr val="6D777E"/>
                </a:solidFill>
                <a:latin typeface="Arial" panose="020B0604020202020204" pitchFamily="34" charset="0"/>
                <a:cs typeface="Arial" panose="020B0604020202020204" pitchFamily="34" charset="0"/>
              </a:rPr>
              <a:t>Fonoaudióloga UN</a:t>
            </a:r>
          </a:p>
          <a:p>
            <a:r>
              <a:rPr lang="es-CO" sz="2400" dirty="0" smtClean="0">
                <a:solidFill>
                  <a:srgbClr val="6D777E"/>
                </a:solidFill>
                <a:latin typeface="Arial" panose="020B0604020202020204" pitchFamily="34" charset="0"/>
                <a:cs typeface="Arial" panose="020B0604020202020204" pitchFamily="34" charset="0"/>
              </a:rPr>
              <a:t>Esp. En audiología y Salud Ocupacional</a:t>
            </a:r>
          </a:p>
          <a:p>
            <a:r>
              <a:rPr lang="es-CO" sz="2400" dirty="0" smtClean="0">
                <a:solidFill>
                  <a:srgbClr val="6D777E"/>
                </a:solidFill>
                <a:latin typeface="Arial" panose="020B0604020202020204" pitchFamily="34" charset="0"/>
                <a:cs typeface="Arial" panose="020B0604020202020204" pitchFamily="34" charset="0"/>
              </a:rPr>
              <a:t>Candidata a Maestría en Audiología Clínica U. Isabel I de España</a:t>
            </a:r>
          </a:p>
          <a:p>
            <a:r>
              <a:rPr lang="es-CO" sz="2400" dirty="0" smtClean="0">
                <a:solidFill>
                  <a:srgbClr val="6D777E"/>
                </a:solidFill>
                <a:latin typeface="Arial" panose="020B0604020202020204" pitchFamily="34" charset="0"/>
                <a:cs typeface="Arial" panose="020B0604020202020204" pitchFamily="34" charset="0"/>
              </a:rPr>
              <a:t>Certificada CAOHC-AIB</a:t>
            </a:r>
          </a:p>
          <a:p>
            <a:r>
              <a:rPr lang="es-CO" sz="2400" dirty="0" smtClean="0">
                <a:solidFill>
                  <a:srgbClr val="6D777E"/>
                </a:solidFill>
                <a:latin typeface="Arial" panose="020B0604020202020204" pitchFamily="34" charset="0"/>
                <a:cs typeface="Arial" panose="020B0604020202020204" pitchFamily="34" charset="0"/>
              </a:rPr>
              <a:t> </a:t>
            </a:r>
            <a:endParaRPr lang="es-CO" sz="2400" dirty="0">
              <a:solidFill>
                <a:srgbClr val="6D777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61922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4431" y="215656"/>
            <a:ext cx="10515600" cy="1325563"/>
          </a:xfrm>
        </p:spPr>
        <p:txBody>
          <a:bodyPr/>
          <a:lstStyle/>
          <a:p>
            <a:r>
              <a:rPr lang="es-CO" dirty="0" smtClean="0">
                <a:solidFill>
                  <a:srgbClr val="FF0000"/>
                </a:solidFill>
              </a:rPr>
              <a:t>VIDEOTOSCOPIA</a:t>
            </a:r>
            <a:endParaRPr lang="es-CO" dirty="0">
              <a:solidFill>
                <a:srgbClr val="FF0000"/>
              </a:solidFill>
            </a:endParaRPr>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4682068" y="1331515"/>
            <a:ext cx="7509932" cy="5632449"/>
          </a:xfrm>
        </p:spPr>
      </p:pic>
    </p:spTree>
    <p:extLst>
      <p:ext uri="{BB962C8B-B14F-4D97-AF65-F5344CB8AC3E}">
        <p14:creationId xmlns:p14="http://schemas.microsoft.com/office/powerpoint/2010/main" val="24227701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solidFill>
                  <a:srgbClr val="FF0000"/>
                </a:solidFill>
              </a:rPr>
              <a:t>VIDEOTOSCOPIA</a:t>
            </a:r>
          </a:p>
        </p:txBody>
      </p:sp>
      <p:pic>
        <p:nvPicPr>
          <p:cNvPr id="4" name="Marcador de contenido 6"/>
          <p:cNvPicPr>
            <a:picLocks noGrp="1" noChangeAspect="1"/>
          </p:cNvPicPr>
          <p:nvPr>
            <p:ph idx="1"/>
          </p:nvPr>
        </p:nvPicPr>
        <p:blipFill>
          <a:blip r:embed="rId2"/>
          <a:stretch>
            <a:fillRect/>
          </a:stretch>
        </p:blipFill>
        <p:spPr>
          <a:xfrm>
            <a:off x="4053663" y="2367424"/>
            <a:ext cx="4084674" cy="3267739"/>
          </a:xfrm>
          <a:prstGeom prst="rect">
            <a:avLst/>
          </a:prstGeom>
        </p:spPr>
      </p:pic>
    </p:spTree>
    <p:extLst>
      <p:ext uri="{BB962C8B-B14F-4D97-AF65-F5344CB8AC3E}">
        <p14:creationId xmlns:p14="http://schemas.microsoft.com/office/powerpoint/2010/main" val="27053877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071665" y="1052736"/>
            <a:ext cx="5954899" cy="4761508"/>
          </a:xfrm>
          <a:prstGeom prst="rect">
            <a:avLst/>
          </a:prstGeom>
        </p:spPr>
      </p:pic>
    </p:spTree>
    <p:extLst>
      <p:ext uri="{BB962C8B-B14F-4D97-AF65-F5344CB8AC3E}">
        <p14:creationId xmlns:p14="http://schemas.microsoft.com/office/powerpoint/2010/main" val="1312010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711624" y="620689"/>
            <a:ext cx="6984776" cy="5587821"/>
          </a:xfrm>
          <a:prstGeom prst="rect">
            <a:avLst/>
          </a:prstGeom>
        </p:spPr>
      </p:pic>
    </p:spTree>
    <p:extLst>
      <p:ext uri="{BB962C8B-B14F-4D97-AF65-F5344CB8AC3E}">
        <p14:creationId xmlns:p14="http://schemas.microsoft.com/office/powerpoint/2010/main" val="4781483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E:\Imagen 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0"/>
            <a:ext cx="8501062"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17385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endParaRPr lang="es-ES" dirty="0"/>
          </a:p>
        </p:txBody>
      </p:sp>
      <p:sp>
        <p:nvSpPr>
          <p:cNvPr id="2" name="1 Marcador de contenido"/>
          <p:cNvSpPr>
            <a:spLocks noGrp="1"/>
          </p:cNvSpPr>
          <p:nvPr>
            <p:ph idx="1"/>
          </p:nvPr>
        </p:nvSpPr>
        <p:spPr/>
        <p:txBody>
          <a:bodyPr/>
          <a:lstStyle/>
          <a:p>
            <a:pPr marL="0" indent="0">
              <a:buNone/>
            </a:pPr>
            <a:endParaRPr lang="es-ES" dirty="0"/>
          </a:p>
        </p:txBody>
      </p:sp>
      <p:pic>
        <p:nvPicPr>
          <p:cNvPr id="6" name="Marcador de contenido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7273" y="1600201"/>
            <a:ext cx="5657454" cy="4525963"/>
          </a:xfrm>
          <a:prstGeom prst="rect">
            <a:avLst/>
          </a:prstGeom>
        </p:spPr>
      </p:pic>
    </p:spTree>
    <p:extLst>
      <p:ext uri="{BB962C8B-B14F-4D97-AF65-F5344CB8AC3E}">
        <p14:creationId xmlns:p14="http://schemas.microsoft.com/office/powerpoint/2010/main" val="2529112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endParaRPr lang="es-ES" dirty="0"/>
          </a:p>
        </p:txBody>
      </p:sp>
      <p:pic>
        <p:nvPicPr>
          <p:cNvPr id="6"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67274" y="1600201"/>
            <a:ext cx="5657453" cy="4525963"/>
          </a:xfrm>
        </p:spPr>
      </p:pic>
    </p:spTree>
    <p:extLst>
      <p:ext uri="{BB962C8B-B14F-4D97-AF65-F5344CB8AC3E}">
        <p14:creationId xmlns:p14="http://schemas.microsoft.com/office/powerpoint/2010/main" val="14578154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CO" dirty="0"/>
              <a:t>OTOSCOPIA</a:t>
            </a:r>
            <a:endParaRPr lang="es-ES" dirty="0"/>
          </a:p>
        </p:txBody>
      </p:sp>
      <p:pic>
        <p:nvPicPr>
          <p:cNvPr id="6"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67274" y="1600201"/>
            <a:ext cx="5657453" cy="4525963"/>
          </a:xfrm>
        </p:spPr>
      </p:pic>
    </p:spTree>
    <p:extLst>
      <p:ext uri="{BB962C8B-B14F-4D97-AF65-F5344CB8AC3E}">
        <p14:creationId xmlns:p14="http://schemas.microsoft.com/office/powerpoint/2010/main" val="5639864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CO" dirty="0"/>
              <a:t>OTOSCOPIA</a:t>
            </a:r>
            <a:endParaRPr lang="es-ES" dirty="0"/>
          </a:p>
        </p:txBody>
      </p:sp>
      <p:pic>
        <p:nvPicPr>
          <p:cNvPr id="6"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67274" y="1600201"/>
            <a:ext cx="5657453" cy="4525963"/>
          </a:xfrm>
        </p:spPr>
      </p:pic>
    </p:spTree>
    <p:extLst>
      <p:ext uri="{BB962C8B-B14F-4D97-AF65-F5344CB8AC3E}">
        <p14:creationId xmlns:p14="http://schemas.microsoft.com/office/powerpoint/2010/main" val="5132275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CO" dirty="0"/>
              <a:t>OTOSCOPIA</a:t>
            </a:r>
            <a:endParaRPr lang="es-ES" dirty="0"/>
          </a:p>
        </p:txBody>
      </p:sp>
      <p:pic>
        <p:nvPicPr>
          <p:cNvPr id="7"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67274" y="1600201"/>
            <a:ext cx="5657453" cy="4525963"/>
          </a:xfrm>
        </p:spPr>
      </p:pic>
    </p:spTree>
    <p:extLst>
      <p:ext uri="{BB962C8B-B14F-4D97-AF65-F5344CB8AC3E}">
        <p14:creationId xmlns:p14="http://schemas.microsoft.com/office/powerpoint/2010/main" val="1627023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				</a:t>
            </a:r>
            <a:r>
              <a:rPr lang="es-CO" dirty="0" smtClean="0">
                <a:solidFill>
                  <a:srgbClr val="FF0000"/>
                </a:solidFill>
              </a:rPr>
              <a:t>agenda</a:t>
            </a:r>
            <a:endParaRPr lang="es-CO" dirty="0">
              <a:solidFill>
                <a:srgbClr val="FF0000"/>
              </a:solidFill>
            </a:endParaRPr>
          </a:p>
        </p:txBody>
      </p:sp>
      <p:sp>
        <p:nvSpPr>
          <p:cNvPr id="3" name="Marcador de contenido 2"/>
          <p:cNvSpPr>
            <a:spLocks noGrp="1"/>
          </p:cNvSpPr>
          <p:nvPr>
            <p:ph idx="1"/>
          </p:nvPr>
        </p:nvSpPr>
        <p:spPr/>
        <p:txBody>
          <a:bodyPr/>
          <a:lstStyle/>
          <a:p>
            <a:r>
              <a:rPr lang="es-CO" dirty="0" smtClean="0"/>
              <a:t>Patología del sistema auditivo</a:t>
            </a:r>
          </a:p>
          <a:p>
            <a:r>
              <a:rPr lang="es-CO" dirty="0" smtClean="0"/>
              <a:t>Patología del sistema vestibular</a:t>
            </a:r>
          </a:p>
          <a:p>
            <a:r>
              <a:rPr lang="es-CO" dirty="0" smtClean="0"/>
              <a:t>Diagnostico perdida de capacidad auditiva </a:t>
            </a:r>
          </a:p>
          <a:p>
            <a:r>
              <a:rPr lang="es-CO" dirty="0" smtClean="0"/>
              <a:t>Reincorporación laboral y perfil laboral</a:t>
            </a:r>
            <a:endParaRPr lang="es-CO" dirty="0"/>
          </a:p>
        </p:txBody>
      </p:sp>
    </p:spTree>
    <p:extLst>
      <p:ext uri="{BB962C8B-B14F-4D97-AF65-F5344CB8AC3E}">
        <p14:creationId xmlns:p14="http://schemas.microsoft.com/office/powerpoint/2010/main" val="33470103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CO" dirty="0"/>
              <a:t>OTOSCOPIA</a:t>
            </a:r>
            <a:endParaRPr lang="es-ES" dirty="0"/>
          </a:p>
        </p:txBody>
      </p:sp>
      <p:pic>
        <p:nvPicPr>
          <p:cNvPr id="6"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67274" y="1600201"/>
            <a:ext cx="5657453" cy="4525963"/>
          </a:xfrm>
        </p:spPr>
      </p:pic>
    </p:spTree>
    <p:extLst>
      <p:ext uri="{BB962C8B-B14F-4D97-AF65-F5344CB8AC3E}">
        <p14:creationId xmlns:p14="http://schemas.microsoft.com/office/powerpoint/2010/main" val="35250069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CO" dirty="0"/>
              <a:t>OTOSCOPIA</a:t>
            </a:r>
            <a:endParaRPr lang="es-ES" dirty="0"/>
          </a:p>
        </p:txBody>
      </p:sp>
      <p:pic>
        <p:nvPicPr>
          <p:cNvPr id="7" name="Marcador de contenido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67274" y="1600201"/>
            <a:ext cx="5657453" cy="4525963"/>
          </a:xfrm>
        </p:spPr>
      </p:pic>
    </p:spTree>
    <p:extLst>
      <p:ext uri="{BB962C8B-B14F-4D97-AF65-F5344CB8AC3E}">
        <p14:creationId xmlns:p14="http://schemas.microsoft.com/office/powerpoint/2010/main" val="30727857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CO" dirty="0"/>
              <a:t>OTOSCOPIA</a:t>
            </a:r>
            <a:endParaRPr lang="es-ES" dirty="0"/>
          </a:p>
        </p:txBody>
      </p:sp>
      <p:pic>
        <p:nvPicPr>
          <p:cNvPr id="6"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67274" y="1600201"/>
            <a:ext cx="5657453" cy="4525963"/>
          </a:xfrm>
        </p:spPr>
      </p:pic>
    </p:spTree>
    <p:extLst>
      <p:ext uri="{BB962C8B-B14F-4D97-AF65-F5344CB8AC3E}">
        <p14:creationId xmlns:p14="http://schemas.microsoft.com/office/powerpoint/2010/main" val="31805581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CO" dirty="0"/>
              <a:t>OTOSCOPIA</a:t>
            </a:r>
            <a:endParaRPr lang="es-ES" dirty="0"/>
          </a:p>
        </p:txBody>
      </p:sp>
      <p:pic>
        <p:nvPicPr>
          <p:cNvPr id="7"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15681" y="1558339"/>
            <a:ext cx="4919114" cy="3936295"/>
          </a:xfrm>
        </p:spPr>
      </p:pic>
    </p:spTree>
    <p:extLst>
      <p:ext uri="{BB962C8B-B14F-4D97-AF65-F5344CB8AC3E}">
        <p14:creationId xmlns:p14="http://schemas.microsoft.com/office/powerpoint/2010/main" val="1123050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CO" dirty="0"/>
              <a:t>OTOSCOPIA</a:t>
            </a:r>
            <a:endParaRPr lang="es-ES" dirty="0"/>
          </a:p>
        </p:txBody>
      </p:sp>
      <p:pic>
        <p:nvPicPr>
          <p:cNvPr id="6"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56422" y="1316800"/>
            <a:ext cx="5279154" cy="4224400"/>
          </a:xfrm>
        </p:spPr>
      </p:pic>
    </p:spTree>
    <p:extLst>
      <p:ext uri="{BB962C8B-B14F-4D97-AF65-F5344CB8AC3E}">
        <p14:creationId xmlns:p14="http://schemas.microsoft.com/office/powerpoint/2010/main" val="8258601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CO" dirty="0"/>
              <a:t>OTOSCOPIA</a:t>
            </a:r>
            <a:endParaRPr lang="es-ES" dirty="0"/>
          </a:p>
        </p:txBody>
      </p:sp>
      <p:pic>
        <p:nvPicPr>
          <p:cNvPr id="6" name="Marcador de contenido 4"/>
          <p:cNvPicPr>
            <a:picLocks noGrp="1" noChangeAspect="1"/>
          </p:cNvPicPr>
          <p:nvPr>
            <p:ph idx="1"/>
          </p:nvPr>
        </p:nvPicPr>
        <p:blipFill>
          <a:blip r:embed="rId2"/>
          <a:stretch>
            <a:fillRect/>
          </a:stretch>
        </p:blipFill>
        <p:spPr>
          <a:xfrm>
            <a:off x="4053663" y="2229313"/>
            <a:ext cx="4084674" cy="3267739"/>
          </a:xfrm>
          <a:prstGeom prst="rect">
            <a:avLst/>
          </a:prstGeom>
        </p:spPr>
      </p:pic>
    </p:spTree>
    <p:extLst>
      <p:ext uri="{BB962C8B-B14F-4D97-AF65-F5344CB8AC3E}">
        <p14:creationId xmlns:p14="http://schemas.microsoft.com/office/powerpoint/2010/main" val="7700898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CO" dirty="0"/>
              <a:t>OTOSCOPIA</a:t>
            </a:r>
            <a:endParaRPr lang="es-ES" dirty="0"/>
          </a:p>
        </p:txBody>
      </p:sp>
      <p:pic>
        <p:nvPicPr>
          <p:cNvPr id="1027" name="Picture 3" descr="H:\15781016_1301909589882657_114884441989221761_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67274" y="1600201"/>
            <a:ext cx="5657453"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8151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CO" dirty="0"/>
              <a:t>OTOSCOPIA</a:t>
            </a:r>
            <a:endParaRPr lang="es-ES" dirty="0"/>
          </a:p>
        </p:txBody>
      </p:sp>
      <p:pic>
        <p:nvPicPr>
          <p:cNvPr id="3" name="2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88088" y="1412777"/>
            <a:ext cx="3394472" cy="4525963"/>
          </a:xfrm>
        </p:spPr>
      </p:pic>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9536" y="1916832"/>
            <a:ext cx="4860540" cy="3888432"/>
          </a:xfrm>
          <a:prstGeom prst="rect">
            <a:avLst/>
          </a:prstGeom>
        </p:spPr>
      </p:pic>
    </p:spTree>
    <p:extLst>
      <p:ext uri="{BB962C8B-B14F-4D97-AF65-F5344CB8AC3E}">
        <p14:creationId xmlns:p14="http://schemas.microsoft.com/office/powerpoint/2010/main" val="8956383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CO" dirty="0"/>
              <a:t>OTOSCOPIA</a:t>
            </a:r>
            <a:endParaRPr lang="es-ES" dirty="0"/>
          </a:p>
        </p:txBody>
      </p:sp>
      <p:pic>
        <p:nvPicPr>
          <p:cNvPr id="3074" name="Picture 2" descr="H:\16831193_1377989708941311_7441612312128200145_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43672" y="1502515"/>
            <a:ext cx="5688632" cy="4548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235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endParaRPr lang="es-ES" dirty="0"/>
          </a:p>
        </p:txBody>
      </p:sp>
      <p:sp>
        <p:nvSpPr>
          <p:cNvPr id="2" name="1 Marcador de contenido"/>
          <p:cNvSpPr>
            <a:spLocks noGrp="1"/>
          </p:cNvSpPr>
          <p:nvPr>
            <p:ph idx="1"/>
          </p:nvPr>
        </p:nvSpPr>
        <p:spPr/>
        <p:txBody>
          <a:bodyPr/>
          <a:lstStyle/>
          <a:p>
            <a:endParaRPr lang="es-ES" dirty="0" smtClean="0"/>
          </a:p>
          <a:p>
            <a:endParaRPr lang="es-ES" dirty="0"/>
          </a:p>
        </p:txBody>
      </p:sp>
      <p:pic>
        <p:nvPicPr>
          <p:cNvPr id="1026" name="Picture 2" descr="C:\Users\ECOAUDIO1\Desktop\1236_436661899740768_754867421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6774" y="225632"/>
            <a:ext cx="8604868" cy="6883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1541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nvGraphicFramePr>
        <p:xfrm>
          <a:off x="1271464" y="764704"/>
          <a:ext cx="4067944"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6" name="Picture 2" descr="http://www.anarkasis.net/pitagoras/730_sensibilidad_oido/oido.gif"/>
          <p:cNvPicPr>
            <a:picLocks noChangeAspect="1" noChangeArrowheads="1" noCrop="1"/>
          </p:cNvPicPr>
          <p:nvPr/>
        </p:nvPicPr>
        <p:blipFill>
          <a:blip r:embed="rId7" cstate="print"/>
          <a:srcRect/>
          <a:stretch>
            <a:fillRect/>
          </a:stretch>
        </p:blipFill>
        <p:spPr bwMode="auto">
          <a:xfrm>
            <a:off x="5591944" y="2060848"/>
            <a:ext cx="3810000" cy="3143250"/>
          </a:xfrm>
          <a:prstGeom prst="rect">
            <a:avLst/>
          </a:prstGeom>
          <a:noFill/>
        </p:spPr>
      </p:pic>
    </p:spTree>
    <p:extLst>
      <p:ext uri="{BB962C8B-B14F-4D97-AF65-F5344CB8AC3E}">
        <p14:creationId xmlns:p14="http://schemas.microsoft.com/office/powerpoint/2010/main" val="8365162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500062"/>
            <a:ext cx="11353800" cy="1325563"/>
          </a:xfrm>
        </p:spPr>
        <p:txBody>
          <a:bodyPr/>
          <a:lstStyle/>
          <a:p>
            <a:r>
              <a:rPr lang="es-MX" dirty="0">
                <a:solidFill>
                  <a:srgbClr val="FF0000"/>
                </a:solidFill>
              </a:rPr>
              <a:t>Audiometría tonal liminar</a:t>
            </a:r>
            <a:endParaRPr lang="es-CO" dirty="0">
              <a:solidFill>
                <a:srgbClr val="FF0000"/>
              </a:solidFill>
            </a:endParaRPr>
          </a:p>
        </p:txBody>
      </p:sp>
      <p:sp>
        <p:nvSpPr>
          <p:cNvPr id="3" name="Marcador de contenido 2"/>
          <p:cNvSpPr>
            <a:spLocks noGrp="1"/>
          </p:cNvSpPr>
          <p:nvPr>
            <p:ph idx="1"/>
          </p:nvPr>
        </p:nvSpPr>
        <p:spPr/>
        <p:txBody>
          <a:bodyPr/>
          <a:lstStyle/>
          <a:p>
            <a:r>
              <a:rPr lang="es-MX" dirty="0" smtClean="0"/>
              <a:t>Examen </a:t>
            </a:r>
            <a:r>
              <a:rPr lang="es-MX" dirty="0"/>
              <a:t>por el cual se determina el grado o extensión de la pérdida auditiva. El objetivo es obtener los umbrales para las notas puras de tono o frecuencia variable de la vía aérea y ósea. Se registra en una gráfica, audiograma, que muestra el nivel del umbral de la audición de un individuo en función de la frecuencia (Hz) y la intensidad (dB). </a:t>
            </a:r>
            <a:endParaRPr lang="es-CO" dirty="0"/>
          </a:p>
        </p:txBody>
      </p:sp>
    </p:spTree>
    <p:extLst>
      <p:ext uri="{BB962C8B-B14F-4D97-AF65-F5344CB8AC3E}">
        <p14:creationId xmlns:p14="http://schemas.microsoft.com/office/powerpoint/2010/main" val="5025439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solidFill>
                  <a:srgbClr val="FF0000"/>
                </a:solidFill>
              </a:rPr>
              <a:t>Audiometría tonal liminar</a:t>
            </a:r>
            <a:endParaRPr lang="es-CO" dirty="0">
              <a:solidFill>
                <a:srgbClr val="FF0000"/>
              </a:solidFill>
            </a:endParaRPr>
          </a:p>
        </p:txBody>
      </p:sp>
      <p:sp>
        <p:nvSpPr>
          <p:cNvPr id="3" name="Marcador de contenido 2"/>
          <p:cNvSpPr>
            <a:spLocks noGrp="1"/>
          </p:cNvSpPr>
          <p:nvPr>
            <p:ph idx="1"/>
          </p:nvPr>
        </p:nvSpPr>
        <p:spPr/>
        <p:txBody>
          <a:bodyPr/>
          <a:lstStyle/>
          <a:p>
            <a:r>
              <a:rPr lang="es-MX" dirty="0" smtClean="0"/>
              <a:t>La función de la audiometría no se limita solo a la mera obtención de umbrales de audibilidad, sino que esta tiene un amplio uso en la prevención, diagnóstico, terapéutica y seguimiento evolutivo de las pérdidas auditivas, lo que permite en ocasiones realizar un diagnóstico etiológico de ellas. </a:t>
            </a:r>
            <a:endParaRPr lang="es-CO" dirty="0"/>
          </a:p>
        </p:txBody>
      </p:sp>
      <p:pic>
        <p:nvPicPr>
          <p:cNvPr id="4" name="Marcador de contenido 3"/>
          <p:cNvPicPr>
            <a:picLocks noChangeAspect="1"/>
          </p:cNvPicPr>
          <p:nvPr/>
        </p:nvPicPr>
        <p:blipFill>
          <a:blip r:embed="rId2"/>
          <a:stretch>
            <a:fillRect/>
          </a:stretch>
        </p:blipFill>
        <p:spPr>
          <a:xfrm>
            <a:off x="6759452" y="3474854"/>
            <a:ext cx="5038725" cy="3286125"/>
          </a:xfrm>
          <a:prstGeom prst="rect">
            <a:avLst/>
          </a:prstGeom>
        </p:spPr>
      </p:pic>
    </p:spTree>
    <p:extLst>
      <p:ext uri="{BB962C8B-B14F-4D97-AF65-F5344CB8AC3E}">
        <p14:creationId xmlns:p14="http://schemas.microsoft.com/office/powerpoint/2010/main" val="5728720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solidFill>
                  <a:srgbClr val="FF0000"/>
                </a:solidFill>
              </a:rPr>
              <a:t>AUDIOMETRIA TONAL </a:t>
            </a:r>
            <a:endParaRPr lang="es-CO" dirty="0">
              <a:solidFill>
                <a:srgbClr val="FF0000"/>
              </a:solidFill>
            </a:endParaRPr>
          </a:p>
        </p:txBody>
      </p:sp>
      <p:pic>
        <p:nvPicPr>
          <p:cNvPr id="4" name="Marcador de contenido 3"/>
          <p:cNvPicPr>
            <a:picLocks noGrp="1" noChangeAspect="1"/>
          </p:cNvPicPr>
          <p:nvPr>
            <p:ph idx="1"/>
          </p:nvPr>
        </p:nvPicPr>
        <p:blipFill>
          <a:blip r:embed="rId2"/>
          <a:stretch>
            <a:fillRect/>
          </a:stretch>
        </p:blipFill>
        <p:spPr>
          <a:xfrm>
            <a:off x="5633605" y="1957510"/>
            <a:ext cx="5795727" cy="4351338"/>
          </a:xfrm>
          <a:prstGeom prst="rect">
            <a:avLst/>
          </a:prstGeom>
        </p:spPr>
      </p:pic>
      <p:pic>
        <p:nvPicPr>
          <p:cNvPr id="1026" name="Picture 2" descr="http://ecoaudio.net/yahoo_site_admin/assets/images/IMG_485429994948_std.269141804_st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384" y="2346705"/>
            <a:ext cx="5392616" cy="4044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1858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solidFill>
                  <a:srgbClr val="FF0000"/>
                </a:solidFill>
              </a:rPr>
              <a:t>Audiometría tonal liminar</a:t>
            </a:r>
            <a:endParaRPr lang="es-CO" dirty="0">
              <a:solidFill>
                <a:srgbClr val="FF0000"/>
              </a:solidFill>
            </a:endParaRPr>
          </a:p>
        </p:txBody>
      </p:sp>
      <p:pic>
        <p:nvPicPr>
          <p:cNvPr id="4" name="Marcador de contenido 3"/>
          <p:cNvPicPr>
            <a:picLocks noGrp="1" noChangeAspect="1"/>
          </p:cNvPicPr>
          <p:nvPr>
            <p:ph idx="1"/>
          </p:nvPr>
        </p:nvPicPr>
        <p:blipFill>
          <a:blip r:embed="rId2"/>
          <a:stretch>
            <a:fillRect/>
          </a:stretch>
        </p:blipFill>
        <p:spPr>
          <a:xfrm>
            <a:off x="3195108" y="1825625"/>
            <a:ext cx="5801784" cy="4351338"/>
          </a:xfrm>
          <a:prstGeom prst="rect">
            <a:avLst/>
          </a:prstGeom>
        </p:spPr>
      </p:pic>
    </p:spTree>
    <p:extLst>
      <p:ext uri="{BB962C8B-B14F-4D97-AF65-F5344CB8AC3E}">
        <p14:creationId xmlns:p14="http://schemas.microsoft.com/office/powerpoint/2010/main" val="34375386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solidFill>
                  <a:srgbClr val="FF0000"/>
                </a:solidFill>
              </a:rPr>
              <a:t>Audiometría tonal liminar</a:t>
            </a:r>
            <a:endParaRPr lang="es-CO" dirty="0">
              <a:solidFill>
                <a:srgbClr val="FF0000"/>
              </a:solidFill>
            </a:endParaRPr>
          </a:p>
        </p:txBody>
      </p:sp>
      <p:pic>
        <p:nvPicPr>
          <p:cNvPr id="4" name="Marcador de contenido 3"/>
          <p:cNvPicPr>
            <a:picLocks noGrp="1" noChangeAspect="1"/>
          </p:cNvPicPr>
          <p:nvPr>
            <p:ph idx="1"/>
          </p:nvPr>
        </p:nvPicPr>
        <p:blipFill>
          <a:blip r:embed="rId2"/>
          <a:stretch>
            <a:fillRect/>
          </a:stretch>
        </p:blipFill>
        <p:spPr>
          <a:xfrm>
            <a:off x="3195108" y="1889235"/>
            <a:ext cx="5801784" cy="4351338"/>
          </a:xfrm>
          <a:prstGeom prst="rect">
            <a:avLst/>
          </a:prstGeom>
        </p:spPr>
      </p:pic>
    </p:spTree>
    <p:extLst>
      <p:ext uri="{BB962C8B-B14F-4D97-AF65-F5344CB8AC3E}">
        <p14:creationId xmlns:p14="http://schemas.microsoft.com/office/powerpoint/2010/main" val="1020329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pic>
        <p:nvPicPr>
          <p:cNvPr id="4" name="Marcador de contenido 3"/>
          <p:cNvPicPr>
            <a:picLocks noGrp="1" noChangeAspect="1"/>
          </p:cNvPicPr>
          <p:nvPr>
            <p:ph idx="1"/>
          </p:nvPr>
        </p:nvPicPr>
        <p:blipFill>
          <a:blip r:embed="rId2"/>
          <a:stretch>
            <a:fillRect/>
          </a:stretch>
        </p:blipFill>
        <p:spPr>
          <a:xfrm>
            <a:off x="3195108" y="1825625"/>
            <a:ext cx="5801784" cy="4351338"/>
          </a:xfrm>
          <a:prstGeom prst="rect">
            <a:avLst/>
          </a:prstGeom>
        </p:spPr>
      </p:pic>
    </p:spTree>
    <p:extLst>
      <p:ext uri="{BB962C8B-B14F-4D97-AF65-F5344CB8AC3E}">
        <p14:creationId xmlns:p14="http://schemas.microsoft.com/office/powerpoint/2010/main" val="10542657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4" name="Perdidas auditivas,ejemplo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194050" y="1825625"/>
            <a:ext cx="5802313" cy="4351338"/>
          </a:xfrm>
        </p:spPr>
      </p:pic>
    </p:spTree>
    <p:extLst>
      <p:ext uri="{BB962C8B-B14F-4D97-AF65-F5344CB8AC3E}">
        <p14:creationId xmlns:p14="http://schemas.microsoft.com/office/powerpoint/2010/main" val="11319910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solidFill>
                  <a:srgbClr val="FF0000"/>
                </a:solidFill>
              </a:rPr>
              <a:t>Emisiones </a:t>
            </a:r>
            <a:r>
              <a:rPr lang="es-MX" dirty="0" err="1">
                <a:solidFill>
                  <a:srgbClr val="FF0000"/>
                </a:solidFill>
              </a:rPr>
              <a:t>otoacústicas</a:t>
            </a:r>
            <a:endParaRPr lang="es-CO" dirty="0">
              <a:solidFill>
                <a:srgbClr val="FF0000"/>
              </a:solidFill>
            </a:endParaRPr>
          </a:p>
        </p:txBody>
      </p:sp>
      <p:sp>
        <p:nvSpPr>
          <p:cNvPr id="3" name="Marcador de contenido 2"/>
          <p:cNvSpPr>
            <a:spLocks noGrp="1"/>
          </p:cNvSpPr>
          <p:nvPr>
            <p:ph idx="1"/>
          </p:nvPr>
        </p:nvSpPr>
        <p:spPr/>
        <p:txBody>
          <a:bodyPr>
            <a:normAutofit/>
          </a:bodyPr>
          <a:lstStyle/>
          <a:p>
            <a:r>
              <a:rPr lang="es-MX" dirty="0" smtClean="0"/>
              <a:t>Las </a:t>
            </a:r>
            <a:r>
              <a:rPr lang="es-MX" dirty="0"/>
              <a:t>emisiones </a:t>
            </a:r>
            <a:r>
              <a:rPr lang="es-MX" dirty="0" err="1"/>
              <a:t>otoacústicas</a:t>
            </a:r>
            <a:r>
              <a:rPr lang="es-MX" dirty="0"/>
              <a:t> son en la actualidad la prueba objetiva, no invasiva y de bajo costo que nos ofrece datos de las frecuencias agudas tan necesarias para el habla y el lenguaje. </a:t>
            </a:r>
            <a:endParaRPr lang="es-MX" dirty="0" smtClean="0"/>
          </a:p>
        </p:txBody>
      </p:sp>
      <p:pic>
        <p:nvPicPr>
          <p:cNvPr id="4" name="Marcador de contenido 3"/>
          <p:cNvPicPr>
            <a:picLocks noChangeAspect="1"/>
          </p:cNvPicPr>
          <p:nvPr/>
        </p:nvPicPr>
        <p:blipFill>
          <a:blip r:embed="rId2"/>
          <a:stretch>
            <a:fillRect/>
          </a:stretch>
        </p:blipFill>
        <p:spPr>
          <a:xfrm>
            <a:off x="7065324" y="3363402"/>
            <a:ext cx="3931330" cy="2948498"/>
          </a:xfrm>
          <a:prstGeom prst="rect">
            <a:avLst/>
          </a:prstGeom>
        </p:spPr>
      </p:pic>
    </p:spTree>
    <p:extLst>
      <p:ext uri="{BB962C8B-B14F-4D97-AF65-F5344CB8AC3E}">
        <p14:creationId xmlns:p14="http://schemas.microsoft.com/office/powerpoint/2010/main" val="17451817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solidFill>
                  <a:srgbClr val="FF0000"/>
                </a:solidFill>
              </a:rPr>
              <a:t>Emisiones </a:t>
            </a:r>
            <a:r>
              <a:rPr lang="es-MX" dirty="0" err="1">
                <a:solidFill>
                  <a:srgbClr val="FF0000"/>
                </a:solidFill>
              </a:rPr>
              <a:t>otoacústicas</a:t>
            </a:r>
            <a:endParaRPr lang="es-CO" dirty="0">
              <a:solidFill>
                <a:srgbClr val="FF0000"/>
              </a:solidFill>
            </a:endParaRPr>
          </a:p>
        </p:txBody>
      </p:sp>
      <p:sp>
        <p:nvSpPr>
          <p:cNvPr id="3" name="Marcador de contenido 2"/>
          <p:cNvSpPr>
            <a:spLocks noGrp="1"/>
          </p:cNvSpPr>
          <p:nvPr>
            <p:ph idx="1"/>
          </p:nvPr>
        </p:nvSpPr>
        <p:spPr/>
        <p:txBody>
          <a:bodyPr>
            <a:normAutofit fontScale="92500" lnSpcReduction="20000"/>
          </a:bodyPr>
          <a:lstStyle/>
          <a:p>
            <a:r>
              <a:rPr lang="es-MX" dirty="0" err="1" smtClean="0"/>
              <a:t>Attias</a:t>
            </a:r>
            <a:r>
              <a:rPr lang="es-MX" dirty="0" smtClean="0"/>
              <a:t> </a:t>
            </a:r>
            <a:r>
              <a:rPr lang="es-MX" dirty="0"/>
              <a:t>y otros buscaron la relación entre los umbrales auditivos por audiometría y la presencia de emisiones </a:t>
            </a:r>
            <a:r>
              <a:rPr lang="es-MX" dirty="0" err="1"/>
              <a:t>otoacústicas</a:t>
            </a:r>
            <a:r>
              <a:rPr lang="es-MX" dirty="0"/>
              <a:t>, en pacientes con HIR o sin ella, y encontraron que en los pacientes expuestos a ruido las emisiones estaban muy disminuidas, aun cuando los umbrales auditivos no mostraban cambios importantes, </a:t>
            </a:r>
            <a:endParaRPr lang="es-MX" dirty="0" smtClean="0"/>
          </a:p>
          <a:p>
            <a:r>
              <a:rPr lang="es-MX" dirty="0" smtClean="0"/>
              <a:t>lo </a:t>
            </a:r>
            <a:r>
              <a:rPr lang="es-MX" dirty="0"/>
              <a:t>que demuestra que las emisiones </a:t>
            </a:r>
            <a:r>
              <a:rPr lang="es-MX" dirty="0" err="1"/>
              <a:t>otoacústicas</a:t>
            </a:r>
            <a:r>
              <a:rPr lang="es-MX" dirty="0"/>
              <a:t> representan una medida más exacta del daño coclear que está produciendo la exposición a ruido aún antes de que el paciente pueda percatarse de ello, lo que confirma que las emisiones </a:t>
            </a:r>
            <a:r>
              <a:rPr lang="es-MX" dirty="0" err="1"/>
              <a:t>otoacústicas</a:t>
            </a:r>
            <a:r>
              <a:rPr lang="es-MX" dirty="0"/>
              <a:t> ofrecen una elevada sensibilidad (79-95 %) y especificidad (84-87 %), y proveen en muchas ocasiones información indispensable en casos médico-legales, en los cuales la configuración de los umbrales </a:t>
            </a:r>
            <a:r>
              <a:rPr lang="es-MX" dirty="0" err="1"/>
              <a:t>audiométricos</a:t>
            </a:r>
            <a:r>
              <a:rPr lang="es-MX" dirty="0"/>
              <a:t> son necesarios para obtener un diagnóstico preciso de la hipoacusia y que la compensación sea proporcional a la severidad de esta. </a:t>
            </a:r>
            <a:endParaRPr lang="es-MX" dirty="0" smtClean="0"/>
          </a:p>
        </p:txBody>
      </p:sp>
    </p:spTree>
    <p:extLst>
      <p:ext uri="{BB962C8B-B14F-4D97-AF65-F5344CB8AC3E}">
        <p14:creationId xmlns:p14="http://schemas.microsoft.com/office/powerpoint/2010/main" val="33228367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solidFill>
                  <a:srgbClr val="FF0000"/>
                </a:solidFill>
              </a:rPr>
              <a:t>Potenciales evocados auditivos de tallo cerebral (PEATC)</a:t>
            </a:r>
            <a:endParaRPr lang="es-CO" dirty="0">
              <a:solidFill>
                <a:srgbClr val="FF0000"/>
              </a:solidFill>
            </a:endParaRPr>
          </a:p>
        </p:txBody>
      </p:sp>
      <p:pic>
        <p:nvPicPr>
          <p:cNvPr id="4" name="Marcador de contenido 3"/>
          <p:cNvPicPr>
            <a:picLocks noGrp="1" noChangeAspect="1"/>
          </p:cNvPicPr>
          <p:nvPr>
            <p:ph idx="1"/>
          </p:nvPr>
        </p:nvPicPr>
        <p:blipFill>
          <a:blip r:embed="rId2"/>
          <a:stretch>
            <a:fillRect/>
          </a:stretch>
        </p:blipFill>
        <p:spPr>
          <a:xfrm>
            <a:off x="1061363" y="1903096"/>
            <a:ext cx="4351338" cy="4351338"/>
          </a:xfrm>
          <a:prstGeom prst="rect">
            <a:avLst/>
          </a:prstGeom>
        </p:spPr>
      </p:pic>
    </p:spTree>
    <p:extLst>
      <p:ext uri="{BB962C8B-B14F-4D97-AF65-F5344CB8AC3E}">
        <p14:creationId xmlns:p14="http://schemas.microsoft.com/office/powerpoint/2010/main" val="17801783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a:t>
            </a:r>
            <a:endParaRPr lang="es-CO" dirty="0"/>
          </a:p>
        </p:txBody>
      </p:sp>
      <p:pic>
        <p:nvPicPr>
          <p:cNvPr id="4" name="Marcador de contenido 3"/>
          <p:cNvPicPr>
            <a:picLocks noGrp="1" noChangeAspect="1"/>
          </p:cNvPicPr>
          <p:nvPr>
            <p:ph idx="1"/>
          </p:nvPr>
        </p:nvPicPr>
        <p:blipFill>
          <a:blip r:embed="rId2"/>
          <a:stretch>
            <a:fillRect/>
          </a:stretch>
        </p:blipFill>
        <p:spPr>
          <a:xfrm>
            <a:off x="2663824" y="571500"/>
            <a:ext cx="6864351" cy="5148263"/>
          </a:xfrm>
          <a:prstGeom prst="rect">
            <a:avLst/>
          </a:prstGeom>
        </p:spPr>
      </p:pic>
    </p:spTree>
    <p:extLst>
      <p:ext uri="{BB962C8B-B14F-4D97-AF65-F5344CB8AC3E}">
        <p14:creationId xmlns:p14="http://schemas.microsoft.com/office/powerpoint/2010/main" val="4673772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solidFill>
                  <a:srgbClr val="FF0000"/>
                </a:solidFill>
              </a:rPr>
              <a:t>Potenciales evocados auditivos de tallo cerebral (PEATC)</a:t>
            </a:r>
            <a:endParaRPr lang="es-CO" dirty="0">
              <a:solidFill>
                <a:srgbClr val="FF0000"/>
              </a:solidFill>
            </a:endParaRPr>
          </a:p>
        </p:txBody>
      </p:sp>
      <p:sp>
        <p:nvSpPr>
          <p:cNvPr id="3" name="Marcador de contenido 2"/>
          <p:cNvSpPr>
            <a:spLocks noGrp="1"/>
          </p:cNvSpPr>
          <p:nvPr>
            <p:ph idx="1"/>
          </p:nvPr>
        </p:nvSpPr>
        <p:spPr/>
        <p:txBody>
          <a:bodyPr/>
          <a:lstStyle/>
          <a:p>
            <a:r>
              <a:rPr lang="es-MX" dirty="0" smtClean="0"/>
              <a:t>Prueba </a:t>
            </a:r>
            <a:r>
              <a:rPr lang="es-MX" dirty="0"/>
              <a:t>electrofisiológica de la respuesta cerebral a un estímulo dado. Diferencia el origen de la hipoacusia </a:t>
            </a:r>
            <a:r>
              <a:rPr lang="es-MX" dirty="0" err="1"/>
              <a:t>sensorioneural</a:t>
            </a:r>
            <a:r>
              <a:rPr lang="es-MX" dirty="0"/>
              <a:t> (coclear o </a:t>
            </a:r>
            <a:r>
              <a:rPr lang="es-MX" dirty="0" err="1"/>
              <a:t>retrococlear</a:t>
            </a:r>
            <a:r>
              <a:rPr lang="es-MX" dirty="0"/>
              <a:t>) y se utiliza para valorar la integridad del tallo cerebral en síndromes neurológicos e igualmente en la búsqueda de umbrales auditivos en pacientes que no colaboran o simulan hipoacusia. </a:t>
            </a:r>
            <a:endParaRPr lang="es-CO" dirty="0"/>
          </a:p>
        </p:txBody>
      </p:sp>
      <p:pic>
        <p:nvPicPr>
          <p:cNvPr id="4" name="Marcador de contenido 3"/>
          <p:cNvPicPr>
            <a:picLocks noChangeAspect="1"/>
          </p:cNvPicPr>
          <p:nvPr/>
        </p:nvPicPr>
        <p:blipFill>
          <a:blip r:embed="rId2"/>
          <a:stretch>
            <a:fillRect/>
          </a:stretch>
        </p:blipFill>
        <p:spPr>
          <a:xfrm>
            <a:off x="10756930" y="4109884"/>
            <a:ext cx="1546387" cy="2748116"/>
          </a:xfrm>
          <a:prstGeom prst="rect">
            <a:avLst/>
          </a:prstGeom>
        </p:spPr>
      </p:pic>
    </p:spTree>
    <p:extLst>
      <p:ext uri="{BB962C8B-B14F-4D97-AF65-F5344CB8AC3E}">
        <p14:creationId xmlns:p14="http://schemas.microsoft.com/office/powerpoint/2010/main" val="25954955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solidFill>
                  <a:srgbClr val="FF0000"/>
                </a:solidFill>
              </a:rPr>
              <a:t>Potenciales evocados auditivos de tallo cerebral (PEATC)</a:t>
            </a:r>
            <a:endParaRPr lang="es-CO" dirty="0">
              <a:solidFill>
                <a:srgbClr val="FF0000"/>
              </a:solidFill>
            </a:endParaRPr>
          </a:p>
        </p:txBody>
      </p:sp>
      <p:sp>
        <p:nvSpPr>
          <p:cNvPr id="3" name="Marcador de contenido 2"/>
          <p:cNvSpPr>
            <a:spLocks noGrp="1"/>
          </p:cNvSpPr>
          <p:nvPr>
            <p:ph idx="1"/>
          </p:nvPr>
        </p:nvSpPr>
        <p:spPr/>
        <p:txBody>
          <a:bodyPr>
            <a:normAutofit/>
          </a:bodyPr>
          <a:lstStyle/>
          <a:p>
            <a:r>
              <a:rPr lang="es-MX" dirty="0" smtClean="0"/>
              <a:t>La </a:t>
            </a:r>
            <a:r>
              <a:rPr lang="es-MX" dirty="0"/>
              <a:t>presencia solamente del pico V con latencia absoluta dentro del límite normal o ligeramente prolongada a 70 dB </a:t>
            </a:r>
            <a:r>
              <a:rPr lang="es-MX" dirty="0" err="1"/>
              <a:t>nHL</a:t>
            </a:r>
            <a:r>
              <a:rPr lang="es-MX" dirty="0"/>
              <a:t>, sugiere una hipoacusia neurosensorial, al igual que la presencia de los picos I, III, y V con valores de latencias absolutas e </a:t>
            </a:r>
            <a:r>
              <a:rPr lang="es-MX" dirty="0" err="1"/>
              <a:t>interpicos</a:t>
            </a:r>
            <a:r>
              <a:rPr lang="es-MX" dirty="0"/>
              <a:t> a 70 dB </a:t>
            </a:r>
            <a:r>
              <a:rPr lang="es-MX" dirty="0" err="1"/>
              <a:t>nHL</a:t>
            </a:r>
            <a:r>
              <a:rPr lang="es-MX" dirty="0"/>
              <a:t>, con umbral electrofisiológico por encima de 30 dB </a:t>
            </a:r>
            <a:r>
              <a:rPr lang="es-MX" dirty="0" err="1"/>
              <a:t>nHL</a:t>
            </a:r>
            <a:endParaRPr lang="es-CO" dirty="0"/>
          </a:p>
        </p:txBody>
      </p:sp>
      <p:pic>
        <p:nvPicPr>
          <p:cNvPr id="4" name="Imagen 3"/>
          <p:cNvPicPr>
            <a:picLocks noChangeAspect="1"/>
          </p:cNvPicPr>
          <p:nvPr/>
        </p:nvPicPr>
        <p:blipFill>
          <a:blip r:embed="rId2"/>
          <a:stretch>
            <a:fillRect/>
          </a:stretch>
        </p:blipFill>
        <p:spPr>
          <a:xfrm>
            <a:off x="7255030" y="3843579"/>
            <a:ext cx="3892700" cy="2922576"/>
          </a:xfrm>
          <a:prstGeom prst="rect">
            <a:avLst/>
          </a:prstGeom>
        </p:spPr>
      </p:pic>
    </p:spTree>
    <p:extLst>
      <p:ext uri="{BB962C8B-B14F-4D97-AF65-F5344CB8AC3E}">
        <p14:creationId xmlns:p14="http://schemas.microsoft.com/office/powerpoint/2010/main" val="4920925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solidFill>
                  <a:srgbClr val="FF0000"/>
                </a:solidFill>
              </a:rPr>
              <a:t>Primer síntoma reconocible !!!</a:t>
            </a:r>
            <a:endParaRPr lang="es-CO" dirty="0">
              <a:solidFill>
                <a:srgbClr val="FF0000"/>
              </a:solidFill>
            </a:endParaRPr>
          </a:p>
        </p:txBody>
      </p:sp>
      <p:pic>
        <p:nvPicPr>
          <p:cNvPr id="2050" name="Picture 2" descr="http://criasaude.com.br/wp-content/uploads/2015/10/zumbido-causas-biosom-small.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4181" y="1825625"/>
            <a:ext cx="762363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057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solidFill>
                  <a:srgbClr val="FF0000"/>
                </a:solidFill>
              </a:rPr>
              <a:t>Alteraciones </a:t>
            </a:r>
            <a:r>
              <a:rPr lang="es-MX" dirty="0">
                <a:solidFill>
                  <a:srgbClr val="FF0000"/>
                </a:solidFill>
              </a:rPr>
              <a:t>vestibulares prevalentes</a:t>
            </a:r>
            <a:endParaRPr lang="es-CO" dirty="0">
              <a:solidFill>
                <a:srgbClr val="FF0000"/>
              </a:solidFill>
            </a:endParaRPr>
          </a:p>
        </p:txBody>
      </p:sp>
      <p:sp>
        <p:nvSpPr>
          <p:cNvPr id="3" name="Marcador de contenido 2"/>
          <p:cNvSpPr>
            <a:spLocks noGrp="1"/>
          </p:cNvSpPr>
          <p:nvPr>
            <p:ph idx="1"/>
          </p:nvPr>
        </p:nvSpPr>
        <p:spPr/>
        <p:txBody>
          <a:bodyPr/>
          <a:lstStyle/>
          <a:p>
            <a:r>
              <a:rPr lang="es-MX" dirty="0"/>
              <a:t>Las alteraciones vestibulares prevalentes, en orden de frecuencia, son: vértigo posicional  paroxístico benigno, enfermedad de </a:t>
            </a:r>
            <a:r>
              <a:rPr lang="es-MX" dirty="0" err="1"/>
              <a:t>Méniere</a:t>
            </a:r>
            <a:r>
              <a:rPr lang="es-MX" dirty="0"/>
              <a:t> y neuronitis vestibular </a:t>
            </a:r>
          </a:p>
          <a:p>
            <a:r>
              <a:rPr lang="es-MX" dirty="0" smtClean="0"/>
              <a:t> </a:t>
            </a:r>
            <a:r>
              <a:rPr lang="es-MX" dirty="0"/>
              <a:t>Los tratamientos deben realizarse de acuerdo a la patología especíﬁca, los mismos pueden variar desde tratamiento médico conservador, maniobras de reposición, medicación, rehabilitación </a:t>
            </a:r>
            <a:r>
              <a:rPr lang="es-MX" dirty="0" smtClean="0"/>
              <a:t> vestibular</a:t>
            </a:r>
            <a:endParaRPr lang="es-CO" dirty="0"/>
          </a:p>
        </p:txBody>
      </p:sp>
      <p:pic>
        <p:nvPicPr>
          <p:cNvPr id="4" name="Marcador de contenido 3"/>
          <p:cNvPicPr>
            <a:picLocks noChangeAspect="1"/>
          </p:cNvPicPr>
          <p:nvPr/>
        </p:nvPicPr>
        <p:blipFill>
          <a:blip r:embed="rId2"/>
          <a:stretch>
            <a:fillRect/>
          </a:stretch>
        </p:blipFill>
        <p:spPr>
          <a:xfrm>
            <a:off x="8326990" y="4640682"/>
            <a:ext cx="3865010" cy="1893855"/>
          </a:xfrm>
          <a:prstGeom prst="rect">
            <a:avLst/>
          </a:prstGeom>
        </p:spPr>
      </p:pic>
    </p:spTree>
    <p:extLst>
      <p:ext uri="{BB962C8B-B14F-4D97-AF65-F5344CB8AC3E}">
        <p14:creationId xmlns:p14="http://schemas.microsoft.com/office/powerpoint/2010/main" val="24439296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dirty="0"/>
          </a:p>
        </p:txBody>
      </p:sp>
      <p:sp>
        <p:nvSpPr>
          <p:cNvPr id="3" name="Marcador de contenido 2"/>
          <p:cNvSpPr>
            <a:spLocks noGrp="1"/>
          </p:cNvSpPr>
          <p:nvPr>
            <p:ph idx="1"/>
          </p:nvPr>
        </p:nvSpPr>
        <p:spPr/>
        <p:txBody>
          <a:bodyPr>
            <a:normAutofit fontScale="92500" lnSpcReduction="10000"/>
          </a:bodyPr>
          <a:lstStyle/>
          <a:p>
            <a:pPr marL="0" indent="0">
              <a:buNone/>
            </a:pPr>
            <a:r>
              <a:rPr lang="es-MX" dirty="0"/>
              <a:t>Las patologías que producen alteraciones vestibulares y que pueden tener manifestaciones audiológicas como síntomas acompañantes que debemos tener en cuenta son:</a:t>
            </a:r>
          </a:p>
          <a:p>
            <a:pPr marL="0" indent="0">
              <a:buNone/>
            </a:pPr>
            <a:r>
              <a:rPr lang="es-CO" dirty="0" err="1" smtClean="0"/>
              <a:t>Laberintitis</a:t>
            </a:r>
            <a:r>
              <a:rPr lang="es-CO" dirty="0" smtClean="0"/>
              <a:t> </a:t>
            </a:r>
          </a:p>
          <a:p>
            <a:pPr marL="0" indent="0">
              <a:buNone/>
            </a:pPr>
            <a:r>
              <a:rPr lang="es-CO" dirty="0" smtClean="0"/>
              <a:t>Enfermedad </a:t>
            </a:r>
            <a:r>
              <a:rPr lang="es-CO" dirty="0"/>
              <a:t>de </a:t>
            </a:r>
            <a:r>
              <a:rPr lang="es-CO" dirty="0" err="1"/>
              <a:t>Meniere</a:t>
            </a:r>
            <a:r>
              <a:rPr lang="es-CO" dirty="0"/>
              <a:t>. </a:t>
            </a:r>
            <a:endParaRPr lang="es-CO" dirty="0" smtClean="0"/>
          </a:p>
          <a:p>
            <a:pPr marL="0" indent="0">
              <a:buNone/>
            </a:pPr>
            <a:r>
              <a:rPr lang="es-CO" dirty="0" err="1" smtClean="0"/>
              <a:t>Sindrome</a:t>
            </a:r>
            <a:r>
              <a:rPr lang="es-CO" dirty="0" smtClean="0"/>
              <a:t> </a:t>
            </a:r>
            <a:r>
              <a:rPr lang="es-CO" dirty="0" err="1"/>
              <a:t>cocleovestibular</a:t>
            </a:r>
            <a:r>
              <a:rPr lang="es-CO" dirty="0"/>
              <a:t> súbito. </a:t>
            </a:r>
            <a:endParaRPr lang="es-CO" dirty="0" smtClean="0"/>
          </a:p>
          <a:p>
            <a:pPr marL="0" indent="0">
              <a:buNone/>
            </a:pPr>
            <a:r>
              <a:rPr lang="es-CO" dirty="0" smtClean="0"/>
              <a:t>Migraña </a:t>
            </a:r>
            <a:r>
              <a:rPr lang="es-CO" dirty="0"/>
              <a:t>Vestibular. </a:t>
            </a:r>
            <a:endParaRPr lang="es-CO" dirty="0" smtClean="0"/>
          </a:p>
          <a:p>
            <a:pPr marL="0" indent="0">
              <a:buNone/>
            </a:pPr>
            <a:r>
              <a:rPr lang="es-CO" dirty="0" err="1" smtClean="0"/>
              <a:t>Neurinoma</a:t>
            </a:r>
            <a:r>
              <a:rPr lang="es-CO" dirty="0" smtClean="0"/>
              <a:t> </a:t>
            </a:r>
            <a:r>
              <a:rPr lang="es-CO" dirty="0"/>
              <a:t>acústico </a:t>
            </a:r>
            <a:endParaRPr lang="es-CO" dirty="0" smtClean="0"/>
          </a:p>
          <a:p>
            <a:pPr marL="0" indent="0">
              <a:buNone/>
            </a:pPr>
            <a:r>
              <a:rPr lang="es-CO" dirty="0" smtClean="0"/>
              <a:t>Enfermedad </a:t>
            </a:r>
            <a:r>
              <a:rPr lang="es-CO" dirty="0"/>
              <a:t>autoinmune del oído interno. </a:t>
            </a:r>
            <a:endParaRPr lang="es-CO" dirty="0" smtClean="0"/>
          </a:p>
          <a:p>
            <a:pPr marL="0" indent="0">
              <a:buNone/>
            </a:pPr>
            <a:r>
              <a:rPr lang="es-CO" dirty="0" smtClean="0"/>
              <a:t>Fístula </a:t>
            </a:r>
            <a:r>
              <a:rPr lang="es-CO" dirty="0" err="1"/>
              <a:t>perilinfática</a:t>
            </a:r>
            <a:r>
              <a:rPr lang="es-CO" dirty="0"/>
              <a:t>.</a:t>
            </a:r>
          </a:p>
        </p:txBody>
      </p:sp>
      <p:pic>
        <p:nvPicPr>
          <p:cNvPr id="5" name="Marcador de contenido 3"/>
          <p:cNvPicPr>
            <a:picLocks noChangeAspect="1"/>
          </p:cNvPicPr>
          <p:nvPr/>
        </p:nvPicPr>
        <p:blipFill>
          <a:blip r:embed="rId2"/>
          <a:stretch>
            <a:fillRect/>
          </a:stretch>
        </p:blipFill>
        <p:spPr>
          <a:xfrm>
            <a:off x="7292751" y="3586195"/>
            <a:ext cx="4713718" cy="2176519"/>
          </a:xfrm>
          <a:prstGeom prst="rect">
            <a:avLst/>
          </a:prstGeom>
        </p:spPr>
      </p:pic>
    </p:spTree>
    <p:extLst>
      <p:ext uri="{BB962C8B-B14F-4D97-AF65-F5344CB8AC3E}">
        <p14:creationId xmlns:p14="http://schemas.microsoft.com/office/powerpoint/2010/main" val="15442966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solidFill>
                  <a:srgbClr val="FF0000"/>
                </a:solidFill>
              </a:rPr>
              <a:t>Trabajo de Alturas</a:t>
            </a:r>
            <a:endParaRPr lang="es-CO" dirty="0"/>
          </a:p>
        </p:txBody>
      </p:sp>
      <p:sp>
        <p:nvSpPr>
          <p:cNvPr id="4" name="Marcador de contenido 3"/>
          <p:cNvSpPr>
            <a:spLocks noGrp="1"/>
          </p:cNvSpPr>
          <p:nvPr>
            <p:ph sz="half" idx="2"/>
          </p:nvPr>
        </p:nvSpPr>
        <p:spPr/>
        <p:txBody>
          <a:bodyPr>
            <a:normAutofit fontScale="85000" lnSpcReduction="10000"/>
          </a:bodyPr>
          <a:lstStyle/>
          <a:p>
            <a:r>
              <a:rPr lang="es-MX" dirty="0" smtClean="0"/>
              <a:t>Se </a:t>
            </a:r>
            <a:r>
              <a:rPr lang="es-MX" dirty="0"/>
              <a:t>obtienen certificaciones de </a:t>
            </a:r>
            <a:r>
              <a:rPr lang="es-MX" dirty="0" smtClean="0"/>
              <a:t>aptitud </a:t>
            </a:r>
            <a:r>
              <a:rPr lang="es-MX" dirty="0"/>
              <a:t>para trabajo en alturas mediante exámenes médicos expedidos por especialista en salud ocupacional con exámenes complementarios que en muchos casos son subjetivos con poca sensibilidad y especificidad, algunos de estas maniobras se han utilizado desde 1840 en estudio de neurología y con estos se valora el sistema propioceptivo, estos hoy día aportan confiabilidad baja ya que no están apoyados en tecnología de punta existente y aplicada a la medicina</a:t>
            </a:r>
            <a:endParaRPr lang="es-CO" dirty="0"/>
          </a:p>
        </p:txBody>
      </p:sp>
      <p:pic>
        <p:nvPicPr>
          <p:cNvPr id="7" name="Marcador de contenido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13970" y="1825625"/>
            <a:ext cx="3995450" cy="5077831"/>
          </a:xfrm>
        </p:spPr>
      </p:pic>
    </p:spTree>
    <p:extLst>
      <p:ext uri="{BB962C8B-B14F-4D97-AF65-F5344CB8AC3E}">
        <p14:creationId xmlns:p14="http://schemas.microsoft.com/office/powerpoint/2010/main" val="118356878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solidFill>
                  <a:srgbClr val="FF0000"/>
                </a:solidFill>
              </a:rPr>
              <a:t>Trabajo de Alturas</a:t>
            </a:r>
            <a:endParaRPr lang="es-CO" dirty="0">
              <a:solidFill>
                <a:srgbClr val="FF0000"/>
              </a:solidFill>
            </a:endParaRPr>
          </a:p>
        </p:txBody>
      </p:sp>
      <p:sp>
        <p:nvSpPr>
          <p:cNvPr id="3" name="Marcador de contenido 2"/>
          <p:cNvSpPr>
            <a:spLocks noGrp="1"/>
          </p:cNvSpPr>
          <p:nvPr>
            <p:ph sz="half" idx="1"/>
          </p:nvPr>
        </p:nvSpPr>
        <p:spPr>
          <a:xfrm>
            <a:off x="690716" y="1356852"/>
            <a:ext cx="5329084" cy="4820111"/>
          </a:xfrm>
        </p:spPr>
        <p:txBody>
          <a:bodyPr>
            <a:normAutofit fontScale="77500" lnSpcReduction="20000"/>
          </a:bodyPr>
          <a:lstStyle/>
          <a:p>
            <a:r>
              <a:rPr lang="es-MX" dirty="0"/>
              <a:t>Revisando el panorama actual de esta valoración médica, se aprecia que generalmente esta evaluación incluye: exploración física con énfasis neurológico y coordinación, evaluación de la función visual y auditiva, electrocardiograma, exploración metabólica con exámenes de laboratorio de glicemia y perfil lipídico y una prueba de integridad neurológica con el test de coordinación motora. </a:t>
            </a:r>
            <a:endParaRPr lang="es-MX" dirty="0" smtClean="0"/>
          </a:p>
          <a:p>
            <a:r>
              <a:rPr lang="es-MX" dirty="0" smtClean="0"/>
              <a:t>La </a:t>
            </a:r>
            <a:r>
              <a:rPr lang="es-MX" dirty="0"/>
              <a:t>valoración auditiva – vestibular del trabajador en alturas se realiza a través de la audiometría tonal y de pruebas subjetivas que evalúan el equilibrio, pero aún no se ha contemplado la aplicación de pruebas especializadas para complementar el diagnóstico auditivo vestibular. </a:t>
            </a:r>
            <a:endParaRPr lang="es-CO" dirty="0"/>
          </a:p>
        </p:txBody>
      </p:sp>
      <p:pic>
        <p:nvPicPr>
          <p:cNvPr id="7" name="Marcador de contenido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19684" y="1690688"/>
            <a:ext cx="5181600" cy="3838946"/>
          </a:xfrm>
        </p:spPr>
      </p:pic>
    </p:spTree>
    <p:extLst>
      <p:ext uri="{BB962C8B-B14F-4D97-AF65-F5344CB8AC3E}">
        <p14:creationId xmlns:p14="http://schemas.microsoft.com/office/powerpoint/2010/main" val="28390104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solidFill>
                  <a:srgbClr val="FF0000"/>
                </a:solidFill>
              </a:rPr>
              <a:t>Trabajo de Alturas</a:t>
            </a:r>
            <a:endParaRPr lang="es-CO" dirty="0"/>
          </a:p>
        </p:txBody>
      </p:sp>
      <p:sp>
        <p:nvSpPr>
          <p:cNvPr id="3" name="Marcador de contenido 2"/>
          <p:cNvSpPr>
            <a:spLocks noGrp="1"/>
          </p:cNvSpPr>
          <p:nvPr>
            <p:ph sz="half" idx="1"/>
          </p:nvPr>
        </p:nvSpPr>
        <p:spPr/>
        <p:txBody>
          <a:bodyPr>
            <a:normAutofit lnSpcReduction="10000"/>
          </a:bodyPr>
          <a:lstStyle/>
          <a:p>
            <a:r>
              <a:rPr lang="es-MX" dirty="0"/>
              <a:t>El seguimiento que se realiza a los TA está centrado en equipamientos y medidas de seguridad como son la utilización de anclajes, arnés, cuerdas y entrenamiento físico para el descenso o ascenso, estas son medidas que contribuyen al control de las caídas, pero a pesar de la implementación de estas estrategias el riesgo </a:t>
            </a:r>
            <a:r>
              <a:rPr lang="es-MX" dirty="0" smtClean="0"/>
              <a:t>continúa</a:t>
            </a:r>
            <a:endParaRPr lang="es-CO" dirty="0"/>
          </a:p>
        </p:txBody>
      </p:sp>
      <p:sp>
        <p:nvSpPr>
          <p:cNvPr id="6" name="Marcador de contenido 5"/>
          <p:cNvSpPr>
            <a:spLocks noGrp="1"/>
          </p:cNvSpPr>
          <p:nvPr>
            <p:ph sz="half" idx="2"/>
          </p:nvPr>
        </p:nvSpPr>
        <p:spPr/>
        <p:txBody>
          <a:bodyPr/>
          <a:lstStyle/>
          <a:p>
            <a:endParaRPr lang="es-CO" dirty="0"/>
          </a:p>
        </p:txBody>
      </p:sp>
      <p:pic>
        <p:nvPicPr>
          <p:cNvPr id="7" name="Marcador de contenido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3187" y="1690688"/>
            <a:ext cx="3474206" cy="4862610"/>
          </a:xfrm>
          <a:prstGeom prst="rect">
            <a:avLst/>
          </a:prstGeom>
        </p:spPr>
      </p:pic>
    </p:spTree>
    <p:extLst>
      <p:ext uri="{BB962C8B-B14F-4D97-AF65-F5344CB8AC3E}">
        <p14:creationId xmlns:p14="http://schemas.microsoft.com/office/powerpoint/2010/main" val="142594080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solidFill>
                  <a:srgbClr val="FF0000"/>
                </a:solidFill>
              </a:rPr>
              <a:t>Aquí no hay lugar a la </a:t>
            </a:r>
            <a:r>
              <a:rPr lang="es-CO" dirty="0" err="1" smtClean="0">
                <a:solidFill>
                  <a:srgbClr val="FF0000"/>
                </a:solidFill>
              </a:rPr>
              <a:t>reincoorporacion</a:t>
            </a:r>
            <a:r>
              <a:rPr lang="es-CO" dirty="0" smtClean="0">
                <a:solidFill>
                  <a:srgbClr val="FF0000"/>
                </a:solidFill>
              </a:rPr>
              <a:t> </a:t>
            </a:r>
            <a:endParaRPr lang="es-CO" dirty="0">
              <a:solidFill>
                <a:srgbClr val="FF0000"/>
              </a:solidFill>
            </a:endParaRPr>
          </a:p>
        </p:txBody>
      </p:sp>
      <p:sp>
        <p:nvSpPr>
          <p:cNvPr id="3" name="Marcador de contenido 2"/>
          <p:cNvSpPr>
            <a:spLocks noGrp="1"/>
          </p:cNvSpPr>
          <p:nvPr>
            <p:ph sz="half" idx="1"/>
          </p:nvPr>
        </p:nvSpPr>
        <p:spPr/>
        <p:txBody>
          <a:bodyPr>
            <a:normAutofit fontScale="92500" lnSpcReduction="10000"/>
          </a:bodyPr>
          <a:lstStyle/>
          <a:p>
            <a:r>
              <a:rPr lang="es-MX" dirty="0"/>
              <a:t>Las situaciones anteriormente expuestas hacen que las personas que trabajan en alturas en el país se encuentre en un mayor riesgo de presentar accidentes y enfermedades que pueden exacerbar y conducir a la muerte ya que no están siendo detectadas oportunamente y tampoco están recibiendo tratamiento necesario puesto que no se cuenta con un perfil auditivo vestibular basado en exámenes objetivos.</a:t>
            </a:r>
            <a:endParaRPr lang="es-CO" dirty="0"/>
          </a:p>
        </p:txBody>
      </p:sp>
      <p:pic>
        <p:nvPicPr>
          <p:cNvPr id="5" name="Marcador de contenido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275748" y="1606736"/>
            <a:ext cx="3706883" cy="5150331"/>
          </a:xfrm>
        </p:spPr>
      </p:pic>
    </p:spTree>
    <p:extLst>
      <p:ext uri="{BB962C8B-B14F-4D97-AF65-F5344CB8AC3E}">
        <p14:creationId xmlns:p14="http://schemas.microsoft.com/office/powerpoint/2010/main" val="16343528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solidFill>
                  <a:srgbClr val="FF0000"/>
                </a:solidFill>
              </a:rPr>
              <a:t>Trabajo de Alturas</a:t>
            </a:r>
            <a:endParaRPr lang="es-CO" dirty="0"/>
          </a:p>
        </p:txBody>
      </p:sp>
      <p:sp>
        <p:nvSpPr>
          <p:cNvPr id="4" name="Marcador de contenido 3"/>
          <p:cNvSpPr>
            <a:spLocks noGrp="1"/>
          </p:cNvSpPr>
          <p:nvPr>
            <p:ph sz="half" idx="2"/>
          </p:nvPr>
        </p:nvSpPr>
        <p:spPr/>
        <p:txBody>
          <a:bodyPr>
            <a:normAutofit lnSpcReduction="10000"/>
          </a:bodyPr>
          <a:lstStyle/>
          <a:p>
            <a:r>
              <a:rPr lang="es-MX" dirty="0"/>
              <a:t>Esta problemática debe ser analizada desde otros puntos de vista, además se debe realizar evaluación del sistema vestibular y que estas pruebas sean incluidas en los protocolos de trabajo en alturas utilizando recurso humano especializado como </a:t>
            </a:r>
            <a:r>
              <a:rPr lang="es-MX" dirty="0" err="1"/>
              <a:t>audiólogos</a:t>
            </a:r>
            <a:r>
              <a:rPr lang="es-MX" dirty="0"/>
              <a:t> y equipos con tecnología avanzada para la evaluación integral </a:t>
            </a:r>
            <a:r>
              <a:rPr lang="es-MX" dirty="0" smtClean="0"/>
              <a:t>auditivo-vestibular</a:t>
            </a:r>
            <a:endParaRPr lang="es-CO" dirty="0"/>
          </a:p>
        </p:txBody>
      </p:sp>
      <p:pic>
        <p:nvPicPr>
          <p:cNvPr id="11" name="Marcador de contenido 10"/>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140009"/>
            <a:ext cx="5181600" cy="3722570"/>
          </a:xfrm>
        </p:spPr>
      </p:pic>
    </p:spTree>
    <p:extLst>
      <p:ext uri="{BB962C8B-B14F-4D97-AF65-F5344CB8AC3E}">
        <p14:creationId xmlns:p14="http://schemas.microsoft.com/office/powerpoint/2010/main" val="33994068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La base de todo !!</a:t>
            </a:r>
            <a:br>
              <a:rPr lang="es-CO" dirty="0" smtClean="0"/>
            </a:br>
            <a:endParaRPr lang="es-CO" dirty="0"/>
          </a:p>
        </p:txBody>
      </p:sp>
      <p:pic>
        <p:nvPicPr>
          <p:cNvPr id="4" name="Marcador de contenido 3"/>
          <p:cNvPicPr>
            <a:picLocks noGrp="1" noChangeAspect="1"/>
          </p:cNvPicPr>
          <p:nvPr>
            <p:ph idx="1"/>
          </p:nvPr>
        </p:nvPicPr>
        <p:blipFill>
          <a:blip r:embed="rId2"/>
          <a:stretch>
            <a:fillRect/>
          </a:stretch>
        </p:blipFill>
        <p:spPr>
          <a:xfrm>
            <a:off x="4993689" y="2690447"/>
            <a:ext cx="7269146" cy="2435164"/>
          </a:xfrm>
          <a:prstGeom prst="rect">
            <a:avLst/>
          </a:prstGeom>
        </p:spPr>
      </p:pic>
      <p:pic>
        <p:nvPicPr>
          <p:cNvPr id="1026" name="Picture 2" descr="http://3.bp.blogspot.com/-Uo-Au1Oi_DY/VjpioQE0suI/AAAAAAAAFsM/TzidCS6ELwc/s1600/Imagen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160" y="2224454"/>
            <a:ext cx="4102529" cy="3094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46864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solidFill>
                  <a:srgbClr val="FF0000"/>
                </a:solidFill>
              </a:rPr>
              <a:t>Discapacidad auditiva y vestibular</a:t>
            </a:r>
            <a:endParaRPr lang="es-CO" dirty="0">
              <a:solidFill>
                <a:srgbClr val="FF0000"/>
              </a:solidFill>
            </a:endParaRPr>
          </a:p>
        </p:txBody>
      </p:sp>
      <p:sp>
        <p:nvSpPr>
          <p:cNvPr id="3" name="Marcador de contenido 2"/>
          <p:cNvSpPr>
            <a:spLocks noGrp="1"/>
          </p:cNvSpPr>
          <p:nvPr>
            <p:ph sz="half" idx="1"/>
          </p:nvPr>
        </p:nvSpPr>
        <p:spPr/>
        <p:txBody>
          <a:bodyPr/>
          <a:lstStyle/>
          <a:p>
            <a:r>
              <a:rPr lang="es-MX" dirty="0"/>
              <a:t>La discapacidad por hipoacusia se encuentra bien </a:t>
            </a:r>
            <a:r>
              <a:rPr lang="es-MX" dirty="0" smtClean="0"/>
              <a:t>reconocida.</a:t>
            </a:r>
            <a:r>
              <a:rPr lang="es-MX" dirty="0"/>
              <a:t> En tanto que la discapacidad por enfermedad vestibular es un problema especial, por las dificultades para su diagnóstico en la práctica clínica común y la ignorancia que aún se tiene sobre sus </a:t>
            </a:r>
            <a:r>
              <a:rPr lang="es-MX" dirty="0" smtClean="0"/>
              <a:t>causas.</a:t>
            </a:r>
            <a:endParaRPr lang="es-CO" dirty="0"/>
          </a:p>
        </p:txBody>
      </p:sp>
      <p:pic>
        <p:nvPicPr>
          <p:cNvPr id="1026" name="Picture 2" descr="http://cherrycreekwellnesscenter.com/userfiles/800/images/denver-specialized-physical-therapy-for-dizziness-and-vertigo.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337153" y="2015613"/>
            <a:ext cx="5429601" cy="3609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6634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solidFill>
                  <a:srgbClr val="FF0000"/>
                </a:solidFill>
              </a:rPr>
              <a:t>Discapacidad auditiva y vestibular</a:t>
            </a:r>
            <a:endParaRPr lang="es-CO" dirty="0"/>
          </a:p>
        </p:txBody>
      </p:sp>
      <p:sp>
        <p:nvSpPr>
          <p:cNvPr id="3" name="Marcador de contenido 2"/>
          <p:cNvSpPr>
            <a:spLocks noGrp="1"/>
          </p:cNvSpPr>
          <p:nvPr>
            <p:ph sz="half" idx="1"/>
          </p:nvPr>
        </p:nvSpPr>
        <p:spPr/>
        <p:txBody>
          <a:bodyPr/>
          <a:lstStyle/>
          <a:p>
            <a:r>
              <a:rPr lang="es-MX" dirty="0"/>
              <a:t> Mendel y </a:t>
            </a:r>
            <a:r>
              <a:rPr lang="es-MX" dirty="0" smtClean="0"/>
              <a:t>colaboradores</a:t>
            </a:r>
            <a:r>
              <a:rPr lang="es-MX" baseline="30000" dirty="0"/>
              <a:t> </a:t>
            </a:r>
            <a:r>
              <a:rPr lang="es-MX" baseline="30000" dirty="0" smtClean="0"/>
              <a:t>2015</a:t>
            </a:r>
            <a:r>
              <a:rPr lang="es-MX" dirty="0" smtClean="0"/>
              <a:t> </a:t>
            </a:r>
            <a:r>
              <a:rPr lang="es-MX" dirty="0"/>
              <a:t> estudiaron el impacto del vértigo en la vida diaria de 99 pacientes con enfermedad vestibular, concluyeron que quienes sufren de vértigo presentan discapacidad para realizar normalmente su vida social y actividades físicas, con deterioro de su calidad de vida. </a:t>
            </a:r>
            <a:endParaRPr lang="es-CO" dirty="0"/>
          </a:p>
        </p:txBody>
      </p:sp>
      <p:pic>
        <p:nvPicPr>
          <p:cNvPr id="2050" name="Picture 2" descr="Image result for vertigo"/>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994144" y="1690688"/>
            <a:ext cx="6197856" cy="3483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49149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solidFill>
                  <a:srgbClr val="FF0000"/>
                </a:solidFill>
              </a:rPr>
              <a:t>Discapacidad auditiva y vestibular</a:t>
            </a:r>
            <a:endParaRPr lang="es-CO" dirty="0"/>
          </a:p>
        </p:txBody>
      </p:sp>
      <p:sp>
        <p:nvSpPr>
          <p:cNvPr id="4" name="Marcador de contenido 3"/>
          <p:cNvSpPr>
            <a:spLocks noGrp="1"/>
          </p:cNvSpPr>
          <p:nvPr>
            <p:ph sz="half" idx="2"/>
          </p:nvPr>
        </p:nvSpPr>
        <p:spPr/>
        <p:txBody>
          <a:bodyPr>
            <a:normAutofit fontScale="92500" lnSpcReduction="20000"/>
          </a:bodyPr>
          <a:lstStyle/>
          <a:p>
            <a:r>
              <a:rPr lang="es-MX" dirty="0"/>
              <a:t>Cohen y </a:t>
            </a:r>
            <a:r>
              <a:rPr lang="es-MX" dirty="0" smtClean="0"/>
              <a:t>colaboradores</a:t>
            </a:r>
            <a:r>
              <a:rPr lang="es-MX" dirty="0"/>
              <a:t> identificaron que cuando las manifestaciones de enfermedad vestibular son intermitentes, como en la enfermedad de </a:t>
            </a:r>
            <a:r>
              <a:rPr lang="es-MX" dirty="0" err="1"/>
              <a:t>Menière</a:t>
            </a:r>
            <a:r>
              <a:rPr lang="es-MX" dirty="0"/>
              <a:t>, éstas pueden tener un mayor impacto en la vida diaria del paciente</a:t>
            </a:r>
            <a:r>
              <a:rPr lang="es-MX" dirty="0" smtClean="0"/>
              <a:t>.</a:t>
            </a:r>
            <a:endParaRPr lang="es-MX" baseline="30000" dirty="0" smtClean="0"/>
          </a:p>
          <a:p>
            <a:r>
              <a:rPr lang="es-MX" dirty="0"/>
              <a:t> En la literatura científica de nuestro país, desafortunadamente, es difícil identificar estudios dirigidos a investigar la discapacidad por enfermedad vestibular</a:t>
            </a:r>
            <a:endParaRPr lang="es-CO" dirty="0"/>
          </a:p>
        </p:txBody>
      </p:sp>
      <p:pic>
        <p:nvPicPr>
          <p:cNvPr id="3076" name="Picture 4" descr="http://naturalhealthtechniques.com/wp-content/uploads/2014/03/fear-of-heights-image.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231744" y="2544417"/>
            <a:ext cx="4095630" cy="2715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71585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solidFill>
                  <a:srgbClr val="FF0000"/>
                </a:solidFill>
              </a:rPr>
              <a:t>R</a:t>
            </a:r>
            <a:r>
              <a:rPr lang="es-CO" dirty="0" smtClean="0">
                <a:solidFill>
                  <a:srgbClr val="FF0000"/>
                </a:solidFill>
              </a:rPr>
              <a:t>ehabilitación </a:t>
            </a:r>
            <a:r>
              <a:rPr lang="es-CO" dirty="0">
                <a:solidFill>
                  <a:srgbClr val="FF0000"/>
                </a:solidFill>
              </a:rPr>
              <a:t>auditiva</a:t>
            </a:r>
          </a:p>
        </p:txBody>
      </p:sp>
      <p:sp>
        <p:nvSpPr>
          <p:cNvPr id="3" name="Marcador de contenido 2"/>
          <p:cNvSpPr>
            <a:spLocks noGrp="1"/>
          </p:cNvSpPr>
          <p:nvPr>
            <p:ph idx="1"/>
          </p:nvPr>
        </p:nvSpPr>
        <p:spPr/>
        <p:txBody>
          <a:bodyPr>
            <a:normAutofit fontScale="92500"/>
          </a:bodyPr>
          <a:lstStyle/>
          <a:p>
            <a:r>
              <a:rPr lang="es-CO" dirty="0"/>
              <a:t>La indicación de rehabilitación auditiva en un trabajador con hipoacusia inducida por ruido no difiere de las consideradas para hipoacusias neurosensoriales de otro origen. </a:t>
            </a:r>
            <a:endParaRPr lang="es-CO" dirty="0" smtClean="0"/>
          </a:p>
          <a:p>
            <a:r>
              <a:rPr lang="es-CO" dirty="0" smtClean="0"/>
              <a:t>Para </a:t>
            </a:r>
            <a:r>
              <a:rPr lang="es-CO" dirty="0"/>
              <a:t>determinar si está indicada, se requiere tener establecido el nivel auditivo (mediante audiometría tonal) y el nivel de discriminación de palabra (mediante </a:t>
            </a:r>
            <a:r>
              <a:rPr lang="es-CO" dirty="0" err="1"/>
              <a:t>logoaudiometría</a:t>
            </a:r>
            <a:r>
              <a:rPr lang="es-CO" dirty="0"/>
              <a:t>) y se apoya tanto en los hallazgos audiológicos como en las limitaciones referidas por el paciente desde el punto de vista comunicativo. </a:t>
            </a:r>
            <a:endParaRPr lang="es-CO" dirty="0" smtClean="0"/>
          </a:p>
          <a:p>
            <a:r>
              <a:rPr lang="es-CO" dirty="0" smtClean="0"/>
              <a:t>Se </a:t>
            </a:r>
            <a:r>
              <a:rPr lang="es-CO" dirty="0"/>
              <a:t>presupone que se ha descartado la presencia de alteraciones de tipo otológico que requieran de estudios complementarios o de manejo quirúrgico, antes de realizar la remisión a rehabilitación audiológica. </a:t>
            </a:r>
          </a:p>
        </p:txBody>
      </p:sp>
    </p:spTree>
    <p:extLst>
      <p:ext uri="{BB962C8B-B14F-4D97-AF65-F5344CB8AC3E}">
        <p14:creationId xmlns:p14="http://schemas.microsoft.com/office/powerpoint/2010/main" val="276997499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solidFill>
                  <a:srgbClr val="FF0000"/>
                </a:solidFill>
              </a:rPr>
              <a:t>La rehabilitación de un paciente con pérdida auditiva requiere de un abordaje integral</a:t>
            </a:r>
          </a:p>
        </p:txBody>
      </p:sp>
      <p:sp>
        <p:nvSpPr>
          <p:cNvPr id="3" name="Marcador de contenido 2"/>
          <p:cNvSpPr>
            <a:spLocks noGrp="1"/>
          </p:cNvSpPr>
          <p:nvPr>
            <p:ph idx="1"/>
          </p:nvPr>
        </p:nvSpPr>
        <p:spPr/>
        <p:txBody>
          <a:bodyPr>
            <a:normAutofit/>
          </a:bodyPr>
          <a:lstStyle/>
          <a:p>
            <a:r>
              <a:rPr lang="es-CO" dirty="0" smtClean="0"/>
              <a:t>que </a:t>
            </a:r>
            <a:r>
              <a:rPr lang="es-CO" dirty="0"/>
              <a:t>incluye: - </a:t>
            </a:r>
            <a:endParaRPr lang="es-CO" dirty="0" smtClean="0"/>
          </a:p>
          <a:p>
            <a:r>
              <a:rPr lang="es-CO" dirty="0" smtClean="0"/>
              <a:t>Valoración </a:t>
            </a:r>
            <a:r>
              <a:rPr lang="es-CO" dirty="0"/>
              <a:t>funcional auditiva: Determinación de nivel de pérdida y limitación comunicativa, características anatómicas y alteraciones del conducto auditivo externo. </a:t>
            </a:r>
            <a:r>
              <a:rPr lang="es-CO" dirty="0" smtClean="0"/>
              <a:t>– </a:t>
            </a:r>
          </a:p>
          <a:p>
            <a:r>
              <a:rPr lang="es-CO" dirty="0" smtClean="0"/>
              <a:t>Valoración </a:t>
            </a:r>
            <a:r>
              <a:rPr lang="es-CO" dirty="0"/>
              <a:t>de actividad desempeñada: Determinar la exigencia comunicativa social y laboral, la continuidad del desempeño en ambientes de ruido y las características ambientales del sitio en el cual se desempeña. </a:t>
            </a:r>
            <a:r>
              <a:rPr lang="es-CO" dirty="0" smtClean="0"/>
              <a:t>– </a:t>
            </a:r>
          </a:p>
        </p:txBody>
      </p:sp>
    </p:spTree>
    <p:extLst>
      <p:ext uri="{BB962C8B-B14F-4D97-AF65-F5344CB8AC3E}">
        <p14:creationId xmlns:p14="http://schemas.microsoft.com/office/powerpoint/2010/main" val="68300719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solidFill>
                  <a:srgbClr val="FF0000"/>
                </a:solidFill>
              </a:rPr>
              <a:t>La rehabilitación de un paciente con pérdida auditiva requiere de un abordaje integral</a:t>
            </a:r>
          </a:p>
        </p:txBody>
      </p:sp>
      <p:sp>
        <p:nvSpPr>
          <p:cNvPr id="3" name="Marcador de contenido 2"/>
          <p:cNvSpPr>
            <a:spLocks noGrp="1"/>
          </p:cNvSpPr>
          <p:nvPr>
            <p:ph idx="1"/>
          </p:nvPr>
        </p:nvSpPr>
        <p:spPr/>
        <p:txBody>
          <a:bodyPr>
            <a:normAutofit fontScale="77500" lnSpcReduction="20000"/>
          </a:bodyPr>
          <a:lstStyle/>
          <a:p>
            <a:r>
              <a:rPr lang="es-CO" dirty="0" smtClean="0"/>
              <a:t>Evaluación </a:t>
            </a:r>
            <a:r>
              <a:rPr lang="es-CO" dirty="0"/>
              <a:t>de las siguientes consideraciones: </a:t>
            </a:r>
            <a:endParaRPr lang="es-CO" dirty="0" smtClean="0"/>
          </a:p>
          <a:p>
            <a:r>
              <a:rPr lang="es-CO" dirty="0" smtClean="0"/>
              <a:t>1</a:t>
            </a:r>
            <a:r>
              <a:rPr lang="es-CO" dirty="0"/>
              <a:t>. Psicológicas: Determinación de sentimientos de minusvalía, aislamiento, depresión relacionada con las limitaciones comunicativas. </a:t>
            </a:r>
            <a:endParaRPr lang="es-CO" dirty="0" smtClean="0"/>
          </a:p>
          <a:p>
            <a:r>
              <a:rPr lang="es-CO" dirty="0" smtClean="0"/>
              <a:t>2</a:t>
            </a:r>
            <a:r>
              <a:rPr lang="es-CO" dirty="0"/>
              <a:t>. Socioculturales: Miedo a hacer notoria su pérdida, creencias erradas alrededor de la rehabilitación auditiva, nivel intelectual y de comprensión instruccional. </a:t>
            </a:r>
            <a:endParaRPr lang="es-CO" dirty="0" smtClean="0"/>
          </a:p>
          <a:p>
            <a:r>
              <a:rPr lang="es-CO" dirty="0" smtClean="0"/>
              <a:t>3</a:t>
            </a:r>
            <a:r>
              <a:rPr lang="es-CO" dirty="0"/>
              <a:t>. Socioeconómicas: Capacidad de mantenimiento del equipo y del suministro de baterías. </a:t>
            </a:r>
            <a:endParaRPr lang="es-CO" dirty="0" smtClean="0"/>
          </a:p>
          <a:p>
            <a:r>
              <a:rPr lang="es-CO" dirty="0" smtClean="0"/>
              <a:t>4</a:t>
            </a:r>
            <a:r>
              <a:rPr lang="es-CO" dirty="0"/>
              <a:t>. Físicas: Evaluar capacidad visual y habilidades motrices</a:t>
            </a:r>
            <a:r>
              <a:rPr lang="es-CO" dirty="0" smtClean="0"/>
              <a:t>.</a:t>
            </a:r>
          </a:p>
          <a:p>
            <a:r>
              <a:rPr lang="es-CO" dirty="0" smtClean="0"/>
              <a:t> </a:t>
            </a:r>
            <a:r>
              <a:rPr lang="es-CO" dirty="0"/>
              <a:t>5. Familiares: Apoyo en el entorno familiar. La rehabilitación auditiva no solo incluye la adaptación de audífonos y la enseñanza de su manejo y cuidado, sino también la completa instrucción al paciente y su familia para la prevención de pérdida auditiva adicional y para enfrentar de forma adecuada la pérdida auditiva. Cuando la pérdida es severa, el desarrollo de habilidades en lectura labio-facial puede mejorar el desempeño del paciente en su proceso de adaptación de ayuda auditiva.</a:t>
            </a:r>
          </a:p>
        </p:txBody>
      </p:sp>
    </p:spTree>
    <p:extLst>
      <p:ext uri="{BB962C8B-B14F-4D97-AF65-F5344CB8AC3E}">
        <p14:creationId xmlns:p14="http://schemas.microsoft.com/office/powerpoint/2010/main" val="276152610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solidFill>
                  <a:srgbClr val="FF0000"/>
                </a:solidFill>
              </a:rPr>
              <a:t>abordaje integral en la rehabilitación auditiva</a:t>
            </a:r>
          </a:p>
        </p:txBody>
      </p:sp>
      <p:sp>
        <p:nvSpPr>
          <p:cNvPr id="3" name="Marcador de contenido 2"/>
          <p:cNvSpPr>
            <a:spLocks noGrp="1"/>
          </p:cNvSpPr>
          <p:nvPr>
            <p:ph idx="1"/>
          </p:nvPr>
        </p:nvSpPr>
        <p:spPr/>
        <p:txBody>
          <a:bodyPr>
            <a:normAutofit fontScale="92500"/>
          </a:bodyPr>
          <a:lstStyle/>
          <a:p>
            <a:r>
              <a:rPr lang="es-CO" dirty="0"/>
              <a:t>El abordaje integral en la rehabilitación auditiva busca asegurar que el proceso de adaptación de ayudas auditivas tenga éxito y que la adherencia del paciente a su uso sea funcional. Por ello se recomienda considerar: </a:t>
            </a:r>
            <a:endParaRPr lang="es-CO" dirty="0" smtClean="0"/>
          </a:p>
          <a:p>
            <a:r>
              <a:rPr lang="es-CO" dirty="0" smtClean="0"/>
              <a:t> </a:t>
            </a:r>
            <a:r>
              <a:rPr lang="es-CO" dirty="0"/>
              <a:t>La determinación de nivel de pérdida y limitación comunicativa buscan determinar el tipo de tecnología que se requiere para amplificar de una forma optima las frecuencias comprometidas. </a:t>
            </a:r>
            <a:endParaRPr lang="es-CO" dirty="0" smtClean="0"/>
          </a:p>
          <a:p>
            <a:r>
              <a:rPr lang="es-CO" dirty="0" smtClean="0"/>
              <a:t>Las </a:t>
            </a:r>
            <a:r>
              <a:rPr lang="es-CO" dirty="0"/>
              <a:t>características anatómicas y alteraciones del conducto auditivo externo, buscan definir posibles limitaciones generadas por problemas </a:t>
            </a:r>
            <a:r>
              <a:rPr lang="es-CO" dirty="0" err="1"/>
              <a:t>descamativos</a:t>
            </a:r>
            <a:r>
              <a:rPr lang="es-CO" dirty="0"/>
              <a:t> de la piel del conducto auditivo externo o formas del mismo que generen molestias, dolor o ajuste inadecuado del molde del audífono en el oído externo. </a:t>
            </a:r>
          </a:p>
        </p:txBody>
      </p:sp>
    </p:spTree>
    <p:extLst>
      <p:ext uri="{BB962C8B-B14F-4D97-AF65-F5344CB8AC3E}">
        <p14:creationId xmlns:p14="http://schemas.microsoft.com/office/powerpoint/2010/main" val="80263582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solidFill>
                  <a:srgbClr val="FF0000"/>
                </a:solidFill>
              </a:rPr>
              <a:t>abordaje integral en la rehabilitación auditiva</a:t>
            </a:r>
          </a:p>
        </p:txBody>
      </p:sp>
      <p:sp>
        <p:nvSpPr>
          <p:cNvPr id="3" name="Marcador de contenido 2"/>
          <p:cNvSpPr>
            <a:spLocks noGrp="1"/>
          </p:cNvSpPr>
          <p:nvPr>
            <p:ph idx="1"/>
          </p:nvPr>
        </p:nvSpPr>
        <p:spPr/>
        <p:txBody>
          <a:bodyPr>
            <a:normAutofit lnSpcReduction="10000"/>
          </a:bodyPr>
          <a:lstStyle/>
          <a:p>
            <a:r>
              <a:rPr lang="es-CO" dirty="0" smtClean="0"/>
              <a:t> </a:t>
            </a:r>
            <a:r>
              <a:rPr lang="es-CO" dirty="0"/>
              <a:t>La determinación de la exigencia comunicativa social y laboral, la continuidad del desempeño en ambientes de ruido y las características ambientales del sitio en el cual se desempeña, buscan también definir el tipo de tecnología requerida y su tamaño, pues éstas variarán según dichos requerimientos. </a:t>
            </a:r>
            <a:endParaRPr lang="es-CO" dirty="0" smtClean="0"/>
          </a:p>
          <a:p>
            <a:r>
              <a:rPr lang="es-CO" dirty="0" smtClean="0"/>
              <a:t>• </a:t>
            </a:r>
            <a:r>
              <a:rPr lang="es-CO" dirty="0"/>
              <a:t>La determinación de sentimientos de minusvalía, aislamiento, depresión relacionada con las limitaciones comunicativas, así como el miedo a hacer notoria su pérdida, creencias erradas alrededor de la rehabilitación auditiva, puede afectar la adherencia del paciente al uso de ayudas auditivas, lo cual se relaciona con un proceso de adaptación tórpido, con múltiples quejas y bajo uso de los mismos. </a:t>
            </a:r>
          </a:p>
        </p:txBody>
      </p:sp>
    </p:spTree>
    <p:extLst>
      <p:ext uri="{BB962C8B-B14F-4D97-AF65-F5344CB8AC3E}">
        <p14:creationId xmlns:p14="http://schemas.microsoft.com/office/powerpoint/2010/main" val="121803192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solidFill>
                  <a:srgbClr val="FF0000"/>
                </a:solidFill>
              </a:rPr>
              <a:t>abordaje integral en la rehabilitación auditiva</a:t>
            </a:r>
          </a:p>
        </p:txBody>
      </p:sp>
      <p:sp>
        <p:nvSpPr>
          <p:cNvPr id="3" name="Marcador de contenido 2"/>
          <p:cNvSpPr>
            <a:spLocks noGrp="1"/>
          </p:cNvSpPr>
          <p:nvPr>
            <p:ph idx="1"/>
          </p:nvPr>
        </p:nvSpPr>
        <p:spPr/>
        <p:txBody>
          <a:bodyPr>
            <a:normAutofit fontScale="92500" lnSpcReduction="20000"/>
          </a:bodyPr>
          <a:lstStyle/>
          <a:p>
            <a:r>
              <a:rPr lang="es-CO" dirty="0" smtClean="0"/>
              <a:t> </a:t>
            </a:r>
            <a:r>
              <a:rPr lang="es-CO" dirty="0"/>
              <a:t>La evaluación de nivel intelectual y de comprensión instruccional, pues un bajo nivel de compresión requiere de sistemas de baja complejidad en su manipulación diaria, con el fin de minimizar daños en el equipo por mal manejo del usuario. Algunos casos podrían tener indicación de valoración y manejo del procesamiento central auditivo, antes de considerar la adaptación auditiva. </a:t>
            </a:r>
            <a:endParaRPr lang="es-CO" dirty="0" smtClean="0"/>
          </a:p>
          <a:p>
            <a:r>
              <a:rPr lang="es-CO" dirty="0" smtClean="0"/>
              <a:t>• </a:t>
            </a:r>
            <a:r>
              <a:rPr lang="es-CO" dirty="0"/>
              <a:t>La capacidad de mantenimiento del equipo y del suministro de baterías es una condición necesaria para asegurar el uso indicado de la ayuda auditiva y que efectivamente se cumpla con el tiempo de vida esperado del aparato. </a:t>
            </a:r>
            <a:endParaRPr lang="es-CO" dirty="0" smtClean="0"/>
          </a:p>
          <a:p>
            <a:r>
              <a:rPr lang="es-CO" dirty="0" smtClean="0"/>
              <a:t>• </a:t>
            </a:r>
            <a:r>
              <a:rPr lang="es-CO" dirty="0"/>
              <a:t>La evaluación de la capacidad visual y habilidades motrices permite determinar el tamaño más adecuado para la manipulación de la ayuda auditiva por parte del paciente</a:t>
            </a:r>
          </a:p>
        </p:txBody>
      </p:sp>
    </p:spTree>
    <p:extLst>
      <p:ext uri="{BB962C8B-B14F-4D97-AF65-F5344CB8AC3E}">
        <p14:creationId xmlns:p14="http://schemas.microsoft.com/office/powerpoint/2010/main" val="215930827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solidFill>
                  <a:srgbClr val="FF0000"/>
                </a:solidFill>
              </a:rPr>
              <a:t>Rehabilitación auditiva</a:t>
            </a:r>
            <a:endParaRPr lang="es-CO" dirty="0"/>
          </a:p>
        </p:txBody>
      </p:sp>
      <p:sp>
        <p:nvSpPr>
          <p:cNvPr id="3" name="Marcador de contenido 2"/>
          <p:cNvSpPr>
            <a:spLocks noGrp="1"/>
          </p:cNvSpPr>
          <p:nvPr>
            <p:ph idx="1"/>
          </p:nvPr>
        </p:nvSpPr>
        <p:spPr/>
        <p:txBody>
          <a:bodyPr>
            <a:normAutofit/>
          </a:bodyPr>
          <a:lstStyle/>
          <a:p>
            <a:r>
              <a:rPr lang="es-MX" dirty="0" err="1"/>
              <a:t>He´tu</a:t>
            </a:r>
            <a:r>
              <a:rPr lang="es-MX" dirty="0"/>
              <a:t> y </a:t>
            </a:r>
            <a:r>
              <a:rPr lang="es-MX" dirty="0" err="1"/>
              <a:t>Getty</a:t>
            </a:r>
            <a:r>
              <a:rPr lang="es-MX" dirty="0"/>
              <a:t> </a:t>
            </a:r>
            <a:r>
              <a:rPr lang="es-MX" dirty="0" smtClean="0"/>
              <a:t>(2011</a:t>
            </a:r>
            <a:r>
              <a:rPr lang="es-MX" dirty="0"/>
              <a:t>) establecieron un programa de rehabilitación auditiva para empleados afectados con pérdida auditiva inducida por ruido, basados ​​en un modelo de salud pública e identificando diferentes causas de los problemas y varios niveles de intervención. Los autores argumentaron firmemente que un enfoque integrado (multidisciplinario) sería crucial para una gestión exitosa de los problemas bastante complejos. </a:t>
            </a:r>
            <a:endParaRPr lang="es-CO" dirty="0"/>
          </a:p>
        </p:txBody>
      </p:sp>
    </p:spTree>
    <p:extLst>
      <p:ext uri="{BB962C8B-B14F-4D97-AF65-F5344CB8AC3E}">
        <p14:creationId xmlns:p14="http://schemas.microsoft.com/office/powerpoint/2010/main" val="17677402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err="1" smtClean="0"/>
              <a:t>topodiagnostico</a:t>
            </a:r>
            <a:endParaRPr lang="es-CO" dirty="0"/>
          </a:p>
        </p:txBody>
      </p:sp>
      <p:pic>
        <p:nvPicPr>
          <p:cNvPr id="4" name="Marcador de contenido 3"/>
          <p:cNvPicPr>
            <a:picLocks noGrp="1" noChangeAspect="1"/>
          </p:cNvPicPr>
          <p:nvPr>
            <p:ph idx="1"/>
          </p:nvPr>
        </p:nvPicPr>
        <p:blipFill>
          <a:blip r:embed="rId2"/>
          <a:stretch>
            <a:fillRect/>
          </a:stretch>
        </p:blipFill>
        <p:spPr>
          <a:xfrm>
            <a:off x="3348585" y="1825625"/>
            <a:ext cx="5494829" cy="4351338"/>
          </a:xfrm>
          <a:prstGeom prst="rect">
            <a:avLst/>
          </a:prstGeom>
        </p:spPr>
      </p:pic>
    </p:spTree>
    <p:extLst>
      <p:ext uri="{BB962C8B-B14F-4D97-AF65-F5344CB8AC3E}">
        <p14:creationId xmlns:p14="http://schemas.microsoft.com/office/powerpoint/2010/main" val="160903848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solidFill>
                  <a:srgbClr val="FF0000"/>
                </a:solidFill>
              </a:rPr>
              <a:t>Rehabilitación auditiva</a:t>
            </a:r>
            <a:endParaRPr lang="es-CO" dirty="0"/>
          </a:p>
        </p:txBody>
      </p:sp>
      <p:sp>
        <p:nvSpPr>
          <p:cNvPr id="3" name="Marcador de contenido 2"/>
          <p:cNvSpPr>
            <a:spLocks noGrp="1"/>
          </p:cNvSpPr>
          <p:nvPr>
            <p:ph idx="1"/>
          </p:nvPr>
        </p:nvSpPr>
        <p:spPr/>
        <p:txBody>
          <a:bodyPr>
            <a:normAutofit/>
          </a:bodyPr>
          <a:lstStyle/>
          <a:p>
            <a:r>
              <a:rPr lang="es-MX" dirty="0" smtClean="0"/>
              <a:t>Como </a:t>
            </a:r>
            <a:r>
              <a:rPr lang="es-MX" dirty="0"/>
              <a:t>las discapacidades auditivas no solo afectan a las personas que sufren de discapacidad auditiva, sino también a cualquier persona con la que interactúan, </a:t>
            </a:r>
            <a:r>
              <a:rPr lang="es-MX" dirty="0" err="1"/>
              <a:t>He´tu</a:t>
            </a:r>
            <a:r>
              <a:rPr lang="es-MX" dirty="0"/>
              <a:t> y </a:t>
            </a:r>
            <a:r>
              <a:rPr lang="es-MX" dirty="0" err="1"/>
              <a:t>Getty</a:t>
            </a:r>
            <a:r>
              <a:rPr lang="es-MX" dirty="0"/>
              <a:t> proclamaron que las acciones en un solo nivel (es decir, restringir el programa de rehabilitación a los empleados con discapacidad auditiva únicamente) poco efecto Identificaron diferentes dominios para ser incluidos en el proceso de rehabilitación: la persona con discapacidad auditiva, otras personas significativas (familia, amigos, colegas), el lugar de trabajo, los servicios de salud y la sociedad (población). </a:t>
            </a:r>
            <a:endParaRPr lang="es-CO" dirty="0"/>
          </a:p>
        </p:txBody>
      </p:sp>
    </p:spTree>
    <p:extLst>
      <p:ext uri="{BB962C8B-B14F-4D97-AF65-F5344CB8AC3E}">
        <p14:creationId xmlns:p14="http://schemas.microsoft.com/office/powerpoint/2010/main" val="397040185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solidFill>
                  <a:srgbClr val="FF0000"/>
                </a:solidFill>
              </a:rPr>
              <a:t>Rehabilitación auditiva</a:t>
            </a:r>
            <a:endParaRPr lang="es-CO" dirty="0"/>
          </a:p>
        </p:txBody>
      </p:sp>
      <p:sp>
        <p:nvSpPr>
          <p:cNvPr id="3" name="Marcador de contenido 2"/>
          <p:cNvSpPr>
            <a:spLocks noGrp="1"/>
          </p:cNvSpPr>
          <p:nvPr>
            <p:ph idx="1"/>
          </p:nvPr>
        </p:nvSpPr>
        <p:spPr/>
        <p:txBody>
          <a:bodyPr/>
          <a:lstStyle/>
          <a:p>
            <a:r>
              <a:rPr lang="es-MX" dirty="0" smtClean="0"/>
              <a:t>Aparentemente</a:t>
            </a:r>
            <a:r>
              <a:rPr lang="es-MX" dirty="0"/>
              <a:t>, las personas con discapacidades auditivas sienten una mayor necesidad de tener control sobre su trabajo (es decir, organizar sus propios horarios para poder tomar descansos o interrumpir el trabajo después de haber tenido actividades auditivas exigentes). Parece que proporcionar control sobre su trabajo mejora su bienestar.</a:t>
            </a:r>
            <a:endParaRPr lang="es-CO" dirty="0"/>
          </a:p>
        </p:txBody>
      </p:sp>
    </p:spTree>
    <p:extLst>
      <p:ext uri="{BB962C8B-B14F-4D97-AF65-F5344CB8AC3E}">
        <p14:creationId xmlns:p14="http://schemas.microsoft.com/office/powerpoint/2010/main" val="373416070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solidFill>
                  <a:srgbClr val="FF0000"/>
                </a:solidFill>
              </a:rPr>
              <a:t>Rehabilitación auditiva</a:t>
            </a:r>
            <a:endParaRPr lang="es-CO" dirty="0"/>
          </a:p>
        </p:txBody>
      </p:sp>
      <p:sp>
        <p:nvSpPr>
          <p:cNvPr id="3" name="Marcador de contenido 2"/>
          <p:cNvSpPr>
            <a:spLocks noGrp="1"/>
          </p:cNvSpPr>
          <p:nvPr>
            <p:ph idx="1"/>
          </p:nvPr>
        </p:nvSpPr>
        <p:spPr/>
        <p:txBody>
          <a:bodyPr>
            <a:normAutofit/>
          </a:bodyPr>
          <a:lstStyle/>
          <a:p>
            <a:r>
              <a:rPr lang="es-MX" dirty="0"/>
              <a:t>Otro ejemplo es un estudio de </a:t>
            </a:r>
            <a:r>
              <a:rPr lang="es-MX" dirty="0" err="1"/>
              <a:t>Grimby</a:t>
            </a:r>
            <a:r>
              <a:rPr lang="es-MX" dirty="0"/>
              <a:t> y </a:t>
            </a:r>
            <a:r>
              <a:rPr lang="es-MX" dirty="0" err="1"/>
              <a:t>Ringdahl</a:t>
            </a:r>
            <a:r>
              <a:rPr lang="es-MX" dirty="0"/>
              <a:t> (2000). Compararon a 35 trabajadores adultos a tiempo completo con discapacidad auditiva con 1256 personas con una capacidad auditiva normal, menores de 65 años, y utilizaron diversas medidas de calidad de vida como indicadores de resultados. Un hallazgo importante del estudio fue que los trabajadores con discapacidad auditiva a tiempo completo reportaron un mayor grado de angustia psicosocial en términos de "falta de energía" y "aislamiento social". </a:t>
            </a:r>
            <a:endParaRPr lang="es-MX" dirty="0" smtClean="0"/>
          </a:p>
        </p:txBody>
      </p:sp>
    </p:spTree>
    <p:extLst>
      <p:ext uri="{BB962C8B-B14F-4D97-AF65-F5344CB8AC3E}">
        <p14:creationId xmlns:p14="http://schemas.microsoft.com/office/powerpoint/2010/main" val="260611764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solidFill>
                  <a:srgbClr val="FF0000"/>
                </a:solidFill>
              </a:rPr>
              <a:t>Rehabilitación auditiva</a:t>
            </a:r>
            <a:endParaRPr lang="es-CO" dirty="0"/>
          </a:p>
        </p:txBody>
      </p:sp>
      <p:sp>
        <p:nvSpPr>
          <p:cNvPr id="3" name="Marcador de contenido 2"/>
          <p:cNvSpPr>
            <a:spLocks noGrp="1"/>
          </p:cNvSpPr>
          <p:nvPr>
            <p:ph idx="1"/>
          </p:nvPr>
        </p:nvSpPr>
        <p:spPr/>
        <p:txBody>
          <a:bodyPr>
            <a:normAutofit fontScale="92500"/>
          </a:bodyPr>
          <a:lstStyle/>
          <a:p>
            <a:r>
              <a:rPr lang="es-MX" dirty="0" smtClean="0"/>
              <a:t>Finalmente</a:t>
            </a:r>
            <a:r>
              <a:rPr lang="es-MX" dirty="0"/>
              <a:t>, </a:t>
            </a:r>
            <a:r>
              <a:rPr lang="es-MX" dirty="0" err="1"/>
              <a:t>Detaille</a:t>
            </a:r>
            <a:r>
              <a:rPr lang="es-MX" dirty="0"/>
              <a:t> et al (</a:t>
            </a:r>
            <a:r>
              <a:rPr lang="es-MX" dirty="0" smtClean="0"/>
              <a:t>2013</a:t>
            </a:r>
            <a:r>
              <a:rPr lang="es-MX" dirty="0"/>
              <a:t>) investigaron qué apoyo necesitaban las personas con discapacidad auditiva para poder hacer frente al trabajo. </a:t>
            </a:r>
            <a:endParaRPr lang="es-MX" dirty="0" smtClean="0"/>
          </a:p>
          <a:p>
            <a:r>
              <a:rPr lang="es-MX" dirty="0" smtClean="0"/>
              <a:t>Los </a:t>
            </a:r>
            <a:r>
              <a:rPr lang="es-MX" dirty="0"/>
              <a:t>resultados mostraron que los empleados con pérdida auditiva observaron una falta sustancial de conocimiento entre colegas, empleadores e incluso profesionales sobre cuáles son las limitaciones y necesidades específicas de los empleados con discapacidad auditiva y qué significa tener discapacidad auditiva</a:t>
            </a:r>
            <a:r>
              <a:rPr lang="es-MX" dirty="0" smtClean="0"/>
              <a:t>.</a:t>
            </a:r>
          </a:p>
          <a:p>
            <a:r>
              <a:rPr lang="es-MX" dirty="0" smtClean="0"/>
              <a:t> </a:t>
            </a:r>
            <a:r>
              <a:rPr lang="es-MX" dirty="0"/>
              <a:t>Informaron sobre la necesidad urgente de programas informativos y de capacitación para aumentar la </a:t>
            </a:r>
            <a:r>
              <a:rPr lang="es-MX" dirty="0" smtClean="0"/>
              <a:t>concientización </a:t>
            </a:r>
            <a:r>
              <a:rPr lang="es-MX" dirty="0"/>
              <a:t>entre todos los interesados ​​(empleados, colegas, empleadores, sindicatos, profesionales de la salud) sobre cómo manejar la pérdida auditiva en el trabajo.</a:t>
            </a:r>
            <a:endParaRPr lang="es-CO" dirty="0"/>
          </a:p>
        </p:txBody>
      </p:sp>
    </p:spTree>
    <p:extLst>
      <p:ext uri="{BB962C8B-B14F-4D97-AF65-F5344CB8AC3E}">
        <p14:creationId xmlns:p14="http://schemas.microsoft.com/office/powerpoint/2010/main" val="182464767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solidFill>
                  <a:srgbClr val="FF0000"/>
                </a:solidFill>
              </a:rPr>
              <a:t>Rehabilitación auditiva</a:t>
            </a:r>
            <a:endParaRPr lang="es-CO" dirty="0"/>
          </a:p>
        </p:txBody>
      </p:sp>
      <p:sp>
        <p:nvSpPr>
          <p:cNvPr id="3" name="Marcador de contenido 2"/>
          <p:cNvSpPr>
            <a:spLocks noGrp="1"/>
          </p:cNvSpPr>
          <p:nvPr>
            <p:ph idx="1"/>
          </p:nvPr>
        </p:nvSpPr>
        <p:spPr/>
        <p:txBody>
          <a:bodyPr>
            <a:normAutofit fontScale="92500" lnSpcReduction="20000"/>
          </a:bodyPr>
          <a:lstStyle/>
          <a:p>
            <a:r>
              <a:rPr lang="es-MX" dirty="0" smtClean="0"/>
              <a:t> </a:t>
            </a:r>
            <a:r>
              <a:rPr lang="es-MX" dirty="0"/>
              <a:t>Resumen de las recomendaciones proporcionadas por el equipo multidisciplinar. </a:t>
            </a:r>
            <a:endParaRPr lang="es-MX" dirty="0" smtClean="0"/>
          </a:p>
          <a:p>
            <a:r>
              <a:rPr lang="es-MX" dirty="0" smtClean="0"/>
              <a:t>Audífonos </a:t>
            </a:r>
            <a:r>
              <a:rPr lang="es-MX" dirty="0"/>
              <a:t>(re) ajuste 54% </a:t>
            </a:r>
            <a:endParaRPr lang="es-MX" dirty="0" smtClean="0"/>
          </a:p>
          <a:p>
            <a:r>
              <a:rPr lang="es-MX" dirty="0" smtClean="0"/>
              <a:t>Capacitación </a:t>
            </a:r>
            <a:r>
              <a:rPr lang="es-MX" dirty="0"/>
              <a:t>en comunicación (lectura de labios) 31% </a:t>
            </a:r>
            <a:endParaRPr lang="es-MX" dirty="0" smtClean="0"/>
          </a:p>
          <a:p>
            <a:r>
              <a:rPr lang="es-MX" dirty="0" smtClean="0"/>
              <a:t>Modificaciones </a:t>
            </a:r>
            <a:r>
              <a:rPr lang="es-MX" dirty="0"/>
              <a:t>ambientales (muebles, luz, sala separada, etc.) 30% </a:t>
            </a:r>
            <a:endParaRPr lang="es-MX" dirty="0" smtClean="0"/>
          </a:p>
          <a:p>
            <a:r>
              <a:rPr lang="es-MX" dirty="0" smtClean="0"/>
              <a:t>Asesoramiento </a:t>
            </a:r>
            <a:r>
              <a:rPr lang="es-MX" dirty="0"/>
              <a:t>psicosocial 21 % </a:t>
            </a:r>
            <a:endParaRPr lang="es-MX" dirty="0" smtClean="0"/>
          </a:p>
          <a:p>
            <a:r>
              <a:rPr lang="es-MX" dirty="0" smtClean="0"/>
              <a:t>Dispositivos </a:t>
            </a:r>
            <a:r>
              <a:rPr lang="es-MX" dirty="0"/>
              <a:t>de escucha asistida 20% Re-delegación de tareas 18% Reestructuración de horarios 16% </a:t>
            </a:r>
            <a:endParaRPr lang="es-MX" dirty="0" smtClean="0"/>
          </a:p>
          <a:p>
            <a:r>
              <a:rPr lang="es-MX" dirty="0" smtClean="0"/>
              <a:t>Otros </a:t>
            </a:r>
            <a:r>
              <a:rPr lang="es-MX" dirty="0"/>
              <a:t>exámenes médicos 8% </a:t>
            </a:r>
            <a:endParaRPr lang="es-MX" dirty="0" smtClean="0"/>
          </a:p>
          <a:p>
            <a:r>
              <a:rPr lang="es-MX" dirty="0" smtClean="0"/>
              <a:t>Reentrenamiento </a:t>
            </a:r>
            <a:r>
              <a:rPr lang="es-MX" dirty="0"/>
              <a:t>laboral o reasignación / empleo final 8% </a:t>
            </a:r>
            <a:endParaRPr lang="es-MX" dirty="0" smtClean="0"/>
          </a:p>
          <a:p>
            <a:r>
              <a:rPr lang="es-MX" dirty="0" smtClean="0"/>
              <a:t>Protección </a:t>
            </a:r>
            <a:r>
              <a:rPr lang="es-MX" dirty="0"/>
              <a:t>auditiva 5% </a:t>
            </a:r>
          </a:p>
          <a:p>
            <a:endParaRPr lang="es-CO" dirty="0"/>
          </a:p>
        </p:txBody>
      </p:sp>
    </p:spTree>
    <p:extLst>
      <p:ext uri="{BB962C8B-B14F-4D97-AF65-F5344CB8AC3E}">
        <p14:creationId xmlns:p14="http://schemas.microsoft.com/office/powerpoint/2010/main" val="116266544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solidFill>
                  <a:srgbClr val="FF0000"/>
                </a:solidFill>
              </a:rPr>
              <a:t>Rehabilitación auditiva</a:t>
            </a:r>
            <a:endParaRPr lang="es-CO" dirty="0"/>
          </a:p>
        </p:txBody>
      </p:sp>
      <p:sp>
        <p:nvSpPr>
          <p:cNvPr id="3" name="Marcador de contenido 2"/>
          <p:cNvSpPr>
            <a:spLocks noGrp="1"/>
          </p:cNvSpPr>
          <p:nvPr>
            <p:ph idx="1"/>
          </p:nvPr>
        </p:nvSpPr>
        <p:spPr/>
        <p:txBody>
          <a:bodyPr/>
          <a:lstStyle/>
          <a:p>
            <a:r>
              <a:rPr lang="es-MX" dirty="0"/>
              <a:t>La rehabilitación auditiva convencional donde interviene el rehabilitador audiológico y los pacientes afectados de hipoacusia, se propone ser reemplazada por una nueva estrategia rehabilitadora individualizada conformada por 3 componentes: </a:t>
            </a:r>
            <a:endParaRPr lang="es-MX" dirty="0" smtClean="0"/>
          </a:p>
          <a:p>
            <a:r>
              <a:rPr lang="es-MX" dirty="0" smtClean="0"/>
              <a:t>• </a:t>
            </a:r>
            <a:r>
              <a:rPr lang="es-MX" dirty="0"/>
              <a:t>Incremento de la penetración y el conocimiento. </a:t>
            </a:r>
            <a:endParaRPr lang="es-MX" dirty="0" smtClean="0"/>
          </a:p>
          <a:p>
            <a:r>
              <a:rPr lang="es-MX" dirty="0" smtClean="0"/>
              <a:t>• </a:t>
            </a:r>
            <a:r>
              <a:rPr lang="es-MX" dirty="0"/>
              <a:t>Educación y consejo con la habilidad de focalizar el problema de la comunicación con el compañero</a:t>
            </a:r>
            <a:r>
              <a:rPr lang="es-MX" dirty="0" smtClean="0"/>
              <a:t>.</a:t>
            </a:r>
          </a:p>
          <a:p>
            <a:r>
              <a:rPr lang="es-MX" dirty="0" smtClean="0"/>
              <a:t> </a:t>
            </a:r>
            <a:r>
              <a:rPr lang="es-MX" dirty="0"/>
              <a:t>• Motivación de cambio mediante grupos de discusión y conversación reflexiva </a:t>
            </a:r>
            <a:endParaRPr lang="es-CO" dirty="0"/>
          </a:p>
        </p:txBody>
      </p:sp>
    </p:spTree>
    <p:extLst>
      <p:ext uri="{BB962C8B-B14F-4D97-AF65-F5344CB8AC3E}">
        <p14:creationId xmlns:p14="http://schemas.microsoft.com/office/powerpoint/2010/main" val="245883591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solidFill>
                  <a:srgbClr val="FF0000"/>
                </a:solidFill>
              </a:rPr>
              <a:t>Rehabilitación auditiva</a:t>
            </a:r>
            <a:endParaRPr lang="es-CO" dirty="0"/>
          </a:p>
        </p:txBody>
      </p:sp>
      <p:sp>
        <p:nvSpPr>
          <p:cNvPr id="3" name="Marcador de contenido 2"/>
          <p:cNvSpPr>
            <a:spLocks noGrp="1"/>
          </p:cNvSpPr>
          <p:nvPr>
            <p:ph idx="1"/>
          </p:nvPr>
        </p:nvSpPr>
        <p:spPr/>
        <p:txBody>
          <a:bodyPr/>
          <a:lstStyle/>
          <a:p>
            <a:r>
              <a:rPr lang="es-MX" dirty="0"/>
              <a:t>Las nuevas investigaciones en este campo permiten ampliar los conocimientos sobre la HIR; se avizoran nuevas alternativas de diagnóstico y tratamiento que permitirán mejorar la calidad de vida de los pacientes afectados, lo que adquiere una importancia vital en la prevención los programas de conservación auditiva. </a:t>
            </a:r>
            <a:endParaRPr lang="es-CO" dirty="0"/>
          </a:p>
        </p:txBody>
      </p:sp>
    </p:spTree>
    <p:extLst>
      <p:ext uri="{BB962C8B-B14F-4D97-AF65-F5344CB8AC3E}">
        <p14:creationId xmlns:p14="http://schemas.microsoft.com/office/powerpoint/2010/main" val="148366169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				</a:t>
            </a:r>
            <a:r>
              <a:rPr lang="es-CO" dirty="0" smtClean="0">
                <a:solidFill>
                  <a:srgbClr val="FF0000"/>
                </a:solidFill>
              </a:rPr>
              <a:t>caso clínico 1</a:t>
            </a:r>
            <a:endParaRPr lang="es-CO" dirty="0">
              <a:solidFill>
                <a:srgbClr val="FF0000"/>
              </a:solidFill>
            </a:endParaRPr>
          </a:p>
        </p:txBody>
      </p:sp>
      <p:pic>
        <p:nvPicPr>
          <p:cNvPr id="4" name="Marcador de contenido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58194"/>
            <a:ext cx="5181600" cy="3886200"/>
          </a:xfrm>
        </p:spPr>
      </p:pic>
      <p:sp>
        <p:nvSpPr>
          <p:cNvPr id="5" name="Marcador de contenido 4"/>
          <p:cNvSpPr>
            <a:spLocks noGrp="1"/>
          </p:cNvSpPr>
          <p:nvPr>
            <p:ph sz="half" idx="2"/>
          </p:nvPr>
        </p:nvSpPr>
        <p:spPr/>
        <p:txBody>
          <a:bodyPr/>
          <a:lstStyle/>
          <a:p>
            <a:r>
              <a:rPr lang="es-CO" dirty="0" smtClean="0"/>
              <a:t>Paciente de 45 años que se pensiona del batallón de ingenieros del ejercito nacional.</a:t>
            </a:r>
          </a:p>
          <a:p>
            <a:r>
              <a:rPr lang="es-CO" dirty="0" smtClean="0"/>
              <a:t>Busca reincorporarse a la vida civil y su audiometría de ingreso reporta descenso bilateral en frecuencias agudas con preservación de frecuencias graves.</a:t>
            </a:r>
          </a:p>
          <a:p>
            <a:r>
              <a:rPr lang="es-CO" dirty="0" smtClean="0"/>
              <a:t>Doctor </a:t>
            </a:r>
            <a:r>
              <a:rPr lang="es-CO" dirty="0" err="1" smtClean="0"/>
              <a:t>ud</a:t>
            </a:r>
            <a:r>
              <a:rPr lang="es-CO" dirty="0" smtClean="0"/>
              <a:t> lo recibe ?</a:t>
            </a:r>
            <a:endParaRPr lang="es-CO" dirty="0"/>
          </a:p>
        </p:txBody>
      </p:sp>
    </p:spTree>
    <p:extLst>
      <p:ext uri="{BB962C8B-B14F-4D97-AF65-F5344CB8AC3E}">
        <p14:creationId xmlns:p14="http://schemas.microsoft.com/office/powerpoint/2010/main" val="339119947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				</a:t>
            </a:r>
            <a:r>
              <a:rPr lang="es-CO" dirty="0" smtClean="0">
                <a:solidFill>
                  <a:srgbClr val="FF0000"/>
                </a:solidFill>
              </a:rPr>
              <a:t>caso clínico 2</a:t>
            </a:r>
            <a:endParaRPr lang="es-CO" dirty="0">
              <a:solidFill>
                <a:srgbClr val="FF0000"/>
              </a:solidFill>
            </a:endParaRPr>
          </a:p>
        </p:txBody>
      </p:sp>
      <p:pic>
        <p:nvPicPr>
          <p:cNvPr id="8" name="Marcador de contenido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6819900" y="1411288"/>
            <a:ext cx="3886200" cy="5181600"/>
          </a:xfrm>
        </p:spPr>
      </p:pic>
      <p:sp>
        <p:nvSpPr>
          <p:cNvPr id="7" name="Marcador de contenido 6"/>
          <p:cNvSpPr>
            <a:spLocks noGrp="1"/>
          </p:cNvSpPr>
          <p:nvPr>
            <p:ph sz="half" idx="1"/>
          </p:nvPr>
        </p:nvSpPr>
        <p:spPr/>
        <p:txBody>
          <a:bodyPr/>
          <a:lstStyle/>
          <a:p>
            <a:r>
              <a:rPr lang="es-CO" dirty="0" smtClean="0"/>
              <a:t>Paciente de 22 años a quien se le realiza por  primera vez en la vida una audiometría tonal y descubre que tiene perdida auditiva. Esta realzando exámenes de ingreso para trabajar como jefe de logística de una empresa de ventas online.</a:t>
            </a:r>
          </a:p>
          <a:p>
            <a:r>
              <a:rPr lang="es-CO" dirty="0" smtClean="0"/>
              <a:t>Usted la recibe doctor ? </a:t>
            </a:r>
            <a:endParaRPr lang="es-CO" dirty="0"/>
          </a:p>
        </p:txBody>
      </p:sp>
    </p:spTree>
    <p:extLst>
      <p:ext uri="{BB962C8B-B14F-4D97-AF65-F5344CB8AC3E}">
        <p14:creationId xmlns:p14="http://schemas.microsoft.com/office/powerpoint/2010/main" val="186239153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				</a:t>
            </a:r>
            <a:r>
              <a:rPr lang="es-CO" dirty="0" smtClean="0">
                <a:solidFill>
                  <a:srgbClr val="FF0000"/>
                </a:solidFill>
              </a:rPr>
              <a:t>caso clínico 3</a:t>
            </a:r>
            <a:endParaRPr lang="es-CO" dirty="0">
              <a:solidFill>
                <a:srgbClr val="FF0000"/>
              </a:solidFill>
            </a:endParaRPr>
          </a:p>
        </p:txBody>
      </p:sp>
      <p:sp>
        <p:nvSpPr>
          <p:cNvPr id="5" name="Marcador de contenido 4"/>
          <p:cNvSpPr>
            <a:spLocks noGrp="1"/>
          </p:cNvSpPr>
          <p:nvPr>
            <p:ph sz="half" idx="2"/>
          </p:nvPr>
        </p:nvSpPr>
        <p:spPr/>
        <p:txBody>
          <a:bodyPr/>
          <a:lstStyle/>
          <a:p>
            <a:r>
              <a:rPr lang="es-CO" dirty="0" smtClean="0"/>
              <a:t>Paciente de 62 años ,trabajo por 30 años en metalmecánica y ha tenido un accidente de trabajo causado por NO  escuchar una señal de alerta.</a:t>
            </a:r>
          </a:p>
          <a:p>
            <a:r>
              <a:rPr lang="es-CO" dirty="0" smtClean="0"/>
              <a:t>El jefe de planta no sabe que hacer con el ?</a:t>
            </a:r>
            <a:endParaRPr lang="es-CO" dirty="0"/>
          </a:p>
        </p:txBody>
      </p:sp>
      <p:pic>
        <p:nvPicPr>
          <p:cNvPr id="6" name="Marcador de contenido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58194"/>
            <a:ext cx="5181600" cy="3886200"/>
          </a:xfrm>
        </p:spPr>
      </p:pic>
    </p:spTree>
    <p:extLst>
      <p:ext uri="{BB962C8B-B14F-4D97-AF65-F5344CB8AC3E}">
        <p14:creationId xmlns:p14="http://schemas.microsoft.com/office/powerpoint/2010/main" val="38392443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Hipoacusia de transmisión o </a:t>
            </a:r>
            <a:r>
              <a:rPr lang="es-CO" dirty="0" err="1"/>
              <a:t>conduccion</a:t>
            </a:r>
            <a:endParaRPr lang="es-CO" dirty="0"/>
          </a:p>
        </p:txBody>
      </p:sp>
      <p:pic>
        <p:nvPicPr>
          <p:cNvPr id="4" name="2 Imagen"/>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423329" y="1825625"/>
            <a:ext cx="3345341"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480139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				</a:t>
            </a:r>
            <a:r>
              <a:rPr lang="es-CO" dirty="0" smtClean="0">
                <a:solidFill>
                  <a:srgbClr val="FF0000"/>
                </a:solidFill>
              </a:rPr>
              <a:t>caso clínico 4</a:t>
            </a:r>
            <a:endParaRPr lang="es-CO" dirty="0">
              <a:solidFill>
                <a:srgbClr val="FF0000"/>
              </a:solidFill>
            </a:endParaRPr>
          </a:p>
        </p:txBody>
      </p:sp>
      <p:sp>
        <p:nvSpPr>
          <p:cNvPr id="3" name="Marcador de contenido 2"/>
          <p:cNvSpPr>
            <a:spLocks noGrp="1"/>
          </p:cNvSpPr>
          <p:nvPr>
            <p:ph sz="half" idx="1"/>
          </p:nvPr>
        </p:nvSpPr>
        <p:spPr/>
        <p:txBody>
          <a:bodyPr/>
          <a:lstStyle/>
          <a:p>
            <a:r>
              <a:rPr lang="es-CO" dirty="0" smtClean="0"/>
              <a:t>Paciente de 55 de profesión abogado, los frecuentes episodios de vértigo asociados al síndrome de </a:t>
            </a:r>
            <a:r>
              <a:rPr lang="es-CO" dirty="0" err="1" smtClean="0"/>
              <a:t>meniere</a:t>
            </a:r>
            <a:r>
              <a:rPr lang="es-CO" dirty="0" smtClean="0"/>
              <a:t> que se le diagnostico no le permiten continuar trabajando y NO sabe que hacer </a:t>
            </a:r>
          </a:p>
          <a:p>
            <a:r>
              <a:rPr lang="es-CO" dirty="0" smtClean="0"/>
              <a:t>Usted que haría doctor ?</a:t>
            </a:r>
            <a:endParaRPr lang="es-CO" dirty="0"/>
          </a:p>
        </p:txBody>
      </p:sp>
      <p:pic>
        <p:nvPicPr>
          <p:cNvPr id="8" name="Marcador de contenido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10800000">
            <a:off x="6172200" y="2058194"/>
            <a:ext cx="5181600" cy="3886200"/>
          </a:xfrm>
        </p:spPr>
      </p:pic>
    </p:spTree>
    <p:extLst>
      <p:ext uri="{BB962C8B-B14F-4D97-AF65-F5344CB8AC3E}">
        <p14:creationId xmlns:p14="http://schemas.microsoft.com/office/powerpoint/2010/main" val="8242915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137" y="1160584"/>
            <a:ext cx="7718876" cy="4994031"/>
          </a:xfrm>
          <a:prstGeom prst="rect">
            <a:avLst/>
          </a:prstGeom>
        </p:spPr>
      </p:pic>
    </p:spTree>
    <p:extLst>
      <p:ext uri="{BB962C8B-B14F-4D97-AF65-F5344CB8AC3E}">
        <p14:creationId xmlns:p14="http://schemas.microsoft.com/office/powerpoint/2010/main" val="1633924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pic>
        <p:nvPicPr>
          <p:cNvPr id="4" name="Marcador de contenido 3"/>
          <p:cNvPicPr>
            <a:picLocks noGrp="1" noChangeAspect="1"/>
          </p:cNvPicPr>
          <p:nvPr>
            <p:ph idx="1"/>
          </p:nvPr>
        </p:nvPicPr>
        <p:blipFill>
          <a:blip r:embed="rId2"/>
          <a:stretch>
            <a:fillRect/>
          </a:stretch>
        </p:blipFill>
        <p:spPr>
          <a:xfrm>
            <a:off x="3376414" y="1825625"/>
            <a:ext cx="5439172" cy="4351338"/>
          </a:xfrm>
          <a:prstGeom prst="rect">
            <a:avLst/>
          </a:prstGeom>
        </p:spPr>
      </p:pic>
    </p:spTree>
    <p:extLst>
      <p:ext uri="{BB962C8B-B14F-4D97-AF65-F5344CB8AC3E}">
        <p14:creationId xmlns:p14="http://schemas.microsoft.com/office/powerpoint/2010/main" val="169330105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14302</TotalTime>
  <Words>3028</Words>
  <Application>Microsoft Office PowerPoint</Application>
  <PresentationFormat>Panorámica</PresentationFormat>
  <Paragraphs>180</Paragraphs>
  <Slides>81</Slides>
  <Notes>0</Notes>
  <HiddenSlides>0</HiddenSlides>
  <MMClips>1</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81</vt:i4>
      </vt:variant>
    </vt:vector>
  </HeadingPairs>
  <TitlesOfParts>
    <vt:vector size="85" baseType="lpstr">
      <vt:lpstr>Arial</vt:lpstr>
      <vt:lpstr>Calibri</vt:lpstr>
      <vt:lpstr>Calibri Light</vt:lpstr>
      <vt:lpstr>Tema de Office</vt:lpstr>
      <vt:lpstr>Presentación de PowerPoint</vt:lpstr>
      <vt:lpstr>Presentación de PowerPoint</vt:lpstr>
      <vt:lpstr>    agenda</vt:lpstr>
      <vt:lpstr>Presentación de PowerPoint</vt:lpstr>
      <vt:lpstr>.</vt:lpstr>
      <vt:lpstr>La base de todo !! </vt:lpstr>
      <vt:lpstr>topodiagnostico</vt:lpstr>
      <vt:lpstr>Hipoacusia de transmisión o conduccion</vt:lpstr>
      <vt:lpstr>Presentación de PowerPoint</vt:lpstr>
      <vt:lpstr>Presentación de PowerPoint</vt:lpstr>
      <vt:lpstr>Presentación de PowerPoint</vt:lpstr>
      <vt:lpstr>Hipoacusia neurosensorial</vt:lpstr>
      <vt:lpstr>    EPIDEMIOLOGÍA</vt:lpstr>
      <vt:lpstr>Hipoacusia inducida por ruido PATOGENIA</vt:lpstr>
      <vt:lpstr>HIR</vt:lpstr>
      <vt:lpstr>HIR</vt:lpstr>
      <vt:lpstr>Diagnostico perdida de capacidad auditiva</vt:lpstr>
      <vt:lpstr>Diagnostico perdida de capacidad auditiva</vt:lpstr>
      <vt:lpstr>EXÁMENES Y PRUEBAS DIAGNÓSTICAS</vt:lpstr>
      <vt:lpstr>VIDEOTOSCOPIA</vt:lpstr>
      <vt:lpstr>VIDEOTOSCOPIA</vt:lpstr>
      <vt:lpstr>Presentación de PowerPoint</vt:lpstr>
      <vt:lpstr>Presentación de PowerPoint</vt:lpstr>
      <vt:lpstr>Presentación de PowerPoint</vt:lpstr>
      <vt:lpstr>Presentación de PowerPoint</vt:lpstr>
      <vt:lpstr>Presentación de PowerPoint</vt:lpstr>
      <vt:lpstr>OTOSCOPIA</vt:lpstr>
      <vt:lpstr>OTOSCOPIA</vt:lpstr>
      <vt:lpstr>OTOSCOPIA</vt:lpstr>
      <vt:lpstr>OTOSCOPIA</vt:lpstr>
      <vt:lpstr>OTOSCOPIA</vt:lpstr>
      <vt:lpstr>OTOSCOPIA</vt:lpstr>
      <vt:lpstr>OTOSCOPIA</vt:lpstr>
      <vt:lpstr>OTOSCOPIA</vt:lpstr>
      <vt:lpstr>OTOSCOPIA</vt:lpstr>
      <vt:lpstr>OTOSCOPIA</vt:lpstr>
      <vt:lpstr>OTOSCOPIA</vt:lpstr>
      <vt:lpstr>OTOSCOPIA</vt:lpstr>
      <vt:lpstr>Presentación de PowerPoint</vt:lpstr>
      <vt:lpstr>Audiometría tonal liminar</vt:lpstr>
      <vt:lpstr>Audiometría tonal liminar</vt:lpstr>
      <vt:lpstr>AUDIOMETRIA TONAL </vt:lpstr>
      <vt:lpstr>Audiometría tonal liminar</vt:lpstr>
      <vt:lpstr>Audiometría tonal liminar</vt:lpstr>
      <vt:lpstr>Presentación de PowerPoint</vt:lpstr>
      <vt:lpstr>Presentación de PowerPoint</vt:lpstr>
      <vt:lpstr>Emisiones otoacústicas</vt:lpstr>
      <vt:lpstr>Emisiones otoacústicas</vt:lpstr>
      <vt:lpstr>Potenciales evocados auditivos de tallo cerebral (PEATC)</vt:lpstr>
      <vt:lpstr>Potenciales evocados auditivos de tallo cerebral (PEATC)</vt:lpstr>
      <vt:lpstr>Potenciales evocados auditivos de tallo cerebral (PEATC)</vt:lpstr>
      <vt:lpstr>Primer síntoma reconocible !!!</vt:lpstr>
      <vt:lpstr>Alteraciones vestibulares prevalentes</vt:lpstr>
      <vt:lpstr>Presentación de PowerPoint</vt:lpstr>
      <vt:lpstr>Trabajo de Alturas</vt:lpstr>
      <vt:lpstr>Trabajo de Alturas</vt:lpstr>
      <vt:lpstr>Trabajo de Alturas</vt:lpstr>
      <vt:lpstr>Aquí no hay lugar a la reincoorporacion </vt:lpstr>
      <vt:lpstr>Trabajo de Alturas</vt:lpstr>
      <vt:lpstr>Discapacidad auditiva y vestibular</vt:lpstr>
      <vt:lpstr>Discapacidad auditiva y vestibular</vt:lpstr>
      <vt:lpstr>Discapacidad auditiva y vestibular</vt:lpstr>
      <vt:lpstr>Rehabilitación auditiva</vt:lpstr>
      <vt:lpstr>La rehabilitación de un paciente con pérdida auditiva requiere de un abordaje integral</vt:lpstr>
      <vt:lpstr>La rehabilitación de un paciente con pérdida auditiva requiere de un abordaje integral</vt:lpstr>
      <vt:lpstr>abordaje integral en la rehabilitación auditiva</vt:lpstr>
      <vt:lpstr>abordaje integral en la rehabilitación auditiva</vt:lpstr>
      <vt:lpstr>abordaje integral en la rehabilitación auditiva</vt:lpstr>
      <vt:lpstr>Rehabilitación auditiva</vt:lpstr>
      <vt:lpstr>Rehabilitación auditiva</vt:lpstr>
      <vt:lpstr>Rehabilitación auditiva</vt:lpstr>
      <vt:lpstr>Rehabilitación auditiva</vt:lpstr>
      <vt:lpstr>Rehabilitación auditiva</vt:lpstr>
      <vt:lpstr>Rehabilitación auditiva</vt:lpstr>
      <vt:lpstr>Rehabilitación auditiva</vt:lpstr>
      <vt:lpstr>Rehabilitación auditiva</vt:lpstr>
      <vt:lpstr>    caso clínico 1</vt:lpstr>
      <vt:lpstr>    caso clínico 2</vt:lpstr>
      <vt:lpstr>    caso clínico 3</vt:lpstr>
      <vt:lpstr>    caso clínico 4</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Yadir Fernando Alvarez Gutierrez</dc:creator>
  <cp:lastModifiedBy>Usuario de Windows</cp:lastModifiedBy>
  <cp:revision>77</cp:revision>
  <dcterms:created xsi:type="dcterms:W3CDTF">2018-06-08T21:27:46Z</dcterms:created>
  <dcterms:modified xsi:type="dcterms:W3CDTF">2018-10-20T15:08:45Z</dcterms:modified>
</cp:coreProperties>
</file>