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69" r:id="rId2"/>
    <p:sldId id="271" r:id="rId3"/>
    <p:sldId id="272" r:id="rId4"/>
    <p:sldId id="277" r:id="rId5"/>
    <p:sldId id="296" r:id="rId6"/>
    <p:sldId id="297" r:id="rId7"/>
    <p:sldId id="298" r:id="rId8"/>
    <p:sldId id="311" r:id="rId9"/>
    <p:sldId id="278" r:id="rId10"/>
    <p:sldId id="302" r:id="rId11"/>
    <p:sldId id="312" r:id="rId12"/>
    <p:sldId id="274" r:id="rId13"/>
    <p:sldId id="299" r:id="rId14"/>
    <p:sldId id="259" r:id="rId15"/>
    <p:sldId id="285" r:id="rId16"/>
    <p:sldId id="309" r:id="rId17"/>
    <p:sldId id="310" r:id="rId18"/>
    <p:sldId id="308" r:id="rId19"/>
    <p:sldId id="256" r:id="rId20"/>
    <p:sldId id="281" r:id="rId21"/>
    <p:sldId id="282" r:id="rId22"/>
    <p:sldId id="283" r:id="rId23"/>
    <p:sldId id="293" r:id="rId24"/>
    <p:sldId id="295" r:id="rId25"/>
    <p:sldId id="294" r:id="rId26"/>
    <p:sldId id="257" r:id="rId27"/>
    <p:sldId id="270" r:id="rId28"/>
    <p:sldId id="301" r:id="rId29"/>
    <p:sldId id="292" r:id="rId30"/>
    <p:sldId id="300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>
      <p:cViewPr varScale="1">
        <p:scale>
          <a:sx n="70" d="100"/>
          <a:sy n="70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Texto del título</a:t>
            </a:r>
          </a:p>
        </p:txBody>
      </p:sp>
    </p:spTree>
    <p:extLst>
      <p:ext uri="{BB962C8B-B14F-4D97-AF65-F5344CB8AC3E}">
        <p14:creationId xmlns:p14="http://schemas.microsoft.com/office/powerpoint/2010/main" val="254092291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A3B502C-44E3-4E82-9010-32541769E716}" type="datetimeFigureOut">
              <a:rPr lang="es-MX" smtClean="0"/>
              <a:t>25/09/2018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EBD0F15-CEE0-4F92-977B-DBA9167C0386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rbes.com.mx/5-perfiles-de-empleados-que-buscan-las-empresas/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../2018/Congresos%20AJ/Medell&#237;n/JJ%20Soto/Norma%20CONOCER%20p%20Financieros.pdf" TargetMode="External"/><Relationship Id="rId2" Type="http://schemas.openxmlformats.org/officeDocument/2006/relationships/hyperlink" Target="../2018/Congresos%20AJ/Medell&#237;n/JJ%20Soto/Qu&#233;_es_el_Conocer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Marcador de contenido"/>
          <p:cNvSpPr txBox="1">
            <a:spLocks/>
          </p:cNvSpPr>
          <p:nvPr/>
        </p:nvSpPr>
        <p:spPr>
          <a:xfrm>
            <a:off x="457200" y="2636912"/>
            <a:ext cx="8229600" cy="3456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3500" b="1" i="1" dirty="0" smtClean="0">
                <a:solidFill>
                  <a:srgbClr val="FF3300"/>
                </a:solidFill>
                <a:latin typeface="AR CENA" panose="02000000000000000000" pitchFamily="2" charset="0"/>
              </a:rPr>
              <a:t>“</a:t>
            </a:r>
            <a:r>
              <a:rPr lang="es-ES" sz="3900" b="1" i="1" dirty="0" smtClean="0">
                <a:solidFill>
                  <a:srgbClr val="FF3300"/>
                </a:solidFill>
                <a:latin typeface="AR CENA" panose="02000000000000000000" pitchFamily="2" charset="0"/>
              </a:rPr>
              <a:t>La formación de competencias laborales para la innovación en el perfil profesional”</a:t>
            </a:r>
            <a:endParaRPr lang="es-MX" sz="3500" b="1" i="1" dirty="0" smtClean="0">
              <a:solidFill>
                <a:srgbClr val="FF3300"/>
              </a:solidFill>
              <a:latin typeface="AR CENA" panose="02000000000000000000" pitchFamily="2" charset="0"/>
            </a:endParaRPr>
          </a:p>
          <a:p>
            <a:endParaRPr lang="es-MX" b="1" dirty="0" smtClean="0">
              <a:solidFill>
                <a:schemeClr val="tx1"/>
              </a:solidFill>
            </a:endParaRPr>
          </a:p>
          <a:p>
            <a:r>
              <a:rPr lang="es-MX" sz="2200" b="1" dirty="0" smtClean="0">
                <a:solidFill>
                  <a:srgbClr val="002060"/>
                </a:solidFill>
              </a:rPr>
              <a:t>Presentan:</a:t>
            </a:r>
          </a:p>
          <a:p>
            <a:r>
              <a:rPr lang="es-MX" sz="2200" b="1" dirty="0" smtClean="0">
                <a:solidFill>
                  <a:srgbClr val="002060"/>
                </a:solidFill>
              </a:rPr>
              <a:t>Prof. Jorge Mendoza León (ITSON, México)</a:t>
            </a:r>
          </a:p>
          <a:p>
            <a:endParaRPr lang="es-MX" sz="2200" b="1" dirty="0" smtClean="0">
              <a:solidFill>
                <a:srgbClr val="002060"/>
              </a:solidFill>
            </a:endParaRPr>
          </a:p>
          <a:p>
            <a:endParaRPr lang="es-MX" sz="2200" b="1" dirty="0" smtClean="0">
              <a:solidFill>
                <a:schemeClr val="tx1"/>
              </a:solidFill>
            </a:endParaRPr>
          </a:p>
          <a:p>
            <a:r>
              <a:rPr lang="es-MX" sz="1800" b="1" dirty="0" smtClean="0">
                <a:solidFill>
                  <a:schemeClr val="tx1"/>
                </a:solidFill>
              </a:rPr>
              <a:t>Instituto Tecnológico de Sonora</a:t>
            </a:r>
          </a:p>
          <a:p>
            <a:r>
              <a:rPr lang="es-MX" sz="1800" b="1" dirty="0" smtClean="0">
                <a:solidFill>
                  <a:schemeClr val="tx1"/>
                </a:solidFill>
              </a:rPr>
              <a:t>Universidad Tecnológica de Bolívar</a:t>
            </a:r>
          </a:p>
          <a:p>
            <a:endParaRPr lang="es-MX" b="1" dirty="0" smtClean="0">
              <a:solidFill>
                <a:schemeClr val="tx1"/>
              </a:solidFill>
            </a:endParaRPr>
          </a:p>
        </p:txBody>
      </p:sp>
      <p:sp>
        <p:nvSpPr>
          <p:cNvPr id="2" name="AutoShape 2" descr="Resultado de imagen para logo itson aniversario 2017"/>
          <p:cNvSpPr>
            <a:spLocks noChangeAspect="1" noChangeArrowheads="1"/>
          </p:cNvSpPr>
          <p:nvPr/>
        </p:nvSpPr>
        <p:spPr bwMode="auto">
          <a:xfrm>
            <a:off x="3779912" y="1412776"/>
            <a:ext cx="3024336" cy="30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6" name="Picture 2" descr="Resultado de imagen para logo it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0" t="9972" r="9561" b="9552"/>
          <a:stretch/>
        </p:blipFill>
        <p:spPr bwMode="auto">
          <a:xfrm>
            <a:off x="323528" y="5132000"/>
            <a:ext cx="1512168" cy="133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esultado de imagen para logo it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131999"/>
            <a:ext cx="2161276" cy="133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5433" t="24824" r="57317" b="42078"/>
          <a:stretch/>
        </p:blipFill>
        <p:spPr>
          <a:xfrm>
            <a:off x="457200" y="296652"/>
            <a:ext cx="6203032" cy="133214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3803" t="63034" r="4613" b="24683"/>
          <a:stretch/>
        </p:blipFill>
        <p:spPr>
          <a:xfrm>
            <a:off x="457200" y="1652921"/>
            <a:ext cx="8229600" cy="6413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r="3940" b="6293"/>
          <a:stretch/>
        </p:blipFill>
        <p:spPr>
          <a:xfrm>
            <a:off x="2098202" y="5131999"/>
            <a:ext cx="4392488" cy="133207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6338" t="10686" r="74542" b="78041"/>
          <a:stretch/>
        </p:blipFill>
        <p:spPr>
          <a:xfrm>
            <a:off x="6660232" y="331532"/>
            <a:ext cx="2026568" cy="12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4932040" y="1556792"/>
            <a:ext cx="3744416" cy="381642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474" t="17677" r="27777" b="63546"/>
          <a:stretch/>
        </p:blipFill>
        <p:spPr>
          <a:xfrm>
            <a:off x="539552" y="260648"/>
            <a:ext cx="8208912" cy="10081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6940" t="20833" r="28550" b="10416"/>
          <a:stretch/>
        </p:blipFill>
        <p:spPr>
          <a:xfrm>
            <a:off x="683568" y="1412776"/>
            <a:ext cx="4104456" cy="46085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26940" t="52083" r="34407" b="22917"/>
          <a:stretch/>
        </p:blipFill>
        <p:spPr>
          <a:xfrm>
            <a:off x="5076056" y="1808820"/>
            <a:ext cx="3456384" cy="334837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83568" y="6156497"/>
            <a:ext cx="820891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0000"/>
                </a:solidFill>
                <a:hlinkClick r:id="rId5"/>
              </a:rPr>
              <a:t>https://www.forbes.com.mx/5-perfiles-de-empleados-que-buscan-las-empresas</a:t>
            </a:r>
            <a:r>
              <a:rPr lang="es-ES" dirty="0" smtClean="0">
                <a:solidFill>
                  <a:srgbClr val="FF0000"/>
                </a:solidFill>
                <a:hlinkClick r:id="rId5"/>
              </a:rPr>
              <a:t>/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3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Habilidades de búsqueda en el </a:t>
            </a:r>
            <a:r>
              <a:rPr lang="es-ES" dirty="0"/>
              <a:t>“ADN Innovador</a:t>
            </a:r>
            <a:r>
              <a:rPr lang="es-ES" dirty="0" smtClean="0"/>
              <a:t>”</a:t>
            </a:r>
            <a:br>
              <a:rPr lang="es-ES" dirty="0" smtClean="0"/>
            </a:br>
            <a:r>
              <a:rPr lang="es-ES" sz="2700" dirty="0" smtClean="0"/>
              <a:t>(</a:t>
            </a:r>
            <a:r>
              <a:rPr lang="es-ES" sz="2700" dirty="0" err="1" smtClean="0"/>
              <a:t>Dyer</a:t>
            </a:r>
            <a:r>
              <a:rPr lang="es-ES" sz="2700" dirty="0" smtClean="0"/>
              <a:t>, </a:t>
            </a:r>
            <a:r>
              <a:rPr lang="es-ES" sz="2700" dirty="0" err="1"/>
              <a:t>Gregersen</a:t>
            </a:r>
            <a:r>
              <a:rPr lang="es-ES" sz="2700" dirty="0"/>
              <a:t> </a:t>
            </a:r>
            <a:r>
              <a:rPr lang="es-ES" sz="2700" dirty="0" smtClean="0"/>
              <a:t>y </a:t>
            </a:r>
            <a:r>
              <a:rPr lang="es-ES" sz="2700" dirty="0" err="1" smtClean="0"/>
              <a:t>Christensen</a:t>
            </a:r>
            <a:r>
              <a:rPr lang="es-ES" sz="2700" dirty="0" smtClean="0"/>
              <a:t>; 2009)</a:t>
            </a:r>
            <a:endParaRPr lang="es-ES" sz="2700" dirty="0"/>
          </a:p>
        </p:txBody>
      </p:sp>
      <p:pic>
        <p:nvPicPr>
          <p:cNvPr id="4" name="5624419E-7F85-4FF6-9566-90BE4110A5A7-L0-001.jpeg"/>
          <p:cNvPicPr/>
          <p:nvPr/>
        </p:nvPicPr>
        <p:blipFill rotWithShape="1">
          <a:blip r:embed="rId2">
            <a:extLst/>
          </a:blip>
          <a:srcRect l="12230" t="13571" r="4843"/>
          <a:stretch/>
        </p:blipFill>
        <p:spPr>
          <a:xfrm>
            <a:off x="575555" y="1964509"/>
            <a:ext cx="2448273" cy="1991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355790"/>
            <a:ext cx="2952328" cy="1761107"/>
          </a:xfrm>
          <a:prstGeom prst="rect">
            <a:avLst/>
          </a:prstGeom>
        </p:spPr>
      </p:pic>
      <p:pic>
        <p:nvPicPr>
          <p:cNvPr id="6" name="9E4A6B15-0782-4CB2-AE28-D1F3614FEF28-L0-00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02424" y="3745599"/>
            <a:ext cx="3384376" cy="2088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EB52F3B-BECF-4F96-BF9D-B439F1257E9E-L0-001.jpeg"/>
          <p:cNvPicPr/>
          <p:nvPr/>
        </p:nvPicPr>
        <p:blipFill rotWithShape="1">
          <a:blip r:embed="rId5">
            <a:extLst/>
          </a:blip>
          <a:srcRect r="17442"/>
          <a:stretch/>
        </p:blipFill>
        <p:spPr>
          <a:xfrm>
            <a:off x="3041245" y="4790081"/>
            <a:ext cx="2700300" cy="1977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96AD2BE2-929E-4743-9A36-37240B066FE6-L0-001.jpeg"/>
          <p:cNvPicPr/>
          <p:nvPr/>
        </p:nvPicPr>
        <p:blipFill rotWithShape="1">
          <a:blip r:embed="rId6">
            <a:extLst/>
          </a:blip>
          <a:srcRect l="15741" r="560"/>
          <a:stretch/>
        </p:blipFill>
        <p:spPr>
          <a:xfrm>
            <a:off x="95990" y="4581128"/>
            <a:ext cx="2603533" cy="19442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16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Autofit/>
          </a:bodyPr>
          <a:lstStyle/>
          <a:p>
            <a:r>
              <a:rPr lang="es-ES" sz="2400" dirty="0" smtClean="0"/>
              <a:t>¿Cómo aseguramos la formación de Competencias Laborales alineadas entre el PE, </a:t>
            </a:r>
            <a:r>
              <a:rPr lang="es-ES" sz="2400" dirty="0" err="1" smtClean="0"/>
              <a:t>ExC</a:t>
            </a:r>
            <a:r>
              <a:rPr lang="es-ES" sz="2400" dirty="0" smtClean="0"/>
              <a:t> y un MGI?</a:t>
            </a:r>
            <a:endParaRPr lang="es-ES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436112" y="6209456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Modelo de referencia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6756" t="11812" r="26993" b="17314"/>
          <a:stretch/>
        </p:blipFill>
        <p:spPr>
          <a:xfrm>
            <a:off x="179512" y="1124744"/>
            <a:ext cx="878497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323528" y="531171"/>
            <a:ext cx="8496944" cy="6066181"/>
            <a:chOff x="1615224" y="228479"/>
            <a:chExt cx="9697792" cy="6282205"/>
          </a:xfrm>
        </p:grpSpPr>
        <p:sp>
          <p:nvSpPr>
            <p:cNvPr id="21" name="Rectángulo redondeado 20"/>
            <p:cNvSpPr/>
            <p:nvPr/>
          </p:nvSpPr>
          <p:spPr>
            <a:xfrm>
              <a:off x="1615224" y="3900152"/>
              <a:ext cx="9697792" cy="221516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s-ES" dirty="0" smtClean="0"/>
                <a:t>CIERRE</a:t>
              </a:r>
            </a:p>
          </p:txBody>
        </p:sp>
        <p:sp>
          <p:nvSpPr>
            <p:cNvPr id="22" name="Rectángulo redondeado 21"/>
            <p:cNvSpPr/>
            <p:nvPr/>
          </p:nvSpPr>
          <p:spPr>
            <a:xfrm>
              <a:off x="7936604" y="1056068"/>
              <a:ext cx="3376412" cy="221516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s-ES" dirty="0" smtClean="0"/>
                <a:t>EXPLORACIÓN</a:t>
              </a:r>
            </a:p>
          </p:txBody>
        </p:sp>
        <p:sp>
          <p:nvSpPr>
            <p:cNvPr id="23" name="Rectángulo redondeado 22"/>
            <p:cNvSpPr/>
            <p:nvPr/>
          </p:nvSpPr>
          <p:spPr>
            <a:xfrm>
              <a:off x="8317605" y="1637765"/>
              <a:ext cx="2614411" cy="149394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s-ES" dirty="0" smtClean="0"/>
                <a:t>P. EMERGENTE</a:t>
              </a:r>
            </a:p>
          </p:txBody>
        </p:sp>
        <p:sp>
          <p:nvSpPr>
            <p:cNvPr id="24" name="Rectángulo redondeado 23"/>
            <p:cNvSpPr/>
            <p:nvPr/>
          </p:nvSpPr>
          <p:spPr>
            <a:xfrm>
              <a:off x="1615224" y="1056069"/>
              <a:ext cx="3376412" cy="2215165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s-ES" dirty="0" smtClean="0"/>
                <a:t>APERTURA</a:t>
              </a:r>
            </a:p>
          </p:txBody>
        </p:sp>
        <p:sp>
          <p:nvSpPr>
            <p:cNvPr id="25" name="Rectángulo redondeado 24"/>
            <p:cNvSpPr/>
            <p:nvPr/>
          </p:nvSpPr>
          <p:spPr>
            <a:xfrm>
              <a:off x="1996226" y="4138411"/>
              <a:ext cx="8935790" cy="149394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s-ES" dirty="0" smtClean="0"/>
                <a:t>P. CONVERGENTE</a:t>
              </a:r>
            </a:p>
          </p:txBody>
        </p:sp>
        <p:sp>
          <p:nvSpPr>
            <p:cNvPr id="26" name="Rectángulo redondeado 25"/>
            <p:cNvSpPr/>
            <p:nvPr/>
          </p:nvSpPr>
          <p:spPr>
            <a:xfrm>
              <a:off x="1996225" y="1642057"/>
              <a:ext cx="2614411" cy="1493949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s-ES" dirty="0" smtClean="0"/>
                <a:t>P. DIVERGENTE</a:t>
              </a:r>
            </a:p>
          </p:txBody>
        </p:sp>
        <p:sp>
          <p:nvSpPr>
            <p:cNvPr id="27" name="Rectángulo redondeado 26"/>
            <p:cNvSpPr/>
            <p:nvPr/>
          </p:nvSpPr>
          <p:spPr>
            <a:xfrm>
              <a:off x="2537138" y="2279561"/>
              <a:ext cx="1532586" cy="6825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IMAGINAR</a:t>
              </a:r>
              <a:endParaRPr lang="es-ES" dirty="0"/>
            </a:p>
          </p:txBody>
        </p:sp>
        <p:sp>
          <p:nvSpPr>
            <p:cNvPr id="28" name="Rectángulo redondeado 27"/>
            <p:cNvSpPr/>
            <p:nvPr/>
          </p:nvSpPr>
          <p:spPr>
            <a:xfrm>
              <a:off x="8858518" y="2279561"/>
              <a:ext cx="1532586" cy="6825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IMPLICAR</a:t>
              </a:r>
              <a:endParaRPr lang="es-ES" dirty="0"/>
            </a:p>
          </p:txBody>
        </p:sp>
        <p:sp>
          <p:nvSpPr>
            <p:cNvPr id="29" name="Rectángulo redondeado 28"/>
            <p:cNvSpPr/>
            <p:nvPr/>
          </p:nvSpPr>
          <p:spPr>
            <a:xfrm>
              <a:off x="2537138" y="4325154"/>
              <a:ext cx="1532586" cy="6825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ACTUAR</a:t>
              </a:r>
              <a:endParaRPr lang="es-ES" dirty="0"/>
            </a:p>
          </p:txBody>
        </p:sp>
        <p:sp>
          <p:nvSpPr>
            <p:cNvPr id="30" name="Rectángulo redondeado 29"/>
            <p:cNvSpPr/>
            <p:nvPr/>
          </p:nvSpPr>
          <p:spPr>
            <a:xfrm>
              <a:off x="8858518" y="4325154"/>
              <a:ext cx="1532586" cy="6825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 smtClean="0"/>
                <a:t>PENSAR</a:t>
              </a:r>
              <a:endParaRPr lang="es-ES" dirty="0"/>
            </a:p>
          </p:txBody>
        </p:sp>
        <p:cxnSp>
          <p:nvCxnSpPr>
            <p:cNvPr id="31" name="Conector recto de flecha 30"/>
            <p:cNvCxnSpPr>
              <a:stCxn id="27" idx="3"/>
              <a:endCxn id="28" idx="1"/>
            </p:cNvCxnSpPr>
            <p:nvPr/>
          </p:nvCxnSpPr>
          <p:spPr>
            <a:xfrm>
              <a:off x="4069724" y="2620852"/>
              <a:ext cx="478879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de flecha 31"/>
            <p:cNvCxnSpPr>
              <a:stCxn id="28" idx="2"/>
              <a:endCxn id="30" idx="0"/>
            </p:cNvCxnSpPr>
            <p:nvPr/>
          </p:nvCxnSpPr>
          <p:spPr>
            <a:xfrm>
              <a:off x="9624811" y="2962142"/>
              <a:ext cx="0" cy="136301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de flecha 32"/>
            <p:cNvCxnSpPr>
              <a:stCxn id="30" idx="1"/>
              <a:endCxn id="29" idx="3"/>
            </p:cNvCxnSpPr>
            <p:nvPr/>
          </p:nvCxnSpPr>
          <p:spPr>
            <a:xfrm flipH="1">
              <a:off x="4069724" y="4666445"/>
              <a:ext cx="478879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cto de flecha 33"/>
            <p:cNvCxnSpPr>
              <a:stCxn id="29" idx="0"/>
              <a:endCxn id="27" idx="2"/>
            </p:cNvCxnSpPr>
            <p:nvPr/>
          </p:nvCxnSpPr>
          <p:spPr>
            <a:xfrm flipV="1">
              <a:off x="3303431" y="2962142"/>
              <a:ext cx="0" cy="136301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adroTexto 34"/>
            <p:cNvSpPr txBox="1"/>
            <p:nvPr/>
          </p:nvSpPr>
          <p:spPr>
            <a:xfrm>
              <a:off x="5194253" y="6202907"/>
              <a:ext cx="25397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400" dirty="0" smtClean="0"/>
                <a:t>Fuente: </a:t>
              </a:r>
              <a:r>
                <a:rPr lang="es-ES" sz="1400" dirty="0" err="1" smtClean="0"/>
                <a:t>Arraut</a:t>
              </a:r>
              <a:r>
                <a:rPr lang="es-ES" sz="1400" dirty="0" smtClean="0"/>
                <a:t> y Mendoza, 2017</a:t>
              </a:r>
              <a:endParaRPr lang="es-ES" sz="1400" dirty="0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615224" y="228479"/>
              <a:ext cx="9697791" cy="46166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dirty="0" smtClean="0"/>
                <a:t>Modelo Híbrido para la Creatividad e Innovación (</a:t>
              </a:r>
              <a:r>
                <a:rPr lang="es-ES" sz="2400" dirty="0" err="1" smtClean="0"/>
                <a:t>ITSONnovaLab</a:t>
              </a:r>
              <a:r>
                <a:rPr lang="es-ES" sz="2400" dirty="0" smtClean="0"/>
                <a:t>)</a:t>
              </a:r>
              <a:endParaRPr lang="es-ES" sz="2400" dirty="0"/>
            </a:p>
          </p:txBody>
        </p:sp>
      </p:grpSp>
      <p:sp>
        <p:nvSpPr>
          <p:cNvPr id="19" name="Flecha derecha 18"/>
          <p:cNvSpPr/>
          <p:nvPr/>
        </p:nvSpPr>
        <p:spPr>
          <a:xfrm>
            <a:off x="7956376" y="296652"/>
            <a:ext cx="58640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49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800" dirty="0"/>
              <a:t>Modelo</a:t>
            </a:r>
            <a:r>
              <a:rPr lang="es-CO" sz="4200" dirty="0"/>
              <a:t> de </a:t>
            </a:r>
            <a:r>
              <a:rPr lang="es-CO" sz="4200" dirty="0" smtClean="0"/>
              <a:t>Gestión </a:t>
            </a:r>
            <a:r>
              <a:rPr lang="es-CO" sz="4200" dirty="0"/>
              <a:t>de la </a:t>
            </a:r>
            <a:r>
              <a:rPr lang="es-CO" sz="4200" dirty="0" smtClean="0"/>
              <a:t>Innovación </a:t>
            </a:r>
            <a:endParaRPr lang="es-CO" sz="4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2577" r="4124" b="2961"/>
          <a:stretch/>
        </p:blipFill>
        <p:spPr>
          <a:xfrm>
            <a:off x="900544" y="2060848"/>
            <a:ext cx="7578437" cy="4502727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1331640" y="2079469"/>
            <a:ext cx="1584176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6588224" y="1916832"/>
            <a:ext cx="1584176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derecha 5"/>
          <p:cNvSpPr/>
          <p:nvPr/>
        </p:nvSpPr>
        <p:spPr>
          <a:xfrm>
            <a:off x="7956376" y="296652"/>
            <a:ext cx="586408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redondeado 6"/>
          <p:cNvSpPr/>
          <p:nvPr/>
        </p:nvSpPr>
        <p:spPr>
          <a:xfrm>
            <a:off x="900544" y="1916832"/>
            <a:ext cx="7578437" cy="16748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7733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4200" dirty="0"/>
              <a:t>Modelo emprendimiento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15" y="1597261"/>
            <a:ext cx="6442770" cy="4831699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4427984" y="3068960"/>
            <a:ext cx="1584176" cy="20882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1305124" y="1772816"/>
            <a:ext cx="1584176" cy="1584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6690358" y="6457120"/>
            <a:ext cx="2206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Fuente: </a:t>
            </a:r>
            <a:r>
              <a:rPr lang="es-ES" sz="1400" dirty="0" err="1" smtClean="0"/>
              <a:t>Innovarraut</a:t>
            </a:r>
            <a:r>
              <a:rPr lang="es-ES" sz="1400" dirty="0" smtClean="0"/>
              <a:t> (2010)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0587456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La imagen puede contener: tex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09159"/>
            <a:ext cx="2688298" cy="236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hay texto alternativo automÃ¡tico disponible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11162"/>
          <a:stretch/>
        </p:blipFill>
        <p:spPr bwMode="auto">
          <a:xfrm>
            <a:off x="3513779" y="409062"/>
            <a:ext cx="2116442" cy="289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 imagen puede contener: 1 person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t="5215" b="2553"/>
          <a:stretch/>
        </p:blipFill>
        <p:spPr bwMode="auto">
          <a:xfrm>
            <a:off x="5630221" y="964692"/>
            <a:ext cx="287480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 hay texto alternativo automÃ¡tico disponible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" r="6303" b="3733"/>
          <a:stretch/>
        </p:blipFill>
        <p:spPr bwMode="auto">
          <a:xfrm>
            <a:off x="212593" y="3052925"/>
            <a:ext cx="2186570" cy="31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a imagen puede contener: 1 perso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163" y="3807858"/>
            <a:ext cx="2558476" cy="191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a imagen puede contener: 1 person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83188"/>
            <a:ext cx="3250704" cy="27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8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 descr="La imagen puede contener: 1 persona, de p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565" y="338329"/>
            <a:ext cx="3600732" cy="247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a imagen puede contener: 1 person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 t="35042" r="-1438" b="28501"/>
          <a:stretch/>
        </p:blipFill>
        <p:spPr bwMode="auto">
          <a:xfrm rot="10800000" flipV="1">
            <a:off x="107173" y="5264293"/>
            <a:ext cx="352839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a imagen puede contener: 1 persona, de pi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11111" r="11112" b="14815"/>
          <a:stretch/>
        </p:blipFill>
        <p:spPr bwMode="auto">
          <a:xfrm>
            <a:off x="611560" y="2882781"/>
            <a:ext cx="3274221" cy="225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No hay texto alternativo automÃ¡tico disponible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" t="36658" r="23863" b="32"/>
          <a:stretch/>
        </p:blipFill>
        <p:spPr bwMode="auto">
          <a:xfrm>
            <a:off x="3955713" y="2849179"/>
            <a:ext cx="3808084" cy="24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content.feoh3-1.fna.fbcdn.net/v/t1.0-9/41185031_1957893527603928_2434729385719234560_n.jpg?_nc_cat=101&amp;oh=62bb07b725c489a0b6ab8c0e585d5467&amp;oe=5C2B559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" y="519117"/>
            <a:ext cx="3015104" cy="226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La imagen puede contener: 1 persona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23737"/>
          <a:stretch/>
        </p:blipFill>
        <p:spPr bwMode="auto">
          <a:xfrm>
            <a:off x="4792057" y="5013176"/>
            <a:ext cx="3901495" cy="17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90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1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12370" r="11980"/>
          <a:stretch/>
        </p:blipFill>
        <p:spPr>
          <a:xfrm rot="5400000">
            <a:off x="3867640" y="948952"/>
            <a:ext cx="3096345" cy="1831641"/>
          </a:xfr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1"/>
          <a:stretch/>
        </p:blipFill>
        <p:spPr>
          <a:xfrm rot="5400000">
            <a:off x="-1080628" y="1448780"/>
            <a:ext cx="6552728" cy="403244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16001" r="10226"/>
          <a:stretch/>
        </p:blipFill>
        <p:spPr>
          <a:xfrm rot="5400000">
            <a:off x="5955582" y="1093258"/>
            <a:ext cx="2952329" cy="168704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4802" r="7087" b="5599"/>
          <a:stretch/>
        </p:blipFill>
        <p:spPr>
          <a:xfrm rot="5400000">
            <a:off x="4708725" y="4428350"/>
            <a:ext cx="2924222" cy="17575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2496" r="11801" b="-693"/>
          <a:stretch/>
        </p:blipFill>
        <p:spPr>
          <a:xfrm rot="5400000">
            <a:off x="6627610" y="4201651"/>
            <a:ext cx="2884647" cy="166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Dirigido </a:t>
            </a:r>
            <a:r>
              <a:rPr lang="es-MX" dirty="0"/>
              <a:t>a: </a:t>
            </a:r>
            <a:r>
              <a:rPr lang="es-MX" dirty="0" smtClean="0"/>
              <a:t>Estudiantes </a:t>
            </a:r>
            <a:r>
              <a:rPr lang="es-MX" smtClean="0"/>
              <a:t>de Distinto Programas Educativos</a:t>
            </a:r>
            <a:endParaRPr lang="es-MX" dirty="0"/>
          </a:p>
          <a:p>
            <a:r>
              <a:rPr lang="es-MX" dirty="0"/>
              <a:t>Objetivo: Construir el </a:t>
            </a:r>
            <a:r>
              <a:rPr lang="es-MX" b="1" i="1" dirty="0"/>
              <a:t>concepto de innovación</a:t>
            </a:r>
            <a:r>
              <a:rPr lang="es-MX" dirty="0"/>
              <a:t>, mediante el desarrollo del </a:t>
            </a:r>
            <a:r>
              <a:rPr lang="es-MX" b="1" i="1" dirty="0"/>
              <a:t>proceso creativo</a:t>
            </a:r>
            <a:r>
              <a:rPr lang="es-MX" dirty="0"/>
              <a:t>, para generar el </a:t>
            </a:r>
            <a:r>
              <a:rPr lang="es-MX" b="1" i="1" dirty="0"/>
              <a:t>cambio en </a:t>
            </a:r>
            <a:r>
              <a:rPr lang="es-MX" dirty="0"/>
              <a:t>las actividades de </a:t>
            </a:r>
            <a:r>
              <a:rPr lang="es-MX" b="1" i="1" dirty="0"/>
              <a:t>la vida personal y laboral</a:t>
            </a:r>
            <a:r>
              <a:rPr lang="es-MX" dirty="0"/>
              <a:t>.</a:t>
            </a:r>
          </a:p>
          <a:p>
            <a:r>
              <a:rPr lang="es-MX" dirty="0"/>
              <a:t>Duración</a:t>
            </a:r>
            <a:r>
              <a:rPr lang="es-MX" dirty="0" smtClean="0"/>
              <a:t>:</a:t>
            </a:r>
            <a:endParaRPr lang="es-MX" dirty="0"/>
          </a:p>
          <a:p>
            <a:r>
              <a:rPr lang="es-MX" dirty="0" smtClean="0"/>
              <a:t>Instructor: </a:t>
            </a:r>
            <a:r>
              <a:rPr lang="es-MX" dirty="0" err="1" smtClean="0"/>
              <a:t>Profr</a:t>
            </a:r>
            <a:r>
              <a:rPr lang="es-MX" dirty="0" smtClean="0"/>
              <a:t>. Jorge Mendoza León</a:t>
            </a:r>
            <a:endParaRPr lang="es-MX" dirty="0"/>
          </a:p>
          <a:p>
            <a:endParaRPr lang="es-MX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Taller de Creatividad e Innovación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2963779" y="6093296"/>
            <a:ext cx="326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 smtClean="0"/>
              <a:t>Laboratorio de Creatividad e Innovación</a:t>
            </a:r>
          </a:p>
          <a:p>
            <a:pPr algn="ctr"/>
            <a:r>
              <a:rPr lang="es-MX" sz="1400" b="1" dirty="0" smtClean="0"/>
              <a:t>#</a:t>
            </a:r>
            <a:r>
              <a:rPr lang="es-MX" sz="1400" b="1" dirty="0" err="1" smtClean="0"/>
              <a:t>ITSONNovaLab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val="353153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72067" y="2204864"/>
            <a:ext cx="7408333" cy="4176464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/>
              <a:t>“La misión efectiva de una Universidad es la </a:t>
            </a:r>
            <a:r>
              <a:rPr lang="es-ES" b="1" dirty="0" smtClean="0"/>
              <a:t>solución de necesidades</a:t>
            </a:r>
            <a:r>
              <a:rPr lang="es-ES" dirty="0" smtClean="0"/>
              <a:t> de la sociedad…”</a:t>
            </a:r>
          </a:p>
          <a:p>
            <a:r>
              <a:rPr lang="es-ES" dirty="0" smtClean="0"/>
              <a:t>“El profesional no sale a trabajar, sino a </a:t>
            </a:r>
            <a:r>
              <a:rPr lang="es-ES" b="1" dirty="0" smtClean="0"/>
              <a:t>transformar la sociedad</a:t>
            </a:r>
            <a:r>
              <a:rPr lang="es-ES" dirty="0" smtClean="0"/>
              <a:t>…”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			Dr. Javier Vales (2015)</a:t>
            </a:r>
          </a:p>
          <a:p>
            <a:endParaRPr lang="es-ES" dirty="0"/>
          </a:p>
          <a:p>
            <a:r>
              <a:rPr lang="es-ES" dirty="0" smtClean="0"/>
              <a:t>“Desarrollar nuevas prácticas para enfrentar los procesos de transformación social…”</a:t>
            </a:r>
          </a:p>
          <a:p>
            <a:r>
              <a:rPr lang="es-ES" dirty="0" smtClean="0"/>
              <a:t>“Desarrollo de una cultura innovadora…”</a:t>
            </a:r>
          </a:p>
          <a:p>
            <a:r>
              <a:rPr lang="es-ES" dirty="0" smtClean="0"/>
              <a:t>“Promover la innovación (social) como estrategia transversal!...”</a:t>
            </a:r>
          </a:p>
          <a:p>
            <a:r>
              <a:rPr lang="es-ES" dirty="0" smtClean="0"/>
              <a:t>“La necesidad de innovar en las distintas disciplinas…”</a:t>
            </a:r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/>
              <a:t>				 Dr. Hugo Alberto (2017)</a:t>
            </a:r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Antecedente…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5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mtClean="0"/>
              <a:t>Formación de capacidades </a:t>
            </a:r>
            <a:r>
              <a:rPr lang="es-MX" dirty="0" smtClean="0"/>
              <a:t>ambientes educativos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99861"/>
            <a:ext cx="3645504" cy="2638121"/>
          </a:xfrm>
          <a:prstGeom prst="rect">
            <a:avLst/>
          </a:prstGeom>
        </p:spPr>
      </p:pic>
      <p:pic>
        <p:nvPicPr>
          <p:cNvPr id="5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8880"/>
            <a:ext cx="3563888" cy="2672916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08651"/>
            <a:ext cx="3888432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4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mtClean="0"/>
              <a:t>Formación de capacidades en </a:t>
            </a:r>
            <a:r>
              <a:rPr lang="es-MX" dirty="0" smtClean="0"/>
              <a:t>ambientes académicos</a:t>
            </a:r>
            <a:endParaRPr lang="es-MX" dirty="0"/>
          </a:p>
        </p:txBody>
      </p:sp>
      <p:pic>
        <p:nvPicPr>
          <p:cNvPr id="1027" name="Picture 3" descr="C:\Users\jorge.mendoza\Documents\Estancia en UTB-Estancia de Arraut\Fotos del Taller\20160525_090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09645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rge.mendoza\Documents\Estancia en UTB-Estancia de Arraut\Fotos del Taller\20160524_132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424847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orge.mendoza\Documents\Estancia en UTB-Estancia de Arraut\Fotos del Taller\20160524_140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7707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jorge.mendoza\Documents\Estancia en UTB-Estancia de Arraut\Fotos del Taller en Navojoa\Camera\20160525_0955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81642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55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mtClean="0"/>
              <a:t>Formación de capacidades en </a:t>
            </a:r>
            <a:r>
              <a:rPr lang="es-MX" dirty="0" smtClean="0"/>
              <a:t>ambientes administrativos</a:t>
            </a:r>
            <a:endParaRPr lang="es-MX" dirty="0"/>
          </a:p>
        </p:txBody>
      </p:sp>
      <p:pic>
        <p:nvPicPr>
          <p:cNvPr id="2054" name="Picture 6" descr="C:\Users\jorge.mendoza\Documents\ITSONNOVALab\Taller Administrativos del 18 de junio 2016\20160618_115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3311"/>
            <a:ext cx="3375006" cy="189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rge.mendoza\Documents\ITSONNOVALab\Taller Administrativos del 18 de junio 2016\20160618_115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91304"/>
            <a:ext cx="362263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jorge.mendoza\Documents\ITSONNOVALab\Taller Administrativos del 18 de junio 2016\20160618_125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7" y="3953740"/>
            <a:ext cx="3427538" cy="264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jorge.mendoza\Documents\ITSONNOVALab\Taller Administrativos del 18 de junio 2016\20160618_133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7480" y="3958200"/>
            <a:ext cx="289313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jorge.mendoza\Documents\ITSONNOVALab\Taller Administrativos del 18 de junio 2016\20160618_1352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21089"/>
            <a:ext cx="2808312" cy="244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3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6875" t="9048" r="31250" b="5634"/>
          <a:stretch/>
        </p:blipFill>
        <p:spPr>
          <a:xfrm>
            <a:off x="456875" y="476672"/>
            <a:ext cx="8229925" cy="30243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2920" t="13289" r="38378" b="22728"/>
          <a:stretch/>
        </p:blipFill>
        <p:spPr>
          <a:xfrm>
            <a:off x="456875" y="3501009"/>
            <a:ext cx="8075566" cy="20882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2728" t="25813" r="40230" b="26875"/>
          <a:stretch/>
        </p:blipFill>
        <p:spPr>
          <a:xfrm>
            <a:off x="456875" y="5373216"/>
            <a:ext cx="8045019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3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036" t="8433" r="33193" b="5555"/>
          <a:stretch/>
        </p:blipFill>
        <p:spPr>
          <a:xfrm>
            <a:off x="424705" y="359870"/>
            <a:ext cx="8455686" cy="299712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7347" t="11812" r="30630" b="6485"/>
          <a:stretch/>
        </p:blipFill>
        <p:spPr>
          <a:xfrm>
            <a:off x="424705" y="3378534"/>
            <a:ext cx="8052807" cy="329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78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 descr="C:\Users\Rosario\Desktop\CAMARA CELPHONE\ONEXPO2017\20170519_15583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3" r="14320"/>
          <a:stretch/>
        </p:blipFill>
        <p:spPr bwMode="auto">
          <a:xfrm rot="5400000">
            <a:off x="1583668" y="-711460"/>
            <a:ext cx="6048672" cy="8568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868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32" y="1002843"/>
            <a:ext cx="8271518" cy="48488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818" y="5940183"/>
            <a:ext cx="1511182" cy="91781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963779" y="6093296"/>
            <a:ext cx="3264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 smtClean="0"/>
              <a:t>Laboratorio de Creatividad e Innovación</a:t>
            </a:r>
          </a:p>
          <a:p>
            <a:pPr algn="ctr"/>
            <a:r>
              <a:rPr lang="es-MX" sz="1400" b="1" dirty="0" smtClean="0"/>
              <a:t>#</a:t>
            </a:r>
            <a:r>
              <a:rPr lang="es-MX" sz="1400" b="1" dirty="0" err="1" smtClean="0"/>
              <a:t>ITSONnovaLab</a:t>
            </a:r>
            <a:endParaRPr lang="es-MX" sz="1400" b="1" dirty="0"/>
          </a:p>
        </p:txBody>
      </p:sp>
    </p:spTree>
    <p:extLst>
      <p:ext uri="{BB962C8B-B14F-4D97-AF65-F5344CB8AC3E}">
        <p14:creationId xmlns:p14="http://schemas.microsoft.com/office/powerpoint/2010/main" val="24302717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Algunas frases…</a:t>
            </a:r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325641"/>
            <a:ext cx="2767818" cy="2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618" y="2924944"/>
            <a:ext cx="326848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2961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91056"/>
            <a:ext cx="8712968" cy="5180064"/>
          </a:xfrm>
          <a:prstGeom prst="rect">
            <a:avLst/>
          </a:prstGeom>
        </p:spPr>
      </p:pic>
      <p:pic>
        <p:nvPicPr>
          <p:cNvPr id="5" name="Picture 3" descr="C:\WINDOWS\Archivos temporales de Internet\Content.IE5\05MRSX23\logo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77502"/>
            <a:ext cx="1728192" cy="149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8135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Laboratorio de Creatividad e Innovación - </a:t>
            </a:r>
            <a:r>
              <a:rPr lang="es-ES" dirty="0" err="1" smtClean="0"/>
              <a:t>ITSONNOVALab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878497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40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2000" dirty="0" smtClean="0"/>
              <a:t>“Profesionales con alto grado de mecanización tenderán a desaparecer…si esto sucede, ¿Qué competencias o capacidades debe desarrollar el Contador?...”</a:t>
            </a:r>
          </a:p>
          <a:p>
            <a:r>
              <a:rPr lang="es-ES" sz="2000" dirty="0" smtClean="0"/>
              <a:t>“Acostumbrarnos a </a:t>
            </a:r>
            <a:r>
              <a:rPr lang="es-ES" sz="2000" b="1" dirty="0" smtClean="0"/>
              <a:t>pensar diferente</a:t>
            </a:r>
            <a:r>
              <a:rPr lang="es-ES" sz="2000" dirty="0" smtClean="0"/>
              <a:t>…”</a:t>
            </a:r>
          </a:p>
          <a:p>
            <a:r>
              <a:rPr lang="es-ES" sz="2000" dirty="0" smtClean="0"/>
              <a:t>“El perfil del </a:t>
            </a:r>
            <a:r>
              <a:rPr lang="es-ES" sz="2000" b="1" i="1" dirty="0" err="1" smtClean="0"/>
              <a:t>Knowmad</a:t>
            </a:r>
            <a:r>
              <a:rPr lang="es-ES" sz="2000" dirty="0" smtClean="0"/>
              <a:t>…”</a:t>
            </a:r>
          </a:p>
          <a:p>
            <a:r>
              <a:rPr lang="es-ES" sz="20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s-ES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pasaporte de habilidades: imaginativo, creativo, innovador, colaborativo</a:t>
            </a:r>
            <a:r>
              <a:rPr lang="es-ES" sz="20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…”</a:t>
            </a:r>
          </a:p>
          <a:p>
            <a:pPr marL="0" indent="0">
              <a:buNone/>
            </a:pPr>
            <a:r>
              <a:rPr lang="es-ES" sz="2000" dirty="0"/>
              <a:t>	</a:t>
            </a:r>
            <a:r>
              <a:rPr lang="es-ES" sz="2000" dirty="0" smtClean="0"/>
              <a:t>			(John </a:t>
            </a:r>
            <a:r>
              <a:rPr lang="es-ES" sz="2000" dirty="0" err="1" smtClean="0"/>
              <a:t>Moravec</a:t>
            </a:r>
            <a:r>
              <a:rPr lang="es-ES" sz="2000" dirty="0" smtClean="0"/>
              <a:t>, 2017)</a:t>
            </a:r>
          </a:p>
          <a:p>
            <a:pPr marL="0" indent="0">
              <a:buNone/>
            </a:pPr>
            <a:endParaRPr lang="es-ES" sz="2000" dirty="0"/>
          </a:p>
          <a:p>
            <a:pPr marL="0" indent="0" algn="ctr">
              <a:buNone/>
            </a:pPr>
            <a:r>
              <a:rPr lang="es-E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¿De qué estamos hablando, entonces?…</a:t>
            </a:r>
          </a:p>
          <a:p>
            <a:pPr marL="0" indent="0">
              <a:buNone/>
            </a:pPr>
            <a:endParaRPr lang="es-ES" sz="2000" dirty="0" smtClean="0"/>
          </a:p>
          <a:p>
            <a:endParaRPr lang="es-ES" sz="20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7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rmAutofit/>
          </a:bodyPr>
          <a:lstStyle/>
          <a:p>
            <a:r>
              <a:rPr lang="es-ES" sz="3600" smtClean="0"/>
              <a:t>Publicaciones…</a:t>
            </a:r>
            <a:endParaRPr lang="es-ES" sz="360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5649" t="29530" r="31183" b="27158"/>
          <a:stretch/>
        </p:blipFill>
        <p:spPr>
          <a:xfrm>
            <a:off x="431032" y="980728"/>
            <a:ext cx="8712968" cy="25202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2920" t="14765" r="14027" b="7470"/>
          <a:stretch/>
        </p:blipFill>
        <p:spPr>
          <a:xfrm>
            <a:off x="179512" y="3717032"/>
            <a:ext cx="8640960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77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Competencias Laborales</a:t>
            </a:r>
            <a:endParaRPr lang="es-ES" dirty="0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423277" y="2420888"/>
            <a:ext cx="8229600" cy="4248472"/>
          </a:xfrm>
        </p:spPr>
        <p:txBody>
          <a:bodyPr>
            <a:noAutofit/>
          </a:bodyPr>
          <a:lstStyle/>
          <a:p>
            <a:r>
              <a:rPr lang="es-MX" sz="2000" dirty="0" smtClean="0"/>
              <a:t>Las competencias laborales </a:t>
            </a:r>
            <a:r>
              <a:rPr lang="es-MX" sz="2000" b="1" i="1" dirty="0" smtClean="0"/>
              <a:t>sirven</a:t>
            </a:r>
            <a:r>
              <a:rPr lang="es-MX" sz="2000" dirty="0" smtClean="0"/>
              <a:t> </a:t>
            </a:r>
            <a:r>
              <a:rPr lang="es-MX" sz="2000" b="1" i="1" dirty="0" smtClean="0"/>
              <a:t>para</a:t>
            </a:r>
            <a:r>
              <a:rPr lang="es-MX" sz="2000" dirty="0" smtClean="0"/>
              <a:t> </a:t>
            </a:r>
            <a:r>
              <a:rPr lang="es-MX" sz="2000" b="1" i="1" dirty="0" smtClean="0"/>
              <a:t>conocer </a:t>
            </a:r>
            <a:r>
              <a:rPr lang="es-MX" sz="2000" b="1" i="1" dirty="0"/>
              <a:t>el rendimiento de sus empleados, su conducta, sus cualidades, deficiencias, logros o su potencial de desarrollo</a:t>
            </a:r>
            <a:r>
              <a:rPr lang="es-MX" sz="2000" dirty="0"/>
              <a:t> y de igual manera sirve para la selección de personal más adecuado, toma de </a:t>
            </a:r>
            <a:r>
              <a:rPr lang="es-MX" sz="2000" dirty="0" smtClean="0"/>
              <a:t>decisiones, </a:t>
            </a:r>
            <a:r>
              <a:rPr lang="es-MX" sz="2000" dirty="0"/>
              <a:t>entre otros </a:t>
            </a:r>
            <a:r>
              <a:rPr lang="es-MX" sz="2000" dirty="0" smtClean="0"/>
              <a:t>propósitos (</a:t>
            </a:r>
            <a:r>
              <a:rPr lang="es-MX" sz="2000" b="1" dirty="0" smtClean="0"/>
              <a:t>Grados, 2006</a:t>
            </a:r>
            <a:r>
              <a:rPr lang="es-MX" sz="2000" dirty="0" smtClean="0"/>
              <a:t>)</a:t>
            </a:r>
          </a:p>
          <a:p>
            <a:pPr marL="0" indent="0">
              <a:buNone/>
            </a:pPr>
            <a:endParaRPr lang="es-MX" sz="2000" dirty="0" smtClean="0"/>
          </a:p>
          <a:p>
            <a:pPr marL="0" indent="0">
              <a:buNone/>
            </a:pPr>
            <a:endParaRPr lang="es-MX" sz="2000" dirty="0" smtClean="0"/>
          </a:p>
          <a:p>
            <a:r>
              <a:rPr lang="es-MX" sz="2000" b="1" dirty="0" smtClean="0"/>
              <a:t>Tobón (2007</a:t>
            </a:r>
            <a:r>
              <a:rPr lang="es-MX" sz="2000" dirty="0"/>
              <a:t>) quien define que competencia es un proceso complicado que lo conforma con distintos saberes (</a:t>
            </a:r>
            <a:r>
              <a:rPr lang="es-MX" sz="2000" b="1" i="1" dirty="0"/>
              <a:t>saber ser, saber hacer, saber conocer, y saber convivir</a:t>
            </a:r>
            <a:r>
              <a:rPr lang="es-MX" sz="2000" dirty="0"/>
              <a:t>) </a:t>
            </a:r>
            <a:r>
              <a:rPr lang="es-MX" sz="2000" b="1" i="1" dirty="0"/>
              <a:t>para</a:t>
            </a:r>
            <a:r>
              <a:rPr lang="es-MX" sz="2000" dirty="0"/>
              <a:t> realizar actividades y/o </a:t>
            </a:r>
            <a:r>
              <a:rPr lang="es-MX" sz="2000" b="1" i="1" dirty="0"/>
              <a:t>resolver problemas</a:t>
            </a:r>
            <a:r>
              <a:rPr lang="es-MX" sz="2000" dirty="0"/>
              <a:t>, dentro de una perspectiva de procesamiento cognitivo, mejoramiento continuo y compromisos éticos, con la meta de contribuir al desarrollo personal.</a:t>
            </a:r>
            <a:endParaRPr lang="es-MX" sz="2000" dirty="0" smtClean="0"/>
          </a:p>
          <a:p>
            <a:pPr marL="0" indent="0">
              <a:buNone/>
            </a:pPr>
            <a:endParaRPr lang="es-MX" sz="2000" dirty="0" smtClean="0"/>
          </a:p>
        </p:txBody>
      </p:sp>
    </p:spTree>
    <p:extLst>
      <p:ext uri="{BB962C8B-B14F-4D97-AF65-F5344CB8AC3E}">
        <p14:creationId xmlns:p14="http://schemas.microsoft.com/office/powerpoint/2010/main" val="17492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smtClean="0"/>
              <a:t>Competencias en el Perfil Profesional ITSON…</a:t>
            </a:r>
            <a:endParaRPr lang="es-ES" sz="3600"/>
          </a:p>
        </p:txBody>
      </p:sp>
      <p:sp>
        <p:nvSpPr>
          <p:cNvPr id="5" name="CuadroTexto 4"/>
          <p:cNvSpPr txBox="1"/>
          <p:nvPr/>
        </p:nvSpPr>
        <p:spPr>
          <a:xfrm>
            <a:off x="5220072" y="5028236"/>
            <a:ext cx="3466728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smtClean="0"/>
              <a:t>Básicas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Genéricas</a:t>
            </a:r>
            <a:endParaRPr lang="es-E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smtClean="0"/>
              <a:t>Específicas (Disciplinares)</a:t>
            </a:r>
            <a:endParaRPr lang="es-ES" sz="2000" dirty="0"/>
          </a:p>
        </p:txBody>
      </p:sp>
      <p:sp>
        <p:nvSpPr>
          <p:cNvPr id="6" name="Flecha derecha 5"/>
          <p:cNvSpPr/>
          <p:nvPr/>
        </p:nvSpPr>
        <p:spPr>
          <a:xfrm rot="10800000">
            <a:off x="4300831" y="3693169"/>
            <a:ext cx="542338" cy="61246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2600294" y="1780688"/>
            <a:ext cx="1000185" cy="640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smtClean="0">
                <a:solidFill>
                  <a:srgbClr val="002060"/>
                </a:solidFill>
              </a:rPr>
              <a:t>LCE</a:t>
            </a:r>
            <a:endParaRPr lang="es-ES" b="1">
              <a:solidFill>
                <a:srgbClr val="002060"/>
              </a:solidFill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916703" y="3665531"/>
            <a:ext cx="1000185" cy="640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smtClean="0">
                <a:solidFill>
                  <a:srgbClr val="002060"/>
                </a:solidFill>
              </a:rPr>
              <a:t>LCP</a:t>
            </a:r>
            <a:endParaRPr lang="es-ES" b="1">
              <a:solidFill>
                <a:srgbClr val="002060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41678" y="3679349"/>
            <a:ext cx="1000185" cy="640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smtClean="0">
                <a:solidFill>
                  <a:srgbClr val="002060"/>
                </a:solidFill>
              </a:rPr>
              <a:t>LA</a:t>
            </a:r>
            <a:endParaRPr lang="es-ES" b="1">
              <a:solidFill>
                <a:srgbClr val="002060"/>
              </a:solidFill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2627784" y="5916688"/>
            <a:ext cx="1000185" cy="640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smtClean="0">
                <a:solidFill>
                  <a:srgbClr val="002060"/>
                </a:solidFill>
              </a:rPr>
              <a:t>IIS</a:t>
            </a:r>
            <a:endParaRPr lang="es-ES" b="1">
              <a:solidFill>
                <a:srgbClr val="002060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1979712" y="3085850"/>
            <a:ext cx="2248102" cy="21388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Analítico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Pensamiento Crítico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Resuelva Problemas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Innovador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1416904" y="3713338"/>
            <a:ext cx="542338" cy="61246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derecha 14"/>
          <p:cNvSpPr/>
          <p:nvPr/>
        </p:nvSpPr>
        <p:spPr>
          <a:xfrm rot="5400000">
            <a:off x="2832592" y="2447088"/>
            <a:ext cx="542338" cy="61246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derecha 15"/>
          <p:cNvSpPr/>
          <p:nvPr/>
        </p:nvSpPr>
        <p:spPr>
          <a:xfrm rot="16200000">
            <a:off x="2842469" y="5264456"/>
            <a:ext cx="542338" cy="612467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81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815" t="11439" r="20541" b="6539"/>
          <a:stretch/>
        </p:blipFill>
        <p:spPr>
          <a:xfrm>
            <a:off x="161764" y="310157"/>
            <a:ext cx="8820472" cy="640304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815" t="24173" r="58964" b="64758"/>
          <a:stretch/>
        </p:blipFill>
        <p:spPr>
          <a:xfrm>
            <a:off x="1259632" y="2297389"/>
            <a:ext cx="5472608" cy="1563659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161764" y="1340768"/>
            <a:ext cx="3240360" cy="79208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78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0851" t="12926" r="20894" b="5502"/>
          <a:stretch/>
        </p:blipFill>
        <p:spPr>
          <a:xfrm>
            <a:off x="179512" y="338328"/>
            <a:ext cx="8784976" cy="6331032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51520" y="1519048"/>
            <a:ext cx="3384376" cy="6858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0851" t="27590" r="56285" b="63132"/>
          <a:stretch/>
        </p:blipFill>
        <p:spPr>
          <a:xfrm>
            <a:off x="755576" y="2771776"/>
            <a:ext cx="6480720" cy="135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6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251520" y="2348880"/>
            <a:ext cx="8712968" cy="4320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7535" t="46195" r="18873" b="9464"/>
          <a:stretch/>
        </p:blipFill>
        <p:spPr>
          <a:xfrm>
            <a:off x="323529" y="3212976"/>
            <a:ext cx="8568952" cy="34563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51338" t="23273" r="20035" b="36707"/>
          <a:stretch/>
        </p:blipFill>
        <p:spPr>
          <a:xfrm>
            <a:off x="323529" y="338328"/>
            <a:ext cx="6768751" cy="2802640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2723825" y="2098024"/>
            <a:ext cx="4896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683568" y="2254255"/>
            <a:ext cx="7591904" cy="16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588032" y="2389824"/>
            <a:ext cx="1584176" cy="31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/>
          <a:srcRect l="15212" t="18951" r="40527" b="30507"/>
          <a:stretch/>
        </p:blipFill>
        <p:spPr>
          <a:xfrm>
            <a:off x="7165594" y="420282"/>
            <a:ext cx="1726888" cy="250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5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Las Competencias Laborales en el perfil del Contador</a:t>
            </a:r>
            <a:endParaRPr lang="es-ES" sz="2800" dirty="0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248472"/>
          </a:xfrm>
        </p:spPr>
        <p:txBody>
          <a:bodyPr>
            <a:normAutofit lnSpcReduction="10000"/>
          </a:bodyPr>
          <a:lstStyle/>
          <a:p>
            <a:r>
              <a:rPr lang="es-MX" dirty="0"/>
              <a:t>Norma CONOCER </a:t>
            </a:r>
            <a:r>
              <a:rPr lang="es-MX" dirty="0" smtClean="0"/>
              <a:t>(</a:t>
            </a:r>
            <a:r>
              <a:rPr lang="es-ES" b="1" i="1" dirty="0"/>
              <a:t>Consejo Nacional de Normalización y Certificación de Competencias Laborales </a:t>
            </a:r>
            <a:r>
              <a:rPr lang="es-ES" dirty="0"/>
              <a:t>(CONOCER)</a:t>
            </a:r>
            <a:r>
              <a:rPr lang="es-MX" dirty="0" smtClean="0"/>
              <a:t>–México</a:t>
            </a:r>
            <a:r>
              <a:rPr lang="es-MX" dirty="0"/>
              <a:t>, 2016</a:t>
            </a:r>
            <a:r>
              <a:rPr lang="es-MX" dirty="0" smtClean="0"/>
              <a:t>)…Ejemplos: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 de Competencias de Personas y Perfiles Ocupacionales</a:t>
            </a:r>
          </a:p>
          <a:p>
            <a:pPr marL="627063" lvl="2" indent="0">
              <a:buNone/>
            </a:pPr>
            <a:r>
              <a:rPr lang="es-MX" dirty="0"/>
              <a:t>	</a:t>
            </a:r>
            <a:r>
              <a:rPr lang="es-MX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Sector Financiero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s-MX" sz="2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Contadores y Auditores</a:t>
            </a:r>
          </a:p>
          <a:p>
            <a:pPr lvl="6">
              <a:buFont typeface="Wingdings" panose="05000000000000000000" pitchFamily="2" charset="2"/>
              <a:buChar char="Ø"/>
            </a:pPr>
            <a:r>
              <a:rPr lang="es-MX" sz="1900" b="1" dirty="0" smtClean="0">
                <a:solidFill>
                  <a:srgbClr val="002060"/>
                </a:solidFill>
              </a:rPr>
              <a:t>Transversales, Técnicas y de Sustentabilidad e Innovación</a:t>
            </a:r>
          </a:p>
          <a:p>
            <a:endParaRPr lang="es-MX" dirty="0"/>
          </a:p>
          <a:p>
            <a:r>
              <a:rPr lang="es-MX" dirty="0" smtClean="0"/>
              <a:t>Instrumento de identificación de competencias de innovación (STPS, 2013)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s-MX" dirty="0" smtClean="0"/>
              <a:t>17 dimensiones de análisis con 78 ítems en total</a:t>
            </a:r>
          </a:p>
          <a:p>
            <a:endParaRPr lang="es-MX" dirty="0"/>
          </a:p>
          <a:p>
            <a:pPr marL="0" indent="0">
              <a:buNone/>
            </a:pPr>
            <a:endParaRPr lang="es-MX" dirty="0" smtClean="0"/>
          </a:p>
          <a:p>
            <a:endParaRPr lang="es-MX" dirty="0"/>
          </a:p>
        </p:txBody>
      </p:sp>
      <p:sp>
        <p:nvSpPr>
          <p:cNvPr id="2" name="CuadroTexto 1"/>
          <p:cNvSpPr txBox="1"/>
          <p:nvPr/>
        </p:nvSpPr>
        <p:spPr>
          <a:xfrm>
            <a:off x="5796136" y="6266049"/>
            <a:ext cx="11608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0070C0"/>
                </a:solidFill>
                <a:hlinkClick r:id="rId2" action="ppaction://hlinkfile"/>
              </a:rPr>
              <a:t>¿</a:t>
            </a:r>
            <a:r>
              <a:rPr lang="es-ES" dirty="0" smtClean="0">
                <a:solidFill>
                  <a:srgbClr val="0070C0"/>
                </a:solidFill>
                <a:hlinkClick r:id="rId2" action="ppaction://hlinkfile"/>
              </a:rPr>
              <a:t>Conocer?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092280" y="6266049"/>
            <a:ext cx="914400" cy="3835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0070C0"/>
                </a:solidFill>
                <a:hlinkClick r:id="rId3" action="ppaction://hlinkfile"/>
              </a:rPr>
              <a:t>Norma</a:t>
            </a:r>
            <a:endParaRPr lang="es-E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11431</TotalTime>
  <Words>470</Words>
  <Application>Microsoft Office PowerPoint</Application>
  <PresentationFormat>Presentación en pantalla (4:3)</PresentationFormat>
  <Paragraphs>88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6" baseType="lpstr">
      <vt:lpstr>AR CENA</vt:lpstr>
      <vt:lpstr>Arial</vt:lpstr>
      <vt:lpstr>Candara</vt:lpstr>
      <vt:lpstr>Symbol</vt:lpstr>
      <vt:lpstr>Wingdings</vt:lpstr>
      <vt:lpstr>Forma de onda</vt:lpstr>
      <vt:lpstr>Presentación de PowerPoint</vt:lpstr>
      <vt:lpstr>Antecedente…</vt:lpstr>
      <vt:lpstr>Presentación de PowerPoint</vt:lpstr>
      <vt:lpstr>Competencias Laborales</vt:lpstr>
      <vt:lpstr>Competencias en el Perfil Profesional ITSON…</vt:lpstr>
      <vt:lpstr>Presentación de PowerPoint</vt:lpstr>
      <vt:lpstr>Presentación de PowerPoint</vt:lpstr>
      <vt:lpstr>Presentación de PowerPoint</vt:lpstr>
      <vt:lpstr>Las Competencias Laborales en el perfil del Contador</vt:lpstr>
      <vt:lpstr>Presentación de PowerPoint</vt:lpstr>
      <vt:lpstr>Habilidades de búsqueda en el “ADN Innovador” (Dyer, Gregersen y Christensen; 2009)</vt:lpstr>
      <vt:lpstr>¿Cómo aseguramos la formación de Competencias Laborales alineadas entre el PE, ExC y un MGI?</vt:lpstr>
      <vt:lpstr>Presentación de PowerPoint</vt:lpstr>
      <vt:lpstr>Modelo de Gestión de la Innovación </vt:lpstr>
      <vt:lpstr>Modelo emprendimiento</vt:lpstr>
      <vt:lpstr>Presentación de PowerPoint</vt:lpstr>
      <vt:lpstr>Presentación de PowerPoint</vt:lpstr>
      <vt:lpstr>Presentación de PowerPoint</vt:lpstr>
      <vt:lpstr>Taller de Creatividad e Innovación</vt:lpstr>
      <vt:lpstr>Formación de capacidades ambientes educativos</vt:lpstr>
      <vt:lpstr>Formación de capacidades en ambientes académicos</vt:lpstr>
      <vt:lpstr>Formación de capacidades en ambientes administrativos</vt:lpstr>
      <vt:lpstr>Presentación de PowerPoint</vt:lpstr>
      <vt:lpstr>Presentación de PowerPoint</vt:lpstr>
      <vt:lpstr>Presentación de PowerPoint</vt:lpstr>
      <vt:lpstr>Presentación de PowerPoint</vt:lpstr>
      <vt:lpstr>Algunas frases…</vt:lpstr>
      <vt:lpstr>Presentación de PowerPoint</vt:lpstr>
      <vt:lpstr>Laboratorio de Creatividad e Innovación - ITSONNOVALab</vt:lpstr>
      <vt:lpstr>Publicaciones…</vt:lpstr>
    </vt:vector>
  </TitlesOfParts>
  <Company>Instituto Tecnologico de Sonora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Guadalupe Mendoza León</dc:creator>
  <cp:lastModifiedBy>Jorge Mendoza León</cp:lastModifiedBy>
  <cp:revision>134</cp:revision>
  <dcterms:created xsi:type="dcterms:W3CDTF">2016-06-17T22:23:25Z</dcterms:created>
  <dcterms:modified xsi:type="dcterms:W3CDTF">2018-09-25T16:57:50Z</dcterms:modified>
</cp:coreProperties>
</file>