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94" r:id="rId3"/>
    <p:sldId id="295" r:id="rId4"/>
    <p:sldId id="298" r:id="rId5"/>
    <p:sldId id="299" r:id="rId6"/>
    <p:sldId id="278" r:id="rId7"/>
    <p:sldId id="297" r:id="rId8"/>
    <p:sldId id="280" r:id="rId9"/>
    <p:sldId id="260" r:id="rId10"/>
    <p:sldId id="279" r:id="rId11"/>
    <p:sldId id="262" r:id="rId12"/>
    <p:sldId id="263" r:id="rId13"/>
    <p:sldId id="264" r:id="rId14"/>
    <p:sldId id="265" r:id="rId15"/>
    <p:sldId id="266" r:id="rId16"/>
    <p:sldId id="267" r:id="rId17"/>
    <p:sldId id="289" r:id="rId18"/>
    <p:sldId id="291" r:id="rId19"/>
    <p:sldId id="300" r:id="rId20"/>
    <p:sldId id="292" r:id="rId21"/>
    <p:sldId id="293" r:id="rId22"/>
    <p:sldId id="287" r:id="rId23"/>
    <p:sldId id="284" r:id="rId24"/>
    <p:sldId id="283" r:id="rId25"/>
    <p:sldId id="286" r:id="rId26"/>
    <p:sldId id="285" r:id="rId27"/>
    <p:sldId id="301" r:id="rId28"/>
    <p:sldId id="302" r:id="rId29"/>
    <p:sldId id="303" r:id="rId30"/>
    <p:sldId id="304" r:id="rId31"/>
    <p:sldId id="282" r:id="rId32"/>
    <p:sldId id="268" r:id="rId33"/>
    <p:sldId id="270" r:id="rId34"/>
    <p:sldId id="271" r:id="rId35"/>
    <p:sldId id="272" r:id="rId36"/>
    <p:sldId id="273" r:id="rId37"/>
    <p:sldId id="274" r:id="rId38"/>
    <p:sldId id="281" r:id="rId39"/>
    <p:sldId id="275" r:id="rId40"/>
    <p:sldId id="27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E00"/>
    <a:srgbClr val="DE7400"/>
    <a:srgbClr val="4E863A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38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695396-55C6-44F9-ADB8-15224B36A196}" type="doc">
      <dgm:prSet loTypeId="urn:microsoft.com/office/officeart/2005/8/layout/radial5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MX"/>
        </a:p>
      </dgm:t>
    </dgm:pt>
    <dgm:pt modelId="{7783AD71-07BE-4DA6-8975-D28D4DAB6905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Marketing experiencial</a:t>
          </a:r>
          <a:endParaRPr lang="es-MX" sz="1200" dirty="0">
            <a:solidFill>
              <a:schemeClr val="tx1"/>
            </a:solidFill>
          </a:endParaRPr>
        </a:p>
      </dgm:t>
    </dgm:pt>
    <dgm:pt modelId="{F80C2FCD-19A2-41FA-83E7-BC2F23E10EC0}" type="parTrans" cxnId="{8431425C-3468-457E-8B13-7A00F04238FB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3F4D27E1-9578-4586-8EF0-13CE2E57654C}" type="sibTrans" cxnId="{8431425C-3468-457E-8B13-7A00F04238FB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85F636B5-3985-4E42-990D-FB8205EE250A}">
      <dgm:prSet phldrT="[Texto]" custT="1"/>
      <dgm:spPr/>
      <dgm:t>
        <a:bodyPr/>
        <a:lstStyle/>
        <a:p>
          <a:r>
            <a:rPr lang="es-MX" sz="1400" dirty="0" smtClean="0">
              <a:solidFill>
                <a:schemeClr val="tx1"/>
              </a:solidFill>
            </a:rPr>
            <a:t>Percepción</a:t>
          </a:r>
          <a:endParaRPr lang="es-MX" sz="1400" dirty="0">
            <a:solidFill>
              <a:schemeClr val="tx1"/>
            </a:solidFill>
          </a:endParaRPr>
        </a:p>
      </dgm:t>
    </dgm:pt>
    <dgm:pt modelId="{5539A50E-F5E5-44E3-B5BC-B65B5CD13940}" type="parTrans" cxnId="{DC306DBD-4305-4B62-8AA5-6D3C3715709F}">
      <dgm:prSet custT="1"/>
      <dgm:spPr/>
      <dgm:t>
        <a:bodyPr/>
        <a:lstStyle/>
        <a:p>
          <a:endParaRPr lang="es-MX" sz="1200">
            <a:solidFill>
              <a:schemeClr val="tx1"/>
            </a:solidFill>
          </a:endParaRPr>
        </a:p>
      </dgm:t>
    </dgm:pt>
    <dgm:pt modelId="{80D79CCA-2B14-47A4-8A2C-CDBB4CCA60A2}" type="sibTrans" cxnId="{DC306DBD-4305-4B62-8AA5-6D3C3715709F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38770CAB-FA72-4E8A-B918-59A166793E4D}">
      <dgm:prSet phldrT="[Texto]" custT="1"/>
      <dgm:spPr/>
      <dgm:t>
        <a:bodyPr/>
        <a:lstStyle/>
        <a:p>
          <a:r>
            <a:rPr lang="es-MX" sz="1400" dirty="0" smtClean="0">
              <a:solidFill>
                <a:schemeClr val="tx1"/>
              </a:solidFill>
            </a:rPr>
            <a:t>Sentimiento</a:t>
          </a:r>
          <a:endParaRPr lang="es-MX" sz="1400" dirty="0">
            <a:solidFill>
              <a:schemeClr val="tx1"/>
            </a:solidFill>
          </a:endParaRPr>
        </a:p>
      </dgm:t>
    </dgm:pt>
    <dgm:pt modelId="{B02C11E0-32DB-41F8-BC1F-AF1AA501FDD8}" type="parTrans" cxnId="{BFF980F1-AD7C-4630-BD98-FEEBF5191A08}">
      <dgm:prSet custT="1"/>
      <dgm:spPr/>
      <dgm:t>
        <a:bodyPr/>
        <a:lstStyle/>
        <a:p>
          <a:endParaRPr lang="es-MX" sz="1200">
            <a:solidFill>
              <a:schemeClr val="tx1"/>
            </a:solidFill>
          </a:endParaRPr>
        </a:p>
      </dgm:t>
    </dgm:pt>
    <dgm:pt modelId="{E6D522A3-C0A9-4A1A-82EB-8AB9380E6F9E}" type="sibTrans" cxnId="{BFF980F1-AD7C-4630-BD98-FEEBF5191A08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A894DC05-EDE5-4898-B687-B483ACCA0C18}">
      <dgm:prSet phldrT="[Texto]" custT="1"/>
      <dgm:spPr/>
      <dgm:t>
        <a:bodyPr/>
        <a:lstStyle/>
        <a:p>
          <a:r>
            <a:rPr lang="es-MX" sz="1400" dirty="0" smtClean="0">
              <a:solidFill>
                <a:schemeClr val="tx1"/>
              </a:solidFill>
            </a:rPr>
            <a:t>Acción</a:t>
          </a:r>
          <a:endParaRPr lang="es-MX" sz="1400" dirty="0">
            <a:solidFill>
              <a:schemeClr val="tx1"/>
            </a:solidFill>
          </a:endParaRPr>
        </a:p>
      </dgm:t>
    </dgm:pt>
    <dgm:pt modelId="{673BA6DA-E121-4552-BF3E-613FCE30E273}" type="parTrans" cxnId="{478F5345-9BDC-41E4-A65C-04316A60DC0A}">
      <dgm:prSet custT="1"/>
      <dgm:spPr/>
      <dgm:t>
        <a:bodyPr/>
        <a:lstStyle/>
        <a:p>
          <a:endParaRPr lang="es-MX" sz="1200">
            <a:solidFill>
              <a:schemeClr val="tx1"/>
            </a:solidFill>
          </a:endParaRPr>
        </a:p>
      </dgm:t>
    </dgm:pt>
    <dgm:pt modelId="{030486DF-B304-4B0D-8AD2-50CA547FA31E}" type="sibTrans" cxnId="{478F5345-9BDC-41E4-A65C-04316A60DC0A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AECE56B8-2835-4D7B-A858-EC70395DBF4F}">
      <dgm:prSet phldrT="[Texto]" custT="1"/>
      <dgm:spPr/>
      <dgm:t>
        <a:bodyPr/>
        <a:lstStyle/>
        <a:p>
          <a:r>
            <a:rPr lang="es-MX" sz="1400" dirty="0" smtClean="0">
              <a:solidFill>
                <a:schemeClr val="tx1"/>
              </a:solidFill>
            </a:rPr>
            <a:t>Relación</a:t>
          </a:r>
          <a:endParaRPr lang="es-MX" sz="1400" dirty="0">
            <a:solidFill>
              <a:schemeClr val="tx1"/>
            </a:solidFill>
          </a:endParaRPr>
        </a:p>
      </dgm:t>
    </dgm:pt>
    <dgm:pt modelId="{51884024-FBD1-4D4E-80C4-5750D8365A95}" type="parTrans" cxnId="{AD6C56CC-7B82-4F3E-BB6B-67DD3A66284C}">
      <dgm:prSet custT="1"/>
      <dgm:spPr/>
      <dgm:t>
        <a:bodyPr/>
        <a:lstStyle/>
        <a:p>
          <a:endParaRPr lang="es-MX" sz="1200">
            <a:solidFill>
              <a:schemeClr val="tx1"/>
            </a:solidFill>
          </a:endParaRPr>
        </a:p>
      </dgm:t>
    </dgm:pt>
    <dgm:pt modelId="{876B2285-A8AF-4F46-8C76-8BAAE8ADDE52}" type="sibTrans" cxnId="{AD6C56CC-7B82-4F3E-BB6B-67DD3A66284C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C418CBD0-1600-4EB7-91B4-CDE7CA67D8EA}">
      <dgm:prSet phldrT="[Texto]" custT="1"/>
      <dgm:spPr/>
      <dgm:t>
        <a:bodyPr/>
        <a:lstStyle/>
        <a:p>
          <a:r>
            <a:rPr lang="es-MX" sz="1400" dirty="0" smtClean="0">
              <a:solidFill>
                <a:schemeClr val="tx1"/>
              </a:solidFill>
            </a:rPr>
            <a:t>Pensamiento</a:t>
          </a:r>
          <a:endParaRPr lang="es-MX" sz="1400" dirty="0">
            <a:solidFill>
              <a:schemeClr val="tx1"/>
            </a:solidFill>
          </a:endParaRPr>
        </a:p>
      </dgm:t>
    </dgm:pt>
    <dgm:pt modelId="{B9AD6374-E0EF-49B0-AA26-15BBFEDB7126}" type="parTrans" cxnId="{1EF00B08-8030-4C13-968B-B49F2529CBB0}">
      <dgm:prSet custT="1"/>
      <dgm:spPr/>
      <dgm:t>
        <a:bodyPr/>
        <a:lstStyle/>
        <a:p>
          <a:endParaRPr lang="es-MX" sz="1200">
            <a:solidFill>
              <a:schemeClr val="tx1"/>
            </a:solidFill>
          </a:endParaRPr>
        </a:p>
      </dgm:t>
    </dgm:pt>
    <dgm:pt modelId="{98E7A7F4-F878-4119-9604-97BAB8C550AB}" type="sibTrans" cxnId="{1EF00B08-8030-4C13-968B-B49F2529CBB0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D24C1820-3E97-42C8-BCCE-36EB3F6E7DD4}" type="pres">
      <dgm:prSet presAssocID="{D0695396-55C6-44F9-ADB8-15224B36A19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AD8EACA-36CF-4A4A-B0A3-0A902C918F1C}" type="pres">
      <dgm:prSet presAssocID="{7783AD71-07BE-4DA6-8975-D28D4DAB6905}" presName="centerShape" presStyleLbl="node0" presStyleIdx="0" presStyleCnt="1" custScaleX="185216" custScaleY="175144"/>
      <dgm:spPr/>
      <dgm:t>
        <a:bodyPr/>
        <a:lstStyle/>
        <a:p>
          <a:endParaRPr lang="es-MX"/>
        </a:p>
      </dgm:t>
    </dgm:pt>
    <dgm:pt modelId="{AAB166E6-5DFF-419F-9EAD-7D12A01843F2}" type="pres">
      <dgm:prSet presAssocID="{5539A50E-F5E5-44E3-B5BC-B65B5CD13940}" presName="parTrans" presStyleLbl="sibTrans2D1" presStyleIdx="0" presStyleCnt="5"/>
      <dgm:spPr/>
      <dgm:t>
        <a:bodyPr/>
        <a:lstStyle/>
        <a:p>
          <a:endParaRPr lang="es-MX"/>
        </a:p>
      </dgm:t>
    </dgm:pt>
    <dgm:pt modelId="{8C4B5C38-130B-4CF4-81E4-A491EDA353DD}" type="pres">
      <dgm:prSet presAssocID="{5539A50E-F5E5-44E3-B5BC-B65B5CD13940}" presName="connectorText" presStyleLbl="sibTrans2D1" presStyleIdx="0" presStyleCnt="5"/>
      <dgm:spPr/>
      <dgm:t>
        <a:bodyPr/>
        <a:lstStyle/>
        <a:p>
          <a:endParaRPr lang="es-MX"/>
        </a:p>
      </dgm:t>
    </dgm:pt>
    <dgm:pt modelId="{E6B15128-EB87-40B7-8308-41D8A6308372}" type="pres">
      <dgm:prSet presAssocID="{85F636B5-3985-4E42-990D-FB8205EE250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4DA9FB-50A3-4093-8423-D41CC351BBCE}" type="pres">
      <dgm:prSet presAssocID="{B02C11E0-32DB-41F8-BC1F-AF1AA501FDD8}" presName="parTrans" presStyleLbl="sibTrans2D1" presStyleIdx="1" presStyleCnt="5"/>
      <dgm:spPr/>
      <dgm:t>
        <a:bodyPr/>
        <a:lstStyle/>
        <a:p>
          <a:endParaRPr lang="es-MX"/>
        </a:p>
      </dgm:t>
    </dgm:pt>
    <dgm:pt modelId="{FC1CDA3D-C1D5-4DB9-BFE7-B37A8D15CB97}" type="pres">
      <dgm:prSet presAssocID="{B02C11E0-32DB-41F8-BC1F-AF1AA501FDD8}" presName="connectorText" presStyleLbl="sibTrans2D1" presStyleIdx="1" presStyleCnt="5"/>
      <dgm:spPr/>
      <dgm:t>
        <a:bodyPr/>
        <a:lstStyle/>
        <a:p>
          <a:endParaRPr lang="es-MX"/>
        </a:p>
      </dgm:t>
    </dgm:pt>
    <dgm:pt modelId="{BE426818-0293-47B6-934F-7A718989695F}" type="pres">
      <dgm:prSet presAssocID="{38770CAB-FA72-4E8A-B918-59A166793E4D}" presName="node" presStyleLbl="node1" presStyleIdx="1" presStyleCnt="5" custScaleX="125155" custScaleY="12693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542DDC0-13E6-4D8D-854D-899BBA5960D6}" type="pres">
      <dgm:prSet presAssocID="{B9AD6374-E0EF-49B0-AA26-15BBFEDB7126}" presName="parTrans" presStyleLbl="sibTrans2D1" presStyleIdx="2" presStyleCnt="5"/>
      <dgm:spPr/>
      <dgm:t>
        <a:bodyPr/>
        <a:lstStyle/>
        <a:p>
          <a:endParaRPr lang="es-MX"/>
        </a:p>
      </dgm:t>
    </dgm:pt>
    <dgm:pt modelId="{B30496AA-BFD5-404E-A064-0C1A865CC80F}" type="pres">
      <dgm:prSet presAssocID="{B9AD6374-E0EF-49B0-AA26-15BBFEDB7126}" presName="connectorText" presStyleLbl="sibTrans2D1" presStyleIdx="2" presStyleCnt="5"/>
      <dgm:spPr/>
      <dgm:t>
        <a:bodyPr/>
        <a:lstStyle/>
        <a:p>
          <a:endParaRPr lang="es-MX"/>
        </a:p>
      </dgm:t>
    </dgm:pt>
    <dgm:pt modelId="{5D2188E0-A8CE-45E9-B25E-F3476FC39175}" type="pres">
      <dgm:prSet presAssocID="{C418CBD0-1600-4EB7-91B4-CDE7CA67D8E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088D3F6-3509-4208-A529-CF1E2BB87609}" type="pres">
      <dgm:prSet presAssocID="{673BA6DA-E121-4552-BF3E-613FCE30E273}" presName="parTrans" presStyleLbl="sibTrans2D1" presStyleIdx="3" presStyleCnt="5"/>
      <dgm:spPr/>
      <dgm:t>
        <a:bodyPr/>
        <a:lstStyle/>
        <a:p>
          <a:endParaRPr lang="es-MX"/>
        </a:p>
      </dgm:t>
    </dgm:pt>
    <dgm:pt modelId="{9F63693A-66B8-4180-A5E2-2B69EF94AB73}" type="pres">
      <dgm:prSet presAssocID="{673BA6DA-E121-4552-BF3E-613FCE30E273}" presName="connectorText" presStyleLbl="sibTrans2D1" presStyleIdx="3" presStyleCnt="5"/>
      <dgm:spPr/>
      <dgm:t>
        <a:bodyPr/>
        <a:lstStyle/>
        <a:p>
          <a:endParaRPr lang="es-MX"/>
        </a:p>
      </dgm:t>
    </dgm:pt>
    <dgm:pt modelId="{69D1EBDD-8155-4F22-B307-E3170EC4B419}" type="pres">
      <dgm:prSet presAssocID="{A894DC05-EDE5-4898-B687-B483ACCA0C18}" presName="node" presStyleLbl="node1" presStyleIdx="3" presStyleCnt="5" custRadScaleRad="101371" custRadScaleInc="-80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482019F-F75E-419A-8CF5-3FC21FEF37C5}" type="pres">
      <dgm:prSet presAssocID="{51884024-FBD1-4D4E-80C4-5750D8365A95}" presName="parTrans" presStyleLbl="sibTrans2D1" presStyleIdx="4" presStyleCnt="5"/>
      <dgm:spPr/>
      <dgm:t>
        <a:bodyPr/>
        <a:lstStyle/>
        <a:p>
          <a:endParaRPr lang="es-MX"/>
        </a:p>
      </dgm:t>
    </dgm:pt>
    <dgm:pt modelId="{2E119742-1D70-4C0C-9E72-0DDCF2651F57}" type="pres">
      <dgm:prSet presAssocID="{51884024-FBD1-4D4E-80C4-5750D8365A95}" presName="connectorText" presStyleLbl="sibTrans2D1" presStyleIdx="4" presStyleCnt="5"/>
      <dgm:spPr/>
      <dgm:t>
        <a:bodyPr/>
        <a:lstStyle/>
        <a:p>
          <a:endParaRPr lang="es-MX"/>
        </a:p>
      </dgm:t>
    </dgm:pt>
    <dgm:pt modelId="{71961B69-59CE-4C3E-81A4-BC2E11E3142C}" type="pres">
      <dgm:prSet presAssocID="{AECE56B8-2835-4D7B-A858-EC70395DBF4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431425C-3468-457E-8B13-7A00F04238FB}" srcId="{D0695396-55C6-44F9-ADB8-15224B36A196}" destId="{7783AD71-07BE-4DA6-8975-D28D4DAB6905}" srcOrd="0" destOrd="0" parTransId="{F80C2FCD-19A2-41FA-83E7-BC2F23E10EC0}" sibTransId="{3F4D27E1-9578-4586-8EF0-13CE2E57654C}"/>
    <dgm:cxn modelId="{3BC50B8B-299E-4BB1-8011-795B0B43E7F5}" type="presOf" srcId="{5539A50E-F5E5-44E3-B5BC-B65B5CD13940}" destId="{AAB166E6-5DFF-419F-9EAD-7D12A01843F2}" srcOrd="0" destOrd="0" presId="urn:microsoft.com/office/officeart/2005/8/layout/radial5"/>
    <dgm:cxn modelId="{A2E9D99D-2632-4E65-ABFE-378367A0D6D5}" type="presOf" srcId="{85F636B5-3985-4E42-990D-FB8205EE250A}" destId="{E6B15128-EB87-40B7-8308-41D8A6308372}" srcOrd="0" destOrd="0" presId="urn:microsoft.com/office/officeart/2005/8/layout/radial5"/>
    <dgm:cxn modelId="{A130630A-AE74-4D6D-A183-4C36B287B7D6}" type="presOf" srcId="{B02C11E0-32DB-41F8-BC1F-AF1AA501FDD8}" destId="{4E4DA9FB-50A3-4093-8423-D41CC351BBCE}" srcOrd="0" destOrd="0" presId="urn:microsoft.com/office/officeart/2005/8/layout/radial5"/>
    <dgm:cxn modelId="{4DAA99A3-864A-4299-9BAA-E424970A9B55}" type="presOf" srcId="{AECE56B8-2835-4D7B-A858-EC70395DBF4F}" destId="{71961B69-59CE-4C3E-81A4-BC2E11E3142C}" srcOrd="0" destOrd="0" presId="urn:microsoft.com/office/officeart/2005/8/layout/radial5"/>
    <dgm:cxn modelId="{FE041EC2-8C31-4CD7-8FA9-702067638757}" type="presOf" srcId="{A894DC05-EDE5-4898-B687-B483ACCA0C18}" destId="{69D1EBDD-8155-4F22-B307-E3170EC4B419}" srcOrd="0" destOrd="0" presId="urn:microsoft.com/office/officeart/2005/8/layout/radial5"/>
    <dgm:cxn modelId="{E356016D-37FA-419D-B520-810B74C246FC}" type="presOf" srcId="{D0695396-55C6-44F9-ADB8-15224B36A196}" destId="{D24C1820-3E97-42C8-BCCE-36EB3F6E7DD4}" srcOrd="0" destOrd="0" presId="urn:microsoft.com/office/officeart/2005/8/layout/radial5"/>
    <dgm:cxn modelId="{BFF980F1-AD7C-4630-BD98-FEEBF5191A08}" srcId="{7783AD71-07BE-4DA6-8975-D28D4DAB6905}" destId="{38770CAB-FA72-4E8A-B918-59A166793E4D}" srcOrd="1" destOrd="0" parTransId="{B02C11E0-32DB-41F8-BC1F-AF1AA501FDD8}" sibTransId="{E6D522A3-C0A9-4A1A-82EB-8AB9380E6F9E}"/>
    <dgm:cxn modelId="{68A8B390-634E-4E7F-B09E-66972D7ED011}" type="presOf" srcId="{7783AD71-07BE-4DA6-8975-D28D4DAB6905}" destId="{EAD8EACA-36CF-4A4A-B0A3-0A902C918F1C}" srcOrd="0" destOrd="0" presId="urn:microsoft.com/office/officeart/2005/8/layout/radial5"/>
    <dgm:cxn modelId="{89C9B517-F58B-4E1B-AED2-3CC9CFC2D8A1}" type="presOf" srcId="{5539A50E-F5E5-44E3-B5BC-B65B5CD13940}" destId="{8C4B5C38-130B-4CF4-81E4-A491EDA353DD}" srcOrd="1" destOrd="0" presId="urn:microsoft.com/office/officeart/2005/8/layout/radial5"/>
    <dgm:cxn modelId="{1EF00B08-8030-4C13-968B-B49F2529CBB0}" srcId="{7783AD71-07BE-4DA6-8975-D28D4DAB6905}" destId="{C418CBD0-1600-4EB7-91B4-CDE7CA67D8EA}" srcOrd="2" destOrd="0" parTransId="{B9AD6374-E0EF-49B0-AA26-15BBFEDB7126}" sibTransId="{98E7A7F4-F878-4119-9604-97BAB8C550AB}"/>
    <dgm:cxn modelId="{54728C2A-E4A1-4210-8A22-4619D88EB8B9}" type="presOf" srcId="{673BA6DA-E121-4552-BF3E-613FCE30E273}" destId="{9F63693A-66B8-4180-A5E2-2B69EF94AB73}" srcOrd="1" destOrd="0" presId="urn:microsoft.com/office/officeart/2005/8/layout/radial5"/>
    <dgm:cxn modelId="{4E49B344-5158-4373-9DFC-FD805F05869A}" type="presOf" srcId="{51884024-FBD1-4D4E-80C4-5750D8365A95}" destId="{2482019F-F75E-419A-8CF5-3FC21FEF37C5}" srcOrd="0" destOrd="0" presId="urn:microsoft.com/office/officeart/2005/8/layout/radial5"/>
    <dgm:cxn modelId="{AD6C56CC-7B82-4F3E-BB6B-67DD3A66284C}" srcId="{7783AD71-07BE-4DA6-8975-D28D4DAB6905}" destId="{AECE56B8-2835-4D7B-A858-EC70395DBF4F}" srcOrd="4" destOrd="0" parTransId="{51884024-FBD1-4D4E-80C4-5750D8365A95}" sibTransId="{876B2285-A8AF-4F46-8C76-8BAAE8ADDE52}"/>
    <dgm:cxn modelId="{E7251B96-926C-46F9-8EE4-AD8539DFE0A7}" type="presOf" srcId="{38770CAB-FA72-4E8A-B918-59A166793E4D}" destId="{BE426818-0293-47B6-934F-7A718989695F}" srcOrd="0" destOrd="0" presId="urn:microsoft.com/office/officeart/2005/8/layout/radial5"/>
    <dgm:cxn modelId="{2DDFC8F4-E7A3-4755-A96F-D97E139D852B}" type="presOf" srcId="{B9AD6374-E0EF-49B0-AA26-15BBFEDB7126}" destId="{B30496AA-BFD5-404E-A064-0C1A865CC80F}" srcOrd="1" destOrd="0" presId="urn:microsoft.com/office/officeart/2005/8/layout/radial5"/>
    <dgm:cxn modelId="{DB3B87E6-F185-4809-B026-AD5C5CC42522}" type="presOf" srcId="{673BA6DA-E121-4552-BF3E-613FCE30E273}" destId="{3088D3F6-3509-4208-A529-CF1E2BB87609}" srcOrd="0" destOrd="0" presId="urn:microsoft.com/office/officeart/2005/8/layout/radial5"/>
    <dgm:cxn modelId="{478F5345-9BDC-41E4-A65C-04316A60DC0A}" srcId="{7783AD71-07BE-4DA6-8975-D28D4DAB6905}" destId="{A894DC05-EDE5-4898-B687-B483ACCA0C18}" srcOrd="3" destOrd="0" parTransId="{673BA6DA-E121-4552-BF3E-613FCE30E273}" sibTransId="{030486DF-B304-4B0D-8AD2-50CA547FA31E}"/>
    <dgm:cxn modelId="{EC7A45F2-25BA-4FBE-B09F-780CAEE2C8A3}" type="presOf" srcId="{C418CBD0-1600-4EB7-91B4-CDE7CA67D8EA}" destId="{5D2188E0-A8CE-45E9-B25E-F3476FC39175}" srcOrd="0" destOrd="0" presId="urn:microsoft.com/office/officeart/2005/8/layout/radial5"/>
    <dgm:cxn modelId="{DC306DBD-4305-4B62-8AA5-6D3C3715709F}" srcId="{7783AD71-07BE-4DA6-8975-D28D4DAB6905}" destId="{85F636B5-3985-4E42-990D-FB8205EE250A}" srcOrd="0" destOrd="0" parTransId="{5539A50E-F5E5-44E3-B5BC-B65B5CD13940}" sibTransId="{80D79CCA-2B14-47A4-8A2C-CDBB4CCA60A2}"/>
    <dgm:cxn modelId="{8B52A171-A0F0-4A2F-AD8B-EA8454E6DECF}" type="presOf" srcId="{51884024-FBD1-4D4E-80C4-5750D8365A95}" destId="{2E119742-1D70-4C0C-9E72-0DDCF2651F57}" srcOrd="1" destOrd="0" presId="urn:microsoft.com/office/officeart/2005/8/layout/radial5"/>
    <dgm:cxn modelId="{AE0182B7-162C-4C1F-8A7A-C94EF78668FA}" type="presOf" srcId="{B02C11E0-32DB-41F8-BC1F-AF1AA501FDD8}" destId="{FC1CDA3D-C1D5-4DB9-BFE7-B37A8D15CB97}" srcOrd="1" destOrd="0" presId="urn:microsoft.com/office/officeart/2005/8/layout/radial5"/>
    <dgm:cxn modelId="{5F8AF0A9-671E-41BB-8620-F51D0A4B3A4B}" type="presOf" srcId="{B9AD6374-E0EF-49B0-AA26-15BBFEDB7126}" destId="{A542DDC0-13E6-4D8D-854D-899BBA5960D6}" srcOrd="0" destOrd="0" presId="urn:microsoft.com/office/officeart/2005/8/layout/radial5"/>
    <dgm:cxn modelId="{25369F46-26AD-4B3F-A4D5-7C349ABA535A}" type="presParOf" srcId="{D24C1820-3E97-42C8-BCCE-36EB3F6E7DD4}" destId="{EAD8EACA-36CF-4A4A-B0A3-0A902C918F1C}" srcOrd="0" destOrd="0" presId="urn:microsoft.com/office/officeart/2005/8/layout/radial5"/>
    <dgm:cxn modelId="{C1958955-D63E-47AA-B3C7-1C3DBC97EFA1}" type="presParOf" srcId="{D24C1820-3E97-42C8-BCCE-36EB3F6E7DD4}" destId="{AAB166E6-5DFF-419F-9EAD-7D12A01843F2}" srcOrd="1" destOrd="0" presId="urn:microsoft.com/office/officeart/2005/8/layout/radial5"/>
    <dgm:cxn modelId="{6EDF09BA-B369-40D9-ABF2-293B6F0B6EAE}" type="presParOf" srcId="{AAB166E6-5DFF-419F-9EAD-7D12A01843F2}" destId="{8C4B5C38-130B-4CF4-81E4-A491EDA353DD}" srcOrd="0" destOrd="0" presId="urn:microsoft.com/office/officeart/2005/8/layout/radial5"/>
    <dgm:cxn modelId="{F9BEDB6A-F0A4-4B70-9B52-B1C1481B8C6A}" type="presParOf" srcId="{D24C1820-3E97-42C8-BCCE-36EB3F6E7DD4}" destId="{E6B15128-EB87-40B7-8308-41D8A6308372}" srcOrd="2" destOrd="0" presId="urn:microsoft.com/office/officeart/2005/8/layout/radial5"/>
    <dgm:cxn modelId="{D868BC75-D13B-49E1-B0DB-73A04441CBA5}" type="presParOf" srcId="{D24C1820-3E97-42C8-BCCE-36EB3F6E7DD4}" destId="{4E4DA9FB-50A3-4093-8423-D41CC351BBCE}" srcOrd="3" destOrd="0" presId="urn:microsoft.com/office/officeart/2005/8/layout/radial5"/>
    <dgm:cxn modelId="{85682F23-88BE-42BC-9D0E-BD47CD8BB712}" type="presParOf" srcId="{4E4DA9FB-50A3-4093-8423-D41CC351BBCE}" destId="{FC1CDA3D-C1D5-4DB9-BFE7-B37A8D15CB97}" srcOrd="0" destOrd="0" presId="urn:microsoft.com/office/officeart/2005/8/layout/radial5"/>
    <dgm:cxn modelId="{F0D6753D-E06C-4408-8377-5A0E0C1FA147}" type="presParOf" srcId="{D24C1820-3E97-42C8-BCCE-36EB3F6E7DD4}" destId="{BE426818-0293-47B6-934F-7A718989695F}" srcOrd="4" destOrd="0" presId="urn:microsoft.com/office/officeart/2005/8/layout/radial5"/>
    <dgm:cxn modelId="{E328766B-8FB9-47F3-8064-2D497F6D4C9C}" type="presParOf" srcId="{D24C1820-3E97-42C8-BCCE-36EB3F6E7DD4}" destId="{A542DDC0-13E6-4D8D-854D-899BBA5960D6}" srcOrd="5" destOrd="0" presId="urn:microsoft.com/office/officeart/2005/8/layout/radial5"/>
    <dgm:cxn modelId="{9E883ED8-FF38-48D0-A247-085F698F13B3}" type="presParOf" srcId="{A542DDC0-13E6-4D8D-854D-899BBA5960D6}" destId="{B30496AA-BFD5-404E-A064-0C1A865CC80F}" srcOrd="0" destOrd="0" presId="urn:microsoft.com/office/officeart/2005/8/layout/radial5"/>
    <dgm:cxn modelId="{BC7C3E46-567D-4E46-A004-E651FC04E4B3}" type="presParOf" srcId="{D24C1820-3E97-42C8-BCCE-36EB3F6E7DD4}" destId="{5D2188E0-A8CE-45E9-B25E-F3476FC39175}" srcOrd="6" destOrd="0" presId="urn:microsoft.com/office/officeart/2005/8/layout/radial5"/>
    <dgm:cxn modelId="{FF698A04-C2B5-4CA7-AF09-141E64901B71}" type="presParOf" srcId="{D24C1820-3E97-42C8-BCCE-36EB3F6E7DD4}" destId="{3088D3F6-3509-4208-A529-CF1E2BB87609}" srcOrd="7" destOrd="0" presId="urn:microsoft.com/office/officeart/2005/8/layout/radial5"/>
    <dgm:cxn modelId="{CA422043-054D-470E-A97D-A9C08E1DD722}" type="presParOf" srcId="{3088D3F6-3509-4208-A529-CF1E2BB87609}" destId="{9F63693A-66B8-4180-A5E2-2B69EF94AB73}" srcOrd="0" destOrd="0" presId="urn:microsoft.com/office/officeart/2005/8/layout/radial5"/>
    <dgm:cxn modelId="{05A4AC82-0788-42D4-B2D9-828FD5EC3276}" type="presParOf" srcId="{D24C1820-3E97-42C8-BCCE-36EB3F6E7DD4}" destId="{69D1EBDD-8155-4F22-B307-E3170EC4B419}" srcOrd="8" destOrd="0" presId="urn:microsoft.com/office/officeart/2005/8/layout/radial5"/>
    <dgm:cxn modelId="{2080CEA5-1045-4F65-A221-9231BAAF897F}" type="presParOf" srcId="{D24C1820-3E97-42C8-BCCE-36EB3F6E7DD4}" destId="{2482019F-F75E-419A-8CF5-3FC21FEF37C5}" srcOrd="9" destOrd="0" presId="urn:microsoft.com/office/officeart/2005/8/layout/radial5"/>
    <dgm:cxn modelId="{9E1EEF2F-77FF-4B13-9699-06185CD09121}" type="presParOf" srcId="{2482019F-F75E-419A-8CF5-3FC21FEF37C5}" destId="{2E119742-1D70-4C0C-9E72-0DDCF2651F57}" srcOrd="0" destOrd="0" presId="urn:microsoft.com/office/officeart/2005/8/layout/radial5"/>
    <dgm:cxn modelId="{A565AA60-0BC5-4A33-8953-BBEA28A28C42}" type="presParOf" srcId="{D24C1820-3E97-42C8-BCCE-36EB3F6E7DD4}" destId="{71961B69-59CE-4C3E-81A4-BC2E11E3142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2319DC-C76F-46DA-AFEF-8DDF5D4DF06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CCB6C5D6-9393-4C4D-B786-3306F54A5B9D}">
      <dgm:prSet/>
      <dgm:spPr/>
      <dgm:t>
        <a:bodyPr/>
        <a:lstStyle/>
        <a:p>
          <a:r>
            <a:rPr lang="es-MX" dirty="0" smtClean="0">
              <a:latin typeface="Candara" pitchFamily="34" charset="0"/>
            </a:rPr>
            <a:t>En promedio llegan 160 mil personas anualmente (OTBC,2014).</a:t>
          </a:r>
        </a:p>
      </dgm:t>
    </dgm:pt>
    <dgm:pt modelId="{3FBD576B-5B20-4760-B0CA-AEF09E4E4FCD}" type="parTrans" cxnId="{5CDC5F72-61DA-4A34-A5F3-DE3E7A81A127}">
      <dgm:prSet/>
      <dgm:spPr/>
      <dgm:t>
        <a:bodyPr/>
        <a:lstStyle/>
        <a:p>
          <a:endParaRPr lang="es-MX"/>
        </a:p>
      </dgm:t>
    </dgm:pt>
    <dgm:pt modelId="{33097E08-6AC5-410F-AA92-12E477DF8D10}" type="sibTrans" cxnId="{5CDC5F72-61DA-4A34-A5F3-DE3E7A81A127}">
      <dgm:prSet/>
      <dgm:spPr/>
      <dgm:t>
        <a:bodyPr/>
        <a:lstStyle/>
        <a:p>
          <a:endParaRPr lang="es-MX"/>
        </a:p>
      </dgm:t>
    </dgm:pt>
    <dgm:pt modelId="{4089AF58-0F3C-43A2-B257-87F835FDCF05}">
      <dgm:prSet/>
      <dgm:spPr/>
      <dgm:t>
        <a:bodyPr/>
        <a:lstStyle/>
        <a:p>
          <a:r>
            <a:rPr lang="es-MX" dirty="0" smtClean="0">
              <a:latin typeface="Candara" pitchFamily="34" charset="0"/>
            </a:rPr>
            <a:t>83 establecimientos entre viñedos y vinícolas. (Gobierno del Estado, 2014)</a:t>
          </a:r>
        </a:p>
      </dgm:t>
    </dgm:pt>
    <dgm:pt modelId="{B415DF43-3D57-4E6E-8B47-774FBB406D3D}" type="parTrans" cxnId="{1C92AA54-542F-496A-B40D-EC40EED849FA}">
      <dgm:prSet/>
      <dgm:spPr/>
      <dgm:t>
        <a:bodyPr/>
        <a:lstStyle/>
        <a:p>
          <a:endParaRPr lang="es-MX"/>
        </a:p>
      </dgm:t>
    </dgm:pt>
    <dgm:pt modelId="{F0D84F26-3CE9-4ED5-95AD-BE49FA6E7088}" type="sibTrans" cxnId="{1C92AA54-542F-496A-B40D-EC40EED849FA}">
      <dgm:prSet/>
      <dgm:spPr/>
      <dgm:t>
        <a:bodyPr/>
        <a:lstStyle/>
        <a:p>
          <a:endParaRPr lang="es-MX"/>
        </a:p>
      </dgm:t>
    </dgm:pt>
    <dgm:pt modelId="{60A9CC01-7066-4FCD-A87B-84609323C3A7}">
      <dgm:prSet/>
      <dgm:spPr/>
      <dgm:t>
        <a:bodyPr/>
        <a:lstStyle/>
        <a:p>
          <a:r>
            <a:rPr lang="es-MX" dirty="0" smtClean="0">
              <a:latin typeface="Candara" pitchFamily="34" charset="0"/>
            </a:rPr>
            <a:t>128 establecimientos turísticos complementarios a las casas vinícolas (Bringas, 2012).</a:t>
          </a:r>
        </a:p>
      </dgm:t>
    </dgm:pt>
    <dgm:pt modelId="{0645EDE1-CBD4-445F-8932-BE20680E0C95}" type="parTrans" cxnId="{B21225DB-DE42-424B-AE16-E624CD91235E}">
      <dgm:prSet/>
      <dgm:spPr/>
      <dgm:t>
        <a:bodyPr/>
        <a:lstStyle/>
        <a:p>
          <a:endParaRPr lang="es-MX"/>
        </a:p>
      </dgm:t>
    </dgm:pt>
    <dgm:pt modelId="{A8328C26-1CE7-4994-8501-42618F1C368D}" type="sibTrans" cxnId="{B21225DB-DE42-424B-AE16-E624CD91235E}">
      <dgm:prSet/>
      <dgm:spPr/>
      <dgm:t>
        <a:bodyPr/>
        <a:lstStyle/>
        <a:p>
          <a:endParaRPr lang="es-MX"/>
        </a:p>
      </dgm:t>
    </dgm:pt>
    <dgm:pt modelId="{DD632E53-DC60-465E-8E93-69BC2370623C}">
      <dgm:prSet/>
      <dgm:spPr/>
      <dgm:t>
        <a:bodyPr/>
        <a:lstStyle/>
        <a:p>
          <a:r>
            <a:rPr lang="es-MX" dirty="0" smtClean="0">
              <a:latin typeface="Candara" pitchFamily="34" charset="0"/>
            </a:rPr>
            <a:t>Cuenta con 60 vinícolas (Bringas, 2012). </a:t>
          </a:r>
        </a:p>
      </dgm:t>
    </dgm:pt>
    <dgm:pt modelId="{8524791D-4FD9-4702-9545-AC0D781A1C69}" type="parTrans" cxnId="{CB00AF9F-E527-48B5-B54B-C0E491F56FAB}">
      <dgm:prSet/>
      <dgm:spPr/>
      <dgm:t>
        <a:bodyPr/>
        <a:lstStyle/>
        <a:p>
          <a:endParaRPr lang="es-MX"/>
        </a:p>
      </dgm:t>
    </dgm:pt>
    <dgm:pt modelId="{F8A1864F-FD1B-42BB-A83B-239E2D21ACC5}" type="sibTrans" cxnId="{CB00AF9F-E527-48B5-B54B-C0E491F56FAB}">
      <dgm:prSet/>
      <dgm:spPr/>
      <dgm:t>
        <a:bodyPr/>
        <a:lstStyle/>
        <a:p>
          <a:endParaRPr lang="es-MX"/>
        </a:p>
      </dgm:t>
    </dgm:pt>
    <dgm:pt modelId="{B3B326CA-BBFB-4FEC-841F-BEA2C8BEEF2A}" type="pres">
      <dgm:prSet presAssocID="{5C2319DC-C76F-46DA-AFEF-8DDF5D4DF06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1F722750-70DB-4385-B814-58EC8DEAFC61}" type="pres">
      <dgm:prSet presAssocID="{5C2319DC-C76F-46DA-AFEF-8DDF5D4DF06C}" presName="Name1" presStyleCnt="0"/>
      <dgm:spPr/>
      <dgm:t>
        <a:bodyPr/>
        <a:lstStyle/>
        <a:p>
          <a:endParaRPr lang="es-MX"/>
        </a:p>
      </dgm:t>
    </dgm:pt>
    <dgm:pt modelId="{21C46ACC-DD60-422B-801C-FC1711666F40}" type="pres">
      <dgm:prSet presAssocID="{5C2319DC-C76F-46DA-AFEF-8DDF5D4DF06C}" presName="cycle" presStyleCnt="0"/>
      <dgm:spPr/>
      <dgm:t>
        <a:bodyPr/>
        <a:lstStyle/>
        <a:p>
          <a:endParaRPr lang="es-MX"/>
        </a:p>
      </dgm:t>
    </dgm:pt>
    <dgm:pt modelId="{E92305CB-EC4B-44C0-B0CE-F71576ED1FEA}" type="pres">
      <dgm:prSet presAssocID="{5C2319DC-C76F-46DA-AFEF-8DDF5D4DF06C}" presName="srcNode" presStyleLbl="node1" presStyleIdx="0" presStyleCnt="4"/>
      <dgm:spPr/>
      <dgm:t>
        <a:bodyPr/>
        <a:lstStyle/>
        <a:p>
          <a:endParaRPr lang="es-MX"/>
        </a:p>
      </dgm:t>
    </dgm:pt>
    <dgm:pt modelId="{93F372B6-71D7-4D6C-9585-CB7B7703CCE0}" type="pres">
      <dgm:prSet presAssocID="{5C2319DC-C76F-46DA-AFEF-8DDF5D4DF06C}" presName="conn" presStyleLbl="parChTrans1D2" presStyleIdx="0" presStyleCnt="1"/>
      <dgm:spPr/>
      <dgm:t>
        <a:bodyPr/>
        <a:lstStyle/>
        <a:p>
          <a:endParaRPr lang="es-MX"/>
        </a:p>
      </dgm:t>
    </dgm:pt>
    <dgm:pt modelId="{A7D810B1-4836-4C2E-AF16-58198C663E38}" type="pres">
      <dgm:prSet presAssocID="{5C2319DC-C76F-46DA-AFEF-8DDF5D4DF06C}" presName="extraNode" presStyleLbl="node1" presStyleIdx="0" presStyleCnt="4"/>
      <dgm:spPr/>
      <dgm:t>
        <a:bodyPr/>
        <a:lstStyle/>
        <a:p>
          <a:endParaRPr lang="es-MX"/>
        </a:p>
      </dgm:t>
    </dgm:pt>
    <dgm:pt modelId="{03F5F594-6BB4-492B-BB89-39613C66EF34}" type="pres">
      <dgm:prSet presAssocID="{5C2319DC-C76F-46DA-AFEF-8DDF5D4DF06C}" presName="dstNode" presStyleLbl="node1" presStyleIdx="0" presStyleCnt="4"/>
      <dgm:spPr/>
      <dgm:t>
        <a:bodyPr/>
        <a:lstStyle/>
        <a:p>
          <a:endParaRPr lang="es-MX"/>
        </a:p>
      </dgm:t>
    </dgm:pt>
    <dgm:pt modelId="{FFF93CC5-14EA-41F7-9729-A59A7514DD66}" type="pres">
      <dgm:prSet presAssocID="{CCB6C5D6-9393-4C4D-B786-3306F54A5B9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5E3CF89-71DB-4A8A-9209-930C55FEFF47}" type="pres">
      <dgm:prSet presAssocID="{CCB6C5D6-9393-4C4D-B786-3306F54A5B9D}" presName="accent_1" presStyleCnt="0"/>
      <dgm:spPr/>
      <dgm:t>
        <a:bodyPr/>
        <a:lstStyle/>
        <a:p>
          <a:endParaRPr lang="es-MX"/>
        </a:p>
      </dgm:t>
    </dgm:pt>
    <dgm:pt modelId="{8FC4857A-38FB-40B6-BB99-FCEA3EFE498D}" type="pres">
      <dgm:prSet presAssocID="{CCB6C5D6-9393-4C4D-B786-3306F54A5B9D}" presName="accentRepeatNode" presStyleLbl="solidFgAcc1" presStyleIdx="0" presStyleCnt="4"/>
      <dgm:spPr/>
      <dgm:t>
        <a:bodyPr/>
        <a:lstStyle/>
        <a:p>
          <a:endParaRPr lang="es-MX"/>
        </a:p>
      </dgm:t>
    </dgm:pt>
    <dgm:pt modelId="{968D527F-907A-4BF5-86C3-D20B04E9E870}" type="pres">
      <dgm:prSet presAssocID="{4089AF58-0F3C-43A2-B257-87F835FDCF0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904B44C-CBB6-4AF4-8646-6B91E0B5E25A}" type="pres">
      <dgm:prSet presAssocID="{4089AF58-0F3C-43A2-B257-87F835FDCF05}" presName="accent_2" presStyleCnt="0"/>
      <dgm:spPr/>
      <dgm:t>
        <a:bodyPr/>
        <a:lstStyle/>
        <a:p>
          <a:endParaRPr lang="es-MX"/>
        </a:p>
      </dgm:t>
    </dgm:pt>
    <dgm:pt modelId="{2B715CF0-9EA2-41D6-9036-FC81AC329A31}" type="pres">
      <dgm:prSet presAssocID="{4089AF58-0F3C-43A2-B257-87F835FDCF05}" presName="accentRepeatNode" presStyleLbl="solidFgAcc1" presStyleIdx="1" presStyleCnt="4"/>
      <dgm:spPr/>
      <dgm:t>
        <a:bodyPr/>
        <a:lstStyle/>
        <a:p>
          <a:endParaRPr lang="es-MX"/>
        </a:p>
      </dgm:t>
    </dgm:pt>
    <dgm:pt modelId="{1A0EEC70-2877-45E3-ADEB-BCC6652A29B2}" type="pres">
      <dgm:prSet presAssocID="{DD632E53-DC60-465E-8E93-69BC2370623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A5D8092-7114-42E9-9C31-74FDF474E105}" type="pres">
      <dgm:prSet presAssocID="{DD632E53-DC60-465E-8E93-69BC2370623C}" presName="accent_3" presStyleCnt="0"/>
      <dgm:spPr/>
      <dgm:t>
        <a:bodyPr/>
        <a:lstStyle/>
        <a:p>
          <a:endParaRPr lang="es-MX"/>
        </a:p>
      </dgm:t>
    </dgm:pt>
    <dgm:pt modelId="{8ECE40A5-F863-41FB-89A1-0E73EA1876F6}" type="pres">
      <dgm:prSet presAssocID="{DD632E53-DC60-465E-8E93-69BC2370623C}" presName="accentRepeatNode" presStyleLbl="solidFgAcc1" presStyleIdx="2" presStyleCnt="4"/>
      <dgm:spPr/>
      <dgm:t>
        <a:bodyPr/>
        <a:lstStyle/>
        <a:p>
          <a:endParaRPr lang="es-MX"/>
        </a:p>
      </dgm:t>
    </dgm:pt>
    <dgm:pt modelId="{4158CD0F-4B5B-4229-BB1B-C1A5ED8A00D7}" type="pres">
      <dgm:prSet presAssocID="{60A9CC01-7066-4FCD-A87B-84609323C3A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77A04E8-36B2-4ADD-A3F6-88E28D83B6DA}" type="pres">
      <dgm:prSet presAssocID="{60A9CC01-7066-4FCD-A87B-84609323C3A7}" presName="accent_4" presStyleCnt="0"/>
      <dgm:spPr/>
      <dgm:t>
        <a:bodyPr/>
        <a:lstStyle/>
        <a:p>
          <a:endParaRPr lang="es-MX"/>
        </a:p>
      </dgm:t>
    </dgm:pt>
    <dgm:pt modelId="{C540CE94-DAF2-4352-95FE-7B46FE22B117}" type="pres">
      <dgm:prSet presAssocID="{60A9CC01-7066-4FCD-A87B-84609323C3A7}" presName="accentRepeatNode" presStyleLbl="solidFgAcc1" presStyleIdx="3" presStyleCnt="4"/>
      <dgm:spPr/>
      <dgm:t>
        <a:bodyPr/>
        <a:lstStyle/>
        <a:p>
          <a:endParaRPr lang="es-MX"/>
        </a:p>
      </dgm:t>
    </dgm:pt>
  </dgm:ptLst>
  <dgm:cxnLst>
    <dgm:cxn modelId="{C8D5D163-0CDE-4EC9-82F6-92F634D7FDF1}" type="presOf" srcId="{CCB6C5D6-9393-4C4D-B786-3306F54A5B9D}" destId="{FFF93CC5-14EA-41F7-9729-A59A7514DD66}" srcOrd="0" destOrd="0" presId="urn:microsoft.com/office/officeart/2008/layout/VerticalCurvedList"/>
    <dgm:cxn modelId="{BE3BC2E2-0BA3-486A-96F4-CE76D5B1E268}" type="presOf" srcId="{4089AF58-0F3C-43A2-B257-87F835FDCF05}" destId="{968D527F-907A-4BF5-86C3-D20B04E9E870}" srcOrd="0" destOrd="0" presId="urn:microsoft.com/office/officeart/2008/layout/VerticalCurvedList"/>
    <dgm:cxn modelId="{1C92AA54-542F-496A-B40D-EC40EED849FA}" srcId="{5C2319DC-C76F-46DA-AFEF-8DDF5D4DF06C}" destId="{4089AF58-0F3C-43A2-B257-87F835FDCF05}" srcOrd="1" destOrd="0" parTransId="{B415DF43-3D57-4E6E-8B47-774FBB406D3D}" sibTransId="{F0D84F26-3CE9-4ED5-95AD-BE49FA6E7088}"/>
    <dgm:cxn modelId="{F864E501-AD05-47BA-B987-A6AA458D8832}" type="presOf" srcId="{33097E08-6AC5-410F-AA92-12E477DF8D10}" destId="{93F372B6-71D7-4D6C-9585-CB7B7703CCE0}" srcOrd="0" destOrd="0" presId="urn:microsoft.com/office/officeart/2008/layout/VerticalCurvedList"/>
    <dgm:cxn modelId="{5CDC5F72-61DA-4A34-A5F3-DE3E7A81A127}" srcId="{5C2319DC-C76F-46DA-AFEF-8DDF5D4DF06C}" destId="{CCB6C5D6-9393-4C4D-B786-3306F54A5B9D}" srcOrd="0" destOrd="0" parTransId="{3FBD576B-5B20-4760-B0CA-AEF09E4E4FCD}" sibTransId="{33097E08-6AC5-410F-AA92-12E477DF8D10}"/>
    <dgm:cxn modelId="{870A462E-75FA-42C8-88C5-C31737DCFC3A}" type="presOf" srcId="{5C2319DC-C76F-46DA-AFEF-8DDF5D4DF06C}" destId="{B3B326CA-BBFB-4FEC-841F-BEA2C8BEEF2A}" srcOrd="0" destOrd="0" presId="urn:microsoft.com/office/officeart/2008/layout/VerticalCurvedList"/>
    <dgm:cxn modelId="{A6B13EDA-B226-42F7-B1D3-7E19308FB8B9}" type="presOf" srcId="{60A9CC01-7066-4FCD-A87B-84609323C3A7}" destId="{4158CD0F-4B5B-4229-BB1B-C1A5ED8A00D7}" srcOrd="0" destOrd="0" presId="urn:microsoft.com/office/officeart/2008/layout/VerticalCurvedList"/>
    <dgm:cxn modelId="{CB00AF9F-E527-48B5-B54B-C0E491F56FAB}" srcId="{5C2319DC-C76F-46DA-AFEF-8DDF5D4DF06C}" destId="{DD632E53-DC60-465E-8E93-69BC2370623C}" srcOrd="2" destOrd="0" parTransId="{8524791D-4FD9-4702-9545-AC0D781A1C69}" sibTransId="{F8A1864F-FD1B-42BB-A83B-239E2D21ACC5}"/>
    <dgm:cxn modelId="{5FCAB029-6238-437F-B324-4366BA476CB3}" type="presOf" srcId="{DD632E53-DC60-465E-8E93-69BC2370623C}" destId="{1A0EEC70-2877-45E3-ADEB-BCC6652A29B2}" srcOrd="0" destOrd="0" presId="urn:microsoft.com/office/officeart/2008/layout/VerticalCurvedList"/>
    <dgm:cxn modelId="{B21225DB-DE42-424B-AE16-E624CD91235E}" srcId="{5C2319DC-C76F-46DA-AFEF-8DDF5D4DF06C}" destId="{60A9CC01-7066-4FCD-A87B-84609323C3A7}" srcOrd="3" destOrd="0" parTransId="{0645EDE1-CBD4-445F-8932-BE20680E0C95}" sibTransId="{A8328C26-1CE7-4994-8501-42618F1C368D}"/>
    <dgm:cxn modelId="{587786AE-EB76-4B61-912F-70358B0D5F95}" type="presParOf" srcId="{B3B326CA-BBFB-4FEC-841F-BEA2C8BEEF2A}" destId="{1F722750-70DB-4385-B814-58EC8DEAFC61}" srcOrd="0" destOrd="0" presId="urn:microsoft.com/office/officeart/2008/layout/VerticalCurvedList"/>
    <dgm:cxn modelId="{4AC81973-3386-49D7-93F1-2B7D8450DCE1}" type="presParOf" srcId="{1F722750-70DB-4385-B814-58EC8DEAFC61}" destId="{21C46ACC-DD60-422B-801C-FC1711666F40}" srcOrd="0" destOrd="0" presId="urn:microsoft.com/office/officeart/2008/layout/VerticalCurvedList"/>
    <dgm:cxn modelId="{1560857F-5AAE-4AD9-838F-8B4E1C75AAAA}" type="presParOf" srcId="{21C46ACC-DD60-422B-801C-FC1711666F40}" destId="{E92305CB-EC4B-44C0-B0CE-F71576ED1FEA}" srcOrd="0" destOrd="0" presId="urn:microsoft.com/office/officeart/2008/layout/VerticalCurvedList"/>
    <dgm:cxn modelId="{F418114F-78B2-4C91-AF62-B293AB5421E0}" type="presParOf" srcId="{21C46ACC-DD60-422B-801C-FC1711666F40}" destId="{93F372B6-71D7-4D6C-9585-CB7B7703CCE0}" srcOrd="1" destOrd="0" presId="urn:microsoft.com/office/officeart/2008/layout/VerticalCurvedList"/>
    <dgm:cxn modelId="{67E7EC10-22DD-4842-84A2-0D64CEA8787A}" type="presParOf" srcId="{21C46ACC-DD60-422B-801C-FC1711666F40}" destId="{A7D810B1-4836-4C2E-AF16-58198C663E38}" srcOrd="2" destOrd="0" presId="urn:microsoft.com/office/officeart/2008/layout/VerticalCurvedList"/>
    <dgm:cxn modelId="{759F8AEB-3519-4948-BFE7-2D4A111DCB89}" type="presParOf" srcId="{21C46ACC-DD60-422B-801C-FC1711666F40}" destId="{03F5F594-6BB4-492B-BB89-39613C66EF34}" srcOrd="3" destOrd="0" presId="urn:microsoft.com/office/officeart/2008/layout/VerticalCurvedList"/>
    <dgm:cxn modelId="{BED161D0-8EA2-4691-8B34-37BD6522AC55}" type="presParOf" srcId="{1F722750-70DB-4385-B814-58EC8DEAFC61}" destId="{FFF93CC5-14EA-41F7-9729-A59A7514DD66}" srcOrd="1" destOrd="0" presId="urn:microsoft.com/office/officeart/2008/layout/VerticalCurvedList"/>
    <dgm:cxn modelId="{C3A8CD24-1F63-4636-AFA1-D4E91E7A8147}" type="presParOf" srcId="{1F722750-70DB-4385-B814-58EC8DEAFC61}" destId="{D5E3CF89-71DB-4A8A-9209-930C55FEFF47}" srcOrd="2" destOrd="0" presId="urn:microsoft.com/office/officeart/2008/layout/VerticalCurvedList"/>
    <dgm:cxn modelId="{5D9846CB-D994-4639-805D-F3A984D43D54}" type="presParOf" srcId="{D5E3CF89-71DB-4A8A-9209-930C55FEFF47}" destId="{8FC4857A-38FB-40B6-BB99-FCEA3EFE498D}" srcOrd="0" destOrd="0" presId="urn:microsoft.com/office/officeart/2008/layout/VerticalCurvedList"/>
    <dgm:cxn modelId="{5D26DBA0-8840-4617-9BA5-D633D24E1E9B}" type="presParOf" srcId="{1F722750-70DB-4385-B814-58EC8DEAFC61}" destId="{968D527F-907A-4BF5-86C3-D20B04E9E870}" srcOrd="3" destOrd="0" presId="urn:microsoft.com/office/officeart/2008/layout/VerticalCurvedList"/>
    <dgm:cxn modelId="{C4909B34-35A7-430D-BB12-DC4BDC517551}" type="presParOf" srcId="{1F722750-70DB-4385-B814-58EC8DEAFC61}" destId="{0904B44C-CBB6-4AF4-8646-6B91E0B5E25A}" srcOrd="4" destOrd="0" presId="urn:microsoft.com/office/officeart/2008/layout/VerticalCurvedList"/>
    <dgm:cxn modelId="{D548F86A-7B68-4EA9-97C8-3F1495202562}" type="presParOf" srcId="{0904B44C-CBB6-4AF4-8646-6B91E0B5E25A}" destId="{2B715CF0-9EA2-41D6-9036-FC81AC329A31}" srcOrd="0" destOrd="0" presId="urn:microsoft.com/office/officeart/2008/layout/VerticalCurvedList"/>
    <dgm:cxn modelId="{5846B04F-425C-49BD-941E-0CB26EBAD27A}" type="presParOf" srcId="{1F722750-70DB-4385-B814-58EC8DEAFC61}" destId="{1A0EEC70-2877-45E3-ADEB-BCC6652A29B2}" srcOrd="5" destOrd="0" presId="urn:microsoft.com/office/officeart/2008/layout/VerticalCurvedList"/>
    <dgm:cxn modelId="{BF37F54B-86CA-4E89-B9C0-A9AE5E46ED26}" type="presParOf" srcId="{1F722750-70DB-4385-B814-58EC8DEAFC61}" destId="{4A5D8092-7114-42E9-9C31-74FDF474E105}" srcOrd="6" destOrd="0" presId="urn:microsoft.com/office/officeart/2008/layout/VerticalCurvedList"/>
    <dgm:cxn modelId="{E46878C0-99EB-41E0-B704-E2A72629B755}" type="presParOf" srcId="{4A5D8092-7114-42E9-9C31-74FDF474E105}" destId="{8ECE40A5-F863-41FB-89A1-0E73EA1876F6}" srcOrd="0" destOrd="0" presId="urn:microsoft.com/office/officeart/2008/layout/VerticalCurvedList"/>
    <dgm:cxn modelId="{07418CA7-463C-4757-8CCE-30443EB8725C}" type="presParOf" srcId="{1F722750-70DB-4385-B814-58EC8DEAFC61}" destId="{4158CD0F-4B5B-4229-BB1B-C1A5ED8A00D7}" srcOrd="7" destOrd="0" presId="urn:microsoft.com/office/officeart/2008/layout/VerticalCurvedList"/>
    <dgm:cxn modelId="{FE432B24-EFFC-4EF0-8CAB-84AE7C2E5AEA}" type="presParOf" srcId="{1F722750-70DB-4385-B814-58EC8DEAFC61}" destId="{F77A04E8-36B2-4ADD-A3F6-88E28D83B6DA}" srcOrd="8" destOrd="0" presId="urn:microsoft.com/office/officeart/2008/layout/VerticalCurvedList"/>
    <dgm:cxn modelId="{17A935A9-C481-407D-B0B6-96275BAF0BCF}" type="presParOf" srcId="{F77A04E8-36B2-4ADD-A3F6-88E28D83B6DA}" destId="{C540CE94-DAF2-4352-95FE-7B46FE22B11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A1D392-F0A5-4BC8-B214-39CFE1FE4637}" type="doc">
      <dgm:prSet loTypeId="urn:microsoft.com/office/officeart/2005/8/layout/arrow4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MX"/>
        </a:p>
      </dgm:t>
    </dgm:pt>
    <dgm:pt modelId="{4250B1DD-AD8F-4B1B-99B4-20179530BE39}">
      <dgm:prSet phldrT="[Texto]"/>
      <dgm:spPr/>
      <dgm:t>
        <a:bodyPr/>
        <a:lstStyle/>
        <a:p>
          <a:r>
            <a:rPr lang="es-MX" dirty="0" smtClean="0"/>
            <a:t>Mayor conocimiento e interés en temas enológicos</a:t>
          </a:r>
          <a:endParaRPr lang="es-MX" dirty="0"/>
        </a:p>
      </dgm:t>
    </dgm:pt>
    <dgm:pt modelId="{6717AEC8-9501-4D4F-8856-EA2E0AAEA4BA}" type="parTrans" cxnId="{DFD41F06-FC9C-4305-AE06-80E24ECB1857}">
      <dgm:prSet/>
      <dgm:spPr/>
      <dgm:t>
        <a:bodyPr/>
        <a:lstStyle/>
        <a:p>
          <a:endParaRPr lang="es-MX"/>
        </a:p>
      </dgm:t>
    </dgm:pt>
    <dgm:pt modelId="{4356EF42-B7AB-4AAA-9526-2719235B7AF2}" type="sibTrans" cxnId="{DFD41F06-FC9C-4305-AE06-80E24ECB1857}">
      <dgm:prSet/>
      <dgm:spPr/>
      <dgm:t>
        <a:bodyPr/>
        <a:lstStyle/>
        <a:p>
          <a:endParaRPr lang="es-MX"/>
        </a:p>
      </dgm:t>
    </dgm:pt>
    <dgm:pt modelId="{590EB5FC-7A7B-44F1-B1D0-C42D87EE2427}">
      <dgm:prSet phldrT="[Texto]"/>
      <dgm:spPr/>
      <dgm:t>
        <a:bodyPr/>
        <a:lstStyle/>
        <a:p>
          <a:r>
            <a:rPr lang="es-MX" dirty="0" smtClean="0"/>
            <a:t>Menor conocimiento e interés en temas enológicos</a:t>
          </a:r>
          <a:endParaRPr lang="es-MX" dirty="0"/>
        </a:p>
      </dgm:t>
    </dgm:pt>
    <dgm:pt modelId="{E8364D0A-046C-4114-A9EE-FD530691D2B8}" type="parTrans" cxnId="{44804DE4-A4BE-4BA0-8006-9D030C8C3A45}">
      <dgm:prSet/>
      <dgm:spPr/>
      <dgm:t>
        <a:bodyPr/>
        <a:lstStyle/>
        <a:p>
          <a:endParaRPr lang="es-MX"/>
        </a:p>
      </dgm:t>
    </dgm:pt>
    <dgm:pt modelId="{81D12202-D041-4422-97E5-89EFD4C53DFB}" type="sibTrans" cxnId="{44804DE4-A4BE-4BA0-8006-9D030C8C3A45}">
      <dgm:prSet/>
      <dgm:spPr/>
      <dgm:t>
        <a:bodyPr/>
        <a:lstStyle/>
        <a:p>
          <a:endParaRPr lang="es-MX"/>
        </a:p>
      </dgm:t>
    </dgm:pt>
    <dgm:pt modelId="{C2E288FD-3750-4EE2-AEB6-391AF226532D}" type="pres">
      <dgm:prSet presAssocID="{78A1D392-F0A5-4BC8-B214-39CFE1FE463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5D77ED4-9EC2-4249-80BF-59726A8B02A6}" type="pres">
      <dgm:prSet presAssocID="{4250B1DD-AD8F-4B1B-99B4-20179530BE39}" presName="upArrow" presStyleLbl="node1" presStyleIdx="0" presStyleCnt="2"/>
      <dgm:spPr/>
    </dgm:pt>
    <dgm:pt modelId="{871A11AD-6809-4BF7-872C-0AF70FA53A9E}" type="pres">
      <dgm:prSet presAssocID="{4250B1DD-AD8F-4B1B-99B4-20179530BE39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8196486-F504-47C0-9165-867C22CE934C}" type="pres">
      <dgm:prSet presAssocID="{590EB5FC-7A7B-44F1-B1D0-C42D87EE2427}" presName="downArrow" presStyleLbl="node1" presStyleIdx="1" presStyleCnt="2"/>
      <dgm:spPr/>
    </dgm:pt>
    <dgm:pt modelId="{FF80C8D0-D636-450D-9328-05E1021BA22E}" type="pres">
      <dgm:prSet presAssocID="{590EB5FC-7A7B-44F1-B1D0-C42D87EE2427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FD41F06-FC9C-4305-AE06-80E24ECB1857}" srcId="{78A1D392-F0A5-4BC8-B214-39CFE1FE4637}" destId="{4250B1DD-AD8F-4B1B-99B4-20179530BE39}" srcOrd="0" destOrd="0" parTransId="{6717AEC8-9501-4D4F-8856-EA2E0AAEA4BA}" sibTransId="{4356EF42-B7AB-4AAA-9526-2719235B7AF2}"/>
    <dgm:cxn modelId="{B56B8EB3-F53E-488C-B9E8-53AC6B095305}" type="presOf" srcId="{4250B1DD-AD8F-4B1B-99B4-20179530BE39}" destId="{871A11AD-6809-4BF7-872C-0AF70FA53A9E}" srcOrd="0" destOrd="0" presId="urn:microsoft.com/office/officeart/2005/8/layout/arrow4"/>
    <dgm:cxn modelId="{11D50FFF-C710-45F1-93DF-3EC4B10B6F8F}" type="presOf" srcId="{78A1D392-F0A5-4BC8-B214-39CFE1FE4637}" destId="{C2E288FD-3750-4EE2-AEB6-391AF226532D}" srcOrd="0" destOrd="0" presId="urn:microsoft.com/office/officeart/2005/8/layout/arrow4"/>
    <dgm:cxn modelId="{7A7FE65F-BB8B-442E-8F2C-7B4C72861629}" type="presOf" srcId="{590EB5FC-7A7B-44F1-B1D0-C42D87EE2427}" destId="{FF80C8D0-D636-450D-9328-05E1021BA22E}" srcOrd="0" destOrd="0" presId="urn:microsoft.com/office/officeart/2005/8/layout/arrow4"/>
    <dgm:cxn modelId="{44804DE4-A4BE-4BA0-8006-9D030C8C3A45}" srcId="{78A1D392-F0A5-4BC8-B214-39CFE1FE4637}" destId="{590EB5FC-7A7B-44F1-B1D0-C42D87EE2427}" srcOrd="1" destOrd="0" parTransId="{E8364D0A-046C-4114-A9EE-FD530691D2B8}" sibTransId="{81D12202-D041-4422-97E5-89EFD4C53DFB}"/>
    <dgm:cxn modelId="{84045FA0-203B-403D-8178-181A5CFC03DE}" type="presParOf" srcId="{C2E288FD-3750-4EE2-AEB6-391AF226532D}" destId="{55D77ED4-9EC2-4249-80BF-59726A8B02A6}" srcOrd="0" destOrd="0" presId="urn:microsoft.com/office/officeart/2005/8/layout/arrow4"/>
    <dgm:cxn modelId="{A7FF98BF-4F7D-4B00-AA17-745B6B9C5692}" type="presParOf" srcId="{C2E288FD-3750-4EE2-AEB6-391AF226532D}" destId="{871A11AD-6809-4BF7-872C-0AF70FA53A9E}" srcOrd="1" destOrd="0" presId="urn:microsoft.com/office/officeart/2005/8/layout/arrow4"/>
    <dgm:cxn modelId="{EF090EDE-4623-41AA-A4B7-C3BD24447EDB}" type="presParOf" srcId="{C2E288FD-3750-4EE2-AEB6-391AF226532D}" destId="{38196486-F504-47C0-9165-867C22CE934C}" srcOrd="2" destOrd="0" presId="urn:microsoft.com/office/officeart/2005/8/layout/arrow4"/>
    <dgm:cxn modelId="{0BA897A2-6A4D-415A-ADF4-C03947F4C390}" type="presParOf" srcId="{C2E288FD-3750-4EE2-AEB6-391AF226532D}" destId="{FF80C8D0-D636-450D-9328-05E1021BA22E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8EACA-36CF-4A4A-B0A3-0A902C918F1C}">
      <dsp:nvSpPr>
        <dsp:cNvPr id="0" name=""/>
        <dsp:cNvSpPr/>
      </dsp:nvSpPr>
      <dsp:spPr>
        <a:xfrm>
          <a:off x="2897466" y="1424342"/>
          <a:ext cx="1937018" cy="183168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Marketing experiencial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181136" y="1692586"/>
        <a:ext cx="1369678" cy="1295195"/>
      </dsp:txXfrm>
    </dsp:sp>
    <dsp:sp modelId="{AAB166E6-5DFF-419F-9EAD-7D12A01843F2}">
      <dsp:nvSpPr>
        <dsp:cNvPr id="0" name=""/>
        <dsp:cNvSpPr/>
      </dsp:nvSpPr>
      <dsp:spPr>
        <a:xfrm rot="16200000">
          <a:off x="3815147" y="1122156"/>
          <a:ext cx="101654" cy="4183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>
            <a:solidFill>
              <a:schemeClr val="tx1"/>
            </a:solidFill>
          </a:endParaRPr>
        </a:p>
      </dsp:txBody>
      <dsp:txXfrm>
        <a:off x="3830395" y="1221069"/>
        <a:ext cx="71158" cy="250996"/>
      </dsp:txXfrm>
    </dsp:sp>
    <dsp:sp modelId="{E6B15128-EB87-40B7-8308-41D8A6308372}">
      <dsp:nvSpPr>
        <dsp:cNvPr id="0" name=""/>
        <dsp:cNvSpPr/>
      </dsp:nvSpPr>
      <dsp:spPr>
        <a:xfrm>
          <a:off x="3250789" y="2170"/>
          <a:ext cx="1230371" cy="123037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/>
              </a:solidFill>
            </a:rPr>
            <a:t>Percepción</a:t>
          </a:r>
          <a:endParaRPr lang="es-MX" sz="1400" kern="1200" dirty="0">
            <a:solidFill>
              <a:schemeClr val="tx1"/>
            </a:solidFill>
          </a:endParaRPr>
        </a:p>
      </dsp:txBody>
      <dsp:txXfrm>
        <a:off x="3430973" y="182354"/>
        <a:ext cx="870003" cy="870003"/>
      </dsp:txXfrm>
    </dsp:sp>
    <dsp:sp modelId="{4E4DA9FB-50A3-4093-8423-D41CC351BBCE}">
      <dsp:nvSpPr>
        <dsp:cNvPr id="0" name=""/>
        <dsp:cNvSpPr/>
      </dsp:nvSpPr>
      <dsp:spPr>
        <a:xfrm rot="9720000">
          <a:off x="4773777" y="1835092"/>
          <a:ext cx="5943" cy="4183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>
            <a:solidFill>
              <a:schemeClr val="tx1"/>
            </a:solidFill>
          </a:endParaRPr>
        </a:p>
      </dsp:txBody>
      <dsp:txXfrm rot="10800000">
        <a:off x="4775516" y="1918482"/>
        <a:ext cx="4160" cy="250996"/>
      </dsp:txXfrm>
    </dsp:sp>
    <dsp:sp modelId="{BE426818-0293-47B6-934F-7A718989695F}">
      <dsp:nvSpPr>
        <dsp:cNvPr id="0" name=""/>
        <dsp:cNvSpPr/>
      </dsp:nvSpPr>
      <dsp:spPr>
        <a:xfrm>
          <a:off x="4734546" y="1026933"/>
          <a:ext cx="1539871" cy="156173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/>
              </a:solidFill>
            </a:rPr>
            <a:t>Sentimiento</a:t>
          </a:r>
          <a:endParaRPr lang="es-MX" sz="1400" kern="1200" dirty="0">
            <a:solidFill>
              <a:schemeClr val="tx1"/>
            </a:solidFill>
          </a:endParaRPr>
        </a:p>
      </dsp:txBody>
      <dsp:txXfrm>
        <a:off x="4960055" y="1255644"/>
        <a:ext cx="1088853" cy="1104313"/>
      </dsp:txXfrm>
    </dsp:sp>
    <dsp:sp modelId="{A542DDC0-13E6-4D8D-854D-899BBA5960D6}">
      <dsp:nvSpPr>
        <dsp:cNvPr id="0" name=""/>
        <dsp:cNvSpPr/>
      </dsp:nvSpPr>
      <dsp:spPr>
        <a:xfrm rot="3240000">
          <a:off x="4417915" y="2954381"/>
          <a:ext cx="92532" cy="4183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>
            <a:solidFill>
              <a:schemeClr val="tx1"/>
            </a:solidFill>
          </a:endParaRPr>
        </a:p>
      </dsp:txBody>
      <dsp:txXfrm>
        <a:off x="4423637" y="3026817"/>
        <a:ext cx="64772" cy="250996"/>
      </dsp:txXfrm>
    </dsp:sp>
    <dsp:sp modelId="{5D2188E0-A8CE-45E9-B25E-F3476FC39175}">
      <dsp:nvSpPr>
        <dsp:cNvPr id="0" name=""/>
        <dsp:cNvSpPr/>
      </dsp:nvSpPr>
      <dsp:spPr>
        <a:xfrm>
          <a:off x="4263442" y="3118796"/>
          <a:ext cx="1230371" cy="123037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/>
              </a:solidFill>
            </a:rPr>
            <a:t>Pensamiento</a:t>
          </a:r>
          <a:endParaRPr lang="es-MX" sz="1400" kern="1200" dirty="0">
            <a:solidFill>
              <a:schemeClr val="tx1"/>
            </a:solidFill>
          </a:endParaRPr>
        </a:p>
      </dsp:txBody>
      <dsp:txXfrm>
        <a:off x="4443626" y="3298980"/>
        <a:ext cx="870003" cy="870003"/>
      </dsp:txXfrm>
    </dsp:sp>
    <dsp:sp modelId="{3088D3F6-3509-4208-A529-CF1E2BB87609}">
      <dsp:nvSpPr>
        <dsp:cNvPr id="0" name=""/>
        <dsp:cNvSpPr/>
      </dsp:nvSpPr>
      <dsp:spPr>
        <a:xfrm rot="7568253">
          <a:off x="3216380" y="2955225"/>
          <a:ext cx="95492" cy="4183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>
            <a:solidFill>
              <a:schemeClr val="tx1"/>
            </a:solidFill>
          </a:endParaRPr>
        </a:p>
      </dsp:txBody>
      <dsp:txXfrm rot="10800000">
        <a:off x="3239151" y="3027322"/>
        <a:ext cx="66844" cy="250996"/>
      </dsp:txXfrm>
    </dsp:sp>
    <dsp:sp modelId="{69D1EBDD-8155-4F22-B307-E3170EC4B419}">
      <dsp:nvSpPr>
        <dsp:cNvPr id="0" name=""/>
        <dsp:cNvSpPr/>
      </dsp:nvSpPr>
      <dsp:spPr>
        <a:xfrm>
          <a:off x="2231429" y="3120966"/>
          <a:ext cx="1230371" cy="123037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/>
              </a:solidFill>
            </a:rPr>
            <a:t>Acción</a:t>
          </a:r>
          <a:endParaRPr lang="es-MX" sz="1400" kern="1200" dirty="0">
            <a:solidFill>
              <a:schemeClr val="tx1"/>
            </a:solidFill>
          </a:endParaRPr>
        </a:p>
      </dsp:txBody>
      <dsp:txXfrm>
        <a:off x="2411613" y="3301150"/>
        <a:ext cx="870003" cy="870003"/>
      </dsp:txXfrm>
    </dsp:sp>
    <dsp:sp modelId="{2482019F-F75E-419A-8CF5-3FC21FEF37C5}">
      <dsp:nvSpPr>
        <dsp:cNvPr id="0" name=""/>
        <dsp:cNvSpPr/>
      </dsp:nvSpPr>
      <dsp:spPr>
        <a:xfrm rot="11880000">
          <a:off x="2845040" y="1811746"/>
          <a:ext cx="76616" cy="4183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>
            <a:solidFill>
              <a:schemeClr val="tx1"/>
            </a:solidFill>
          </a:endParaRPr>
        </a:p>
      </dsp:txBody>
      <dsp:txXfrm rot="10800000">
        <a:off x="2867463" y="1898962"/>
        <a:ext cx="53631" cy="250996"/>
      </dsp:txXfrm>
    </dsp:sp>
    <dsp:sp modelId="{71961B69-59CE-4C3E-81A4-BC2E11E3142C}">
      <dsp:nvSpPr>
        <dsp:cNvPr id="0" name=""/>
        <dsp:cNvSpPr/>
      </dsp:nvSpPr>
      <dsp:spPr>
        <a:xfrm>
          <a:off x="1612281" y="1192615"/>
          <a:ext cx="1230371" cy="123037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/>
              </a:solidFill>
            </a:rPr>
            <a:t>Relación</a:t>
          </a:r>
          <a:endParaRPr lang="es-MX" sz="1400" kern="1200" dirty="0">
            <a:solidFill>
              <a:schemeClr val="tx1"/>
            </a:solidFill>
          </a:endParaRPr>
        </a:p>
      </dsp:txBody>
      <dsp:txXfrm>
        <a:off x="1792465" y="1372799"/>
        <a:ext cx="870003" cy="870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372B6-71D7-4D6C-9585-CB7B7703CCE0}">
      <dsp:nvSpPr>
        <dsp:cNvPr id="0" name=""/>
        <dsp:cNvSpPr/>
      </dsp:nvSpPr>
      <dsp:spPr>
        <a:xfrm>
          <a:off x="-5617385" y="-859938"/>
          <a:ext cx="6688125" cy="6688125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93CC5-14EA-41F7-9729-A59A7514DD66}">
      <dsp:nvSpPr>
        <dsp:cNvPr id="0" name=""/>
        <dsp:cNvSpPr/>
      </dsp:nvSpPr>
      <dsp:spPr>
        <a:xfrm>
          <a:off x="560505" y="381958"/>
          <a:ext cx="8383578" cy="7643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667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>
              <a:latin typeface="Candara" pitchFamily="34" charset="0"/>
            </a:rPr>
            <a:t>En promedio llegan 160 mil personas anualmente (OTBC,2014).</a:t>
          </a:r>
        </a:p>
      </dsp:txBody>
      <dsp:txXfrm>
        <a:off x="560505" y="381958"/>
        <a:ext cx="8383578" cy="764315"/>
      </dsp:txXfrm>
    </dsp:sp>
    <dsp:sp modelId="{8FC4857A-38FB-40B6-BB99-FCEA3EFE498D}">
      <dsp:nvSpPr>
        <dsp:cNvPr id="0" name=""/>
        <dsp:cNvSpPr/>
      </dsp:nvSpPr>
      <dsp:spPr>
        <a:xfrm>
          <a:off x="82808" y="286419"/>
          <a:ext cx="955394" cy="9553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D527F-907A-4BF5-86C3-D20B04E9E870}">
      <dsp:nvSpPr>
        <dsp:cNvPr id="0" name=""/>
        <dsp:cNvSpPr/>
      </dsp:nvSpPr>
      <dsp:spPr>
        <a:xfrm>
          <a:off x="998705" y="1528630"/>
          <a:ext cx="7945378" cy="7643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667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>
              <a:latin typeface="Candara" pitchFamily="34" charset="0"/>
            </a:rPr>
            <a:t>83 establecimientos entre viñedos y vinícolas. (Gobierno del Estado, 2014)</a:t>
          </a:r>
        </a:p>
      </dsp:txBody>
      <dsp:txXfrm>
        <a:off x="998705" y="1528630"/>
        <a:ext cx="7945378" cy="764315"/>
      </dsp:txXfrm>
    </dsp:sp>
    <dsp:sp modelId="{2B715CF0-9EA2-41D6-9036-FC81AC329A31}">
      <dsp:nvSpPr>
        <dsp:cNvPr id="0" name=""/>
        <dsp:cNvSpPr/>
      </dsp:nvSpPr>
      <dsp:spPr>
        <a:xfrm>
          <a:off x="521008" y="1433091"/>
          <a:ext cx="955394" cy="9553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0EEC70-2877-45E3-ADEB-BCC6652A29B2}">
      <dsp:nvSpPr>
        <dsp:cNvPr id="0" name=""/>
        <dsp:cNvSpPr/>
      </dsp:nvSpPr>
      <dsp:spPr>
        <a:xfrm>
          <a:off x="998705" y="2675302"/>
          <a:ext cx="7945378" cy="7643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667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>
              <a:latin typeface="Candara" pitchFamily="34" charset="0"/>
            </a:rPr>
            <a:t>Cuenta con 60 vinícolas (Bringas, 2012). </a:t>
          </a:r>
        </a:p>
      </dsp:txBody>
      <dsp:txXfrm>
        <a:off x="998705" y="2675302"/>
        <a:ext cx="7945378" cy="764315"/>
      </dsp:txXfrm>
    </dsp:sp>
    <dsp:sp modelId="{8ECE40A5-F863-41FB-89A1-0E73EA1876F6}">
      <dsp:nvSpPr>
        <dsp:cNvPr id="0" name=""/>
        <dsp:cNvSpPr/>
      </dsp:nvSpPr>
      <dsp:spPr>
        <a:xfrm>
          <a:off x="521008" y="2579762"/>
          <a:ext cx="955394" cy="9553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8CD0F-4B5B-4229-BB1B-C1A5ED8A00D7}">
      <dsp:nvSpPr>
        <dsp:cNvPr id="0" name=""/>
        <dsp:cNvSpPr/>
      </dsp:nvSpPr>
      <dsp:spPr>
        <a:xfrm>
          <a:off x="560505" y="3821973"/>
          <a:ext cx="8383578" cy="76431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667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>
              <a:latin typeface="Candara" pitchFamily="34" charset="0"/>
            </a:rPr>
            <a:t>128 establecimientos turísticos complementarios a las casas vinícolas (Bringas, 2012).</a:t>
          </a:r>
        </a:p>
      </dsp:txBody>
      <dsp:txXfrm>
        <a:off x="560505" y="3821973"/>
        <a:ext cx="8383578" cy="764315"/>
      </dsp:txXfrm>
    </dsp:sp>
    <dsp:sp modelId="{C540CE94-DAF2-4352-95FE-7B46FE22B117}">
      <dsp:nvSpPr>
        <dsp:cNvPr id="0" name=""/>
        <dsp:cNvSpPr/>
      </dsp:nvSpPr>
      <dsp:spPr>
        <a:xfrm>
          <a:off x="82808" y="3726434"/>
          <a:ext cx="955394" cy="9553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77ED4-9EC2-4249-80BF-59726A8B02A6}">
      <dsp:nvSpPr>
        <dsp:cNvPr id="0" name=""/>
        <dsp:cNvSpPr/>
      </dsp:nvSpPr>
      <dsp:spPr>
        <a:xfrm>
          <a:off x="1722" y="0"/>
          <a:ext cx="1033507" cy="1950720"/>
        </a:xfrm>
        <a:prstGeom prst="upArrow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A11AD-6809-4BF7-872C-0AF70FA53A9E}">
      <dsp:nvSpPr>
        <dsp:cNvPr id="0" name=""/>
        <dsp:cNvSpPr/>
      </dsp:nvSpPr>
      <dsp:spPr>
        <a:xfrm>
          <a:off x="1066234" y="0"/>
          <a:ext cx="1753830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Mayor conocimiento e interés en temas enológicos</a:t>
          </a:r>
          <a:endParaRPr lang="es-MX" sz="2000" kern="1200" dirty="0"/>
        </a:p>
      </dsp:txBody>
      <dsp:txXfrm>
        <a:off x="1066234" y="0"/>
        <a:ext cx="1753830" cy="1950720"/>
      </dsp:txXfrm>
    </dsp:sp>
    <dsp:sp modelId="{38196486-F504-47C0-9165-867C22CE934C}">
      <dsp:nvSpPr>
        <dsp:cNvPr id="0" name=""/>
        <dsp:cNvSpPr/>
      </dsp:nvSpPr>
      <dsp:spPr>
        <a:xfrm>
          <a:off x="311774" y="2113280"/>
          <a:ext cx="1033507" cy="1950720"/>
        </a:xfrm>
        <a:prstGeom prst="downArrow">
          <a:avLst/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0C8D0-D636-450D-9328-05E1021BA22E}">
      <dsp:nvSpPr>
        <dsp:cNvPr id="0" name=""/>
        <dsp:cNvSpPr/>
      </dsp:nvSpPr>
      <dsp:spPr>
        <a:xfrm>
          <a:off x="1376287" y="2113280"/>
          <a:ext cx="1753830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Menor conocimiento e interés en temas enológicos</a:t>
          </a:r>
          <a:endParaRPr lang="es-MX" sz="2000" kern="1200" dirty="0"/>
        </a:p>
      </dsp:txBody>
      <dsp:txXfrm>
        <a:off x="1376287" y="2113280"/>
        <a:ext cx="1753830" cy="1950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/>
          <a:srcRect l="25353" t="21945" r="48388" b="14512"/>
          <a:stretch/>
        </p:blipFill>
        <p:spPr>
          <a:xfrm>
            <a:off x="0" y="0"/>
            <a:ext cx="4877410" cy="69281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/>
          <a:srcRect l="61144" t="21945" r="11062" b="14512"/>
          <a:stretch/>
        </p:blipFill>
        <p:spPr>
          <a:xfrm>
            <a:off x="3970330" y="0"/>
            <a:ext cx="5335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56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1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7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0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9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3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8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1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16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7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13"/>
          <a:srcRect l="25353" t="21945" r="48388" b="14512"/>
          <a:stretch/>
        </p:blipFill>
        <p:spPr>
          <a:xfrm>
            <a:off x="0" y="0"/>
            <a:ext cx="4877410" cy="69281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13"/>
          <a:srcRect l="61144" t="21945" r="11062" b="14512"/>
          <a:stretch/>
        </p:blipFill>
        <p:spPr>
          <a:xfrm>
            <a:off x="3970330" y="0"/>
            <a:ext cx="5335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2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2252631"/>
            <a:ext cx="4733855" cy="2387600"/>
          </a:xfrm>
        </p:spPr>
        <p:txBody>
          <a:bodyPr>
            <a:noAutofit/>
          </a:bodyPr>
          <a:lstStyle/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experiencial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el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las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empresas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crear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experiencias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memorables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490" y="5075378"/>
            <a:ext cx="3437737" cy="458115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Julio César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Montiel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Flores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r="92601"/>
          <a:stretch/>
        </p:blipFill>
        <p:spPr>
          <a:xfrm>
            <a:off x="1" y="0"/>
            <a:ext cx="907079" cy="689286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63377" b="66600"/>
          <a:stretch/>
        </p:blipFill>
        <p:spPr>
          <a:xfrm>
            <a:off x="5316031" y="0"/>
            <a:ext cx="4007152" cy="205465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8215" r="37797" b="62425"/>
          <a:stretch/>
        </p:blipFill>
        <p:spPr>
          <a:xfrm>
            <a:off x="907631" y="329629"/>
            <a:ext cx="4408400" cy="172502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793640" y="5108755"/>
            <a:ext cx="3529543" cy="174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257" y="2509569"/>
            <a:ext cx="2520700" cy="214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5 vías para crear la experiencia</a:t>
            </a:r>
            <a:endParaRPr lang="es-MX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95181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858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La percepción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600" dirty="0" smtClean="0"/>
              <a:t>Proceso activo-constructivo en el que el individuo, antes de procesar la información y con los datos archivados en su conciencia, construye un esquema informativo de manera anticipada, que le permite contrastar el estímulo para aceptarlo y rechazarlo, se deriva de lo que ha aprendido. (</a:t>
            </a:r>
            <a:r>
              <a:rPr lang="es-MX" sz="3600" dirty="0" err="1" smtClean="0"/>
              <a:t>Neisser</a:t>
            </a:r>
            <a:r>
              <a:rPr lang="es-MX" sz="3600" dirty="0" smtClean="0"/>
              <a:t>, s.f.)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2057089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El sentimiento (</a:t>
            </a:r>
            <a:r>
              <a:rPr lang="es-MX" dirty="0" err="1">
                <a:solidFill>
                  <a:schemeClr val="tx1"/>
                </a:solidFill>
              </a:rPr>
              <a:t>Y</a:t>
            </a:r>
            <a:r>
              <a:rPr lang="es-MX" dirty="0" err="1" smtClean="0">
                <a:solidFill>
                  <a:schemeClr val="tx1"/>
                </a:solidFill>
              </a:rPr>
              <a:t>ankovic</a:t>
            </a:r>
            <a:r>
              <a:rPr lang="es-MX" dirty="0" smtClean="0">
                <a:solidFill>
                  <a:schemeClr val="tx1"/>
                </a:solidFill>
              </a:rPr>
              <a:t>, 2011)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600" dirty="0"/>
              <a:t>E</a:t>
            </a:r>
            <a:r>
              <a:rPr lang="es-MX" sz="3600" dirty="0" smtClean="0"/>
              <a:t>xpresión </a:t>
            </a:r>
            <a:r>
              <a:rPr lang="es-MX" sz="3600" dirty="0"/>
              <a:t>mental de las emociones; es decir, se habla de sentimientos cuando la emoción es codificada en el cerebro y la persona es capaz de identificar la emoción específica que experimenta: alegría, pena, rabia, soledad, tristeza, vergüenza, etc. </a:t>
            </a:r>
            <a:endParaRPr lang="es-MX" sz="3600" dirty="0" smtClean="0"/>
          </a:p>
          <a:p>
            <a:pPr marL="82296" indent="0">
              <a:buNone/>
            </a:pP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564791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La emoción (</a:t>
            </a:r>
            <a:r>
              <a:rPr lang="es-MX" dirty="0" err="1" smtClean="0">
                <a:solidFill>
                  <a:schemeClr val="tx1"/>
                </a:solidFill>
              </a:rPr>
              <a:t>Yankovic</a:t>
            </a:r>
            <a:r>
              <a:rPr lang="es-MX" dirty="0" smtClean="0">
                <a:solidFill>
                  <a:schemeClr val="tx1"/>
                </a:solidFill>
              </a:rPr>
              <a:t>, 2011)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200" dirty="0"/>
              <a:t>Emoción: Reacción inmediata del ser vivo a una situación que le es favorable o desfavorable; es inmediata en el sentido de que está condensada y, por así decirlo, resumida en la tonalidad sentimental, placentera o dolorosa, la cual basta para poner en alarma al ser vivo y disponerlo para afrontar la situación con los medios a su alcance. </a:t>
            </a:r>
          </a:p>
          <a:p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907053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>
                <a:solidFill>
                  <a:schemeClr val="tx1"/>
                </a:solidFill>
              </a:rPr>
              <a:t>El pensamiento (Segovia, s.f.)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600" dirty="0" smtClean="0"/>
              <a:t>Capacidad </a:t>
            </a:r>
            <a:r>
              <a:rPr lang="es-MX" sz="3600" dirty="0"/>
              <a:t>de planear y dirigir en forma oculta una conducta posterior, lo que prevenía de errores o permitía postergar las acciones para posibilitar adaptaciones mejores en duración y efectividad</a:t>
            </a:r>
          </a:p>
        </p:txBody>
      </p:sp>
    </p:spTree>
    <p:extLst>
      <p:ext uri="{BB962C8B-B14F-4D97-AF65-F5344CB8AC3E}">
        <p14:creationId xmlns:p14="http://schemas.microsoft.com/office/powerpoint/2010/main" val="1555667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Acción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6600" dirty="0" smtClean="0"/>
              <a:t>Implicar a la gente de manera memorable</a:t>
            </a:r>
            <a:endParaRPr lang="es-MX" sz="6600" dirty="0"/>
          </a:p>
        </p:txBody>
      </p:sp>
    </p:spTree>
    <p:extLst>
      <p:ext uri="{BB962C8B-B14F-4D97-AF65-F5344CB8AC3E}">
        <p14:creationId xmlns:p14="http://schemas.microsoft.com/office/powerpoint/2010/main" val="555927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8000" dirty="0" smtClean="0"/>
              <a:t>Relación entre la emoción y la compra</a:t>
            </a:r>
            <a:endParaRPr lang="es-MX" sz="8000" dirty="0"/>
          </a:p>
        </p:txBody>
      </p:sp>
    </p:spTree>
    <p:extLst>
      <p:ext uri="{BB962C8B-B14F-4D97-AF65-F5344CB8AC3E}">
        <p14:creationId xmlns:p14="http://schemas.microsoft.com/office/powerpoint/2010/main" val="1697691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4338"/>
            <a:ext cx="7772400" cy="7286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 producto</a:t>
            </a:r>
            <a:endParaRPr lang="es-E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57338"/>
            <a:ext cx="8388350" cy="4516437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MX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 todo aquello que se puede ofrecer en un mercado para su atención, adquisición o consumo, y que satisface un deseo o una necesidad. (</a:t>
            </a:r>
            <a:r>
              <a:rPr lang="es-MX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Kotler</a:t>
            </a:r>
            <a:r>
              <a:rPr lang="es-MX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s-MX" sz="12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MX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 cualquier conjunto de atributos tangibles o intangibles que busca la satisfacción de las necesidades o deseos del consumidor.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MX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Pueden ser bienes tangibles, servicios, ideas, personas o lugares.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s-MX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s-MX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MX" sz="9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	</a:t>
            </a:r>
            <a:endParaRPr lang="es-ES" sz="9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219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2" descr="Pergamino"/>
          <p:cNvSpPr>
            <a:spLocks noChangeArrowheads="1"/>
          </p:cNvSpPr>
          <p:nvPr/>
        </p:nvSpPr>
        <p:spPr bwMode="auto">
          <a:xfrm>
            <a:off x="1500188" y="1285875"/>
            <a:ext cx="6143625" cy="51149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2291" name="Oval 3" descr="Pergamino"/>
          <p:cNvSpPr>
            <a:spLocks noChangeArrowheads="1"/>
          </p:cNvSpPr>
          <p:nvPr/>
        </p:nvSpPr>
        <p:spPr bwMode="auto">
          <a:xfrm>
            <a:off x="2286000" y="2286000"/>
            <a:ext cx="4495800" cy="34290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s-AR" altLang="es-MX" sz="2400" b="0">
              <a:latin typeface="Tahoma" pitchFamily="34" charset="0"/>
            </a:endParaRP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NIVELES DE UN PRODUCTO</a:t>
            </a:r>
            <a:br>
              <a:rPr lang="es-MX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MX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MODELO DE LEVITT</a:t>
            </a:r>
            <a:endParaRPr lang="es-ES" sz="3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5957" name="Rectangle 5"/>
          <p:cNvSpPr>
            <a:spLocks noGrp="1" noChangeArrowheads="1"/>
          </p:cNvSpPr>
          <p:nvPr>
            <p:ph idx="1"/>
          </p:nvPr>
        </p:nvSpPr>
        <p:spPr>
          <a:xfrm>
            <a:off x="838200" y="1905000"/>
            <a:ext cx="7772400" cy="47244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MX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MX" sz="9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	</a:t>
            </a:r>
            <a:endParaRPr lang="es-ES" sz="9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6" name="Oval 6" descr="Pergamino"/>
          <p:cNvSpPr>
            <a:spLocks noChangeArrowheads="1"/>
          </p:cNvSpPr>
          <p:nvPr/>
        </p:nvSpPr>
        <p:spPr bwMode="auto">
          <a:xfrm>
            <a:off x="3124200" y="3124200"/>
            <a:ext cx="2895600" cy="1752600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s-AR" sz="2400" b="0">
              <a:latin typeface="Tahoma" pitchFamily="34" charset="0"/>
            </a:endParaRPr>
          </a:p>
        </p:txBody>
      </p:sp>
      <p:sp>
        <p:nvSpPr>
          <p:cNvPr id="5127" name="Oval 7" descr="Pergamino"/>
          <p:cNvSpPr>
            <a:spLocks noChangeArrowheads="1"/>
          </p:cNvSpPr>
          <p:nvPr/>
        </p:nvSpPr>
        <p:spPr bwMode="auto">
          <a:xfrm>
            <a:off x="3962400" y="3657600"/>
            <a:ext cx="1143000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MX" sz="10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BENEFICIO</a:t>
            </a:r>
          </a:p>
          <a:p>
            <a:pPr algn="ctr" eaLnBrk="1" hangingPunct="1">
              <a:defRPr/>
            </a:pPr>
            <a:r>
              <a:rPr lang="es-MX" sz="10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BASICO</a:t>
            </a:r>
            <a:endParaRPr lang="es-ES" sz="1000" dirty="0">
              <a:solidFill>
                <a:schemeClr val="accent4">
                  <a:lumMod val="10000"/>
                </a:schemeClr>
              </a:solidFill>
              <a:latin typeface="Tahoma" pitchFamily="34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810000" y="3352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MX" sz="2400" b="0">
              <a:latin typeface="Tahoma" pitchFamily="34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500563" y="3214688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s-MX" sz="1000" b="0" dirty="0">
              <a:latin typeface="Tahoma" pitchFamily="34" charset="0"/>
            </a:endParaRPr>
          </a:p>
          <a:p>
            <a:pPr eaLnBrk="1" hangingPunct="1">
              <a:defRPr/>
            </a:pPr>
            <a:r>
              <a:rPr lang="es-MX" sz="10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MARCA</a:t>
            </a:r>
            <a:endParaRPr lang="es-ES" sz="1000" dirty="0">
              <a:solidFill>
                <a:schemeClr val="accent4">
                  <a:lumMod val="10000"/>
                </a:schemeClr>
              </a:solidFill>
              <a:latin typeface="Tahoma" pitchFamily="34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267200" y="4419600"/>
            <a:ext cx="654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MX" sz="10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ESTILO</a:t>
            </a:r>
            <a:endParaRPr lang="es-ES" sz="1000" dirty="0">
              <a:solidFill>
                <a:schemeClr val="accent4">
                  <a:lumMod val="10000"/>
                </a:schemeClr>
              </a:solidFill>
              <a:latin typeface="Tahoma" pitchFamily="34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286125" y="4000500"/>
            <a:ext cx="692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MX" sz="10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ENVASE</a:t>
            </a:r>
            <a:endParaRPr lang="es-ES" sz="1000" dirty="0">
              <a:solidFill>
                <a:schemeClr val="accent4">
                  <a:lumMod val="10000"/>
                </a:schemeClr>
              </a:solidFill>
              <a:latin typeface="Tahoma" pitchFamily="34" charset="0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000625" y="3500438"/>
            <a:ext cx="836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s-MX" sz="1000" b="0" dirty="0">
              <a:latin typeface="Tahoma" pitchFamily="34" charset="0"/>
            </a:endParaRPr>
          </a:p>
          <a:p>
            <a:pPr eaLnBrk="1" hangingPunct="1">
              <a:defRPr/>
            </a:pPr>
            <a:r>
              <a:rPr lang="es-MX" sz="10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ETIQUETA</a:t>
            </a:r>
            <a:endParaRPr lang="es-ES" sz="1000" dirty="0">
              <a:solidFill>
                <a:schemeClr val="accent4">
                  <a:lumMod val="10000"/>
                </a:schemeClr>
              </a:solidFill>
              <a:latin typeface="Tahoma" pitchFamily="34" charset="0"/>
            </a:endParaRP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657600" y="2743200"/>
            <a:ext cx="16684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MX" sz="10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SERVICIO POST VENTA</a:t>
            </a:r>
            <a:endParaRPr lang="es-ES" sz="1000" dirty="0">
              <a:solidFill>
                <a:schemeClr val="accent4">
                  <a:lumMod val="10000"/>
                </a:schemeClr>
              </a:solidFill>
              <a:latin typeface="Tahoma" pitchFamily="34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4114800" y="5105400"/>
            <a:ext cx="871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MX" sz="10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GARANTÍA</a:t>
            </a:r>
            <a:endParaRPr lang="es-ES" sz="1000" dirty="0">
              <a:solidFill>
                <a:schemeClr val="accent4">
                  <a:lumMod val="10000"/>
                </a:schemeClr>
              </a:solidFill>
              <a:latin typeface="Tahoma" pitchFamily="34" charset="0"/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286000" y="3810000"/>
            <a:ext cx="895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MX" sz="10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ENTREGA</a:t>
            </a:r>
          </a:p>
          <a:p>
            <a:pPr eaLnBrk="1" hangingPunct="1">
              <a:defRPr/>
            </a:pPr>
            <a:r>
              <a:rPr lang="es-MX" sz="10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Y CRÉDITO</a:t>
            </a:r>
            <a:endParaRPr lang="es-ES" sz="1000" dirty="0">
              <a:solidFill>
                <a:schemeClr val="accent4">
                  <a:lumMod val="10000"/>
                </a:schemeClr>
              </a:solidFill>
              <a:latin typeface="Tahoma" pitchFamily="34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 rot="4731763">
            <a:off x="5819775" y="3870325"/>
            <a:ext cx="11033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MX" sz="10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INSTALACION</a:t>
            </a:r>
            <a:endParaRPr lang="es-ES" sz="1000" dirty="0">
              <a:solidFill>
                <a:schemeClr val="accent4">
                  <a:lumMod val="10000"/>
                </a:schemeClr>
              </a:solidFill>
              <a:latin typeface="Tahoma" pitchFamily="34" charset="0"/>
            </a:endParaRPr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H="1">
            <a:off x="4800600" y="1905000"/>
            <a:ext cx="2438400" cy="1905000"/>
          </a:xfrm>
          <a:prstGeom prst="line">
            <a:avLst/>
          </a:prstGeom>
          <a:noFill/>
          <a:ln w="9525">
            <a:solidFill>
              <a:schemeClr val="accent4">
                <a:lumMod val="10000"/>
              </a:schemeClr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>
              <a:defRPr/>
            </a:pPr>
            <a:endParaRPr lang="es-AR"/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7000875" y="1285875"/>
            <a:ext cx="19161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1000">
                <a:latin typeface="Tahoma" pitchFamily="34" charset="0"/>
              </a:rPr>
              <a:t>¿Qué es lo que verdaderamente adquiere el comprador?</a:t>
            </a:r>
            <a:endParaRPr lang="es-ES" altLang="es-MX" sz="1000">
              <a:latin typeface="Tahoma" pitchFamily="34" charset="0"/>
            </a:endParaRPr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flipH="1" flipV="1">
            <a:off x="5572125" y="4357688"/>
            <a:ext cx="1828800" cy="1600200"/>
          </a:xfrm>
          <a:prstGeom prst="line">
            <a:avLst/>
          </a:prstGeom>
          <a:noFill/>
          <a:ln w="9525">
            <a:solidFill>
              <a:schemeClr val="accent4">
                <a:lumMod val="10000"/>
              </a:schemeClr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>
              <a:defRPr/>
            </a:pPr>
            <a:endParaRPr lang="es-AR"/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7429500" y="5643563"/>
            <a:ext cx="909638" cy="39687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MX" sz="10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PRODUCTO</a:t>
            </a:r>
          </a:p>
          <a:p>
            <a:pPr eaLnBrk="1" hangingPunct="1">
              <a:defRPr/>
            </a:pPr>
            <a:r>
              <a:rPr lang="es-MX" sz="10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 REAL</a:t>
            </a:r>
            <a:endParaRPr lang="es-ES" sz="1000" dirty="0">
              <a:solidFill>
                <a:schemeClr val="accent4">
                  <a:lumMod val="10000"/>
                </a:schemeClr>
              </a:solidFill>
              <a:latin typeface="Tahoma" pitchFamily="34" charset="0"/>
            </a:endParaRPr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 flipV="1">
            <a:off x="1828800" y="5029200"/>
            <a:ext cx="1447800" cy="914400"/>
          </a:xfrm>
          <a:prstGeom prst="line">
            <a:avLst/>
          </a:prstGeom>
          <a:noFill/>
          <a:ln w="9525">
            <a:solidFill>
              <a:schemeClr val="accent4">
                <a:lumMod val="10000"/>
              </a:schemeClr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>
              <a:defRPr/>
            </a:pPr>
            <a:endParaRPr lang="es-AR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714375" y="5572125"/>
            <a:ext cx="1111250" cy="554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MX" sz="10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PRODUCTO</a:t>
            </a:r>
          </a:p>
          <a:p>
            <a:pPr eaLnBrk="1" hangingPunct="1">
              <a:defRPr/>
            </a:pPr>
            <a:r>
              <a:rPr lang="es-MX" sz="10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AMPLIADO/ MEJORADO</a:t>
            </a:r>
            <a:endParaRPr lang="es-ES" sz="1000" dirty="0">
              <a:solidFill>
                <a:schemeClr val="accent4">
                  <a:lumMod val="10000"/>
                </a:schemeClr>
              </a:solidFill>
              <a:latin typeface="Tahoma" pitchFamily="34" charset="0"/>
            </a:endParaRPr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>
            <a:off x="1571625" y="2571750"/>
            <a:ext cx="609600" cy="381000"/>
          </a:xfrm>
          <a:prstGeom prst="line">
            <a:avLst/>
          </a:prstGeom>
          <a:noFill/>
          <a:ln w="9525">
            <a:solidFill>
              <a:schemeClr val="accent4">
                <a:lumMod val="10000"/>
              </a:schemeClr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>
              <a:defRPr/>
            </a:pPr>
            <a:endParaRPr lang="es-AR"/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500063" y="2214563"/>
            <a:ext cx="1104900" cy="4000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MX" sz="10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PRODUCTO</a:t>
            </a:r>
          </a:p>
          <a:p>
            <a:pPr eaLnBrk="1" hangingPunct="1">
              <a:defRPr/>
            </a:pPr>
            <a:r>
              <a:rPr lang="es-MX" sz="10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POTENCIAL</a:t>
            </a:r>
            <a:endParaRPr lang="es-ES" sz="1000" dirty="0">
              <a:solidFill>
                <a:schemeClr val="accent4">
                  <a:lumMod val="10000"/>
                </a:schemeClr>
              </a:solidFill>
              <a:latin typeface="Tahoma" pitchFamily="34" charset="0"/>
            </a:endParaRPr>
          </a:p>
        </p:txBody>
      </p:sp>
      <p:sp>
        <p:nvSpPr>
          <p:cNvPr id="5145" name="Text Box 10"/>
          <p:cNvSpPr txBox="1">
            <a:spLocks noChangeArrowheads="1"/>
          </p:cNvSpPr>
          <p:nvPr/>
        </p:nvSpPr>
        <p:spPr bwMode="auto">
          <a:xfrm rot="-1512435">
            <a:off x="3214688" y="3429000"/>
            <a:ext cx="14287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MX" sz="10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NIVEL DE CALIDAD</a:t>
            </a:r>
            <a:endParaRPr lang="es-ES" sz="1000" dirty="0">
              <a:solidFill>
                <a:schemeClr val="accent4">
                  <a:lumMod val="10000"/>
                </a:schemeClr>
              </a:solidFill>
              <a:latin typeface="Tahoma" pitchFamily="34" charset="0"/>
            </a:endParaRPr>
          </a:p>
        </p:txBody>
      </p:sp>
      <p:sp>
        <p:nvSpPr>
          <p:cNvPr id="5146" name="Text Box 10"/>
          <p:cNvSpPr txBox="1">
            <a:spLocks noChangeArrowheads="1"/>
          </p:cNvSpPr>
          <p:nvPr/>
        </p:nvSpPr>
        <p:spPr bwMode="auto">
          <a:xfrm>
            <a:off x="3571875" y="4357688"/>
            <a:ext cx="7032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MX" sz="10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DISEÑO</a:t>
            </a:r>
            <a:endParaRPr lang="es-ES" sz="1000" dirty="0">
              <a:solidFill>
                <a:schemeClr val="accent4">
                  <a:lumMod val="10000"/>
                </a:schemeClr>
              </a:solidFill>
              <a:latin typeface="Tahoma" pitchFamily="34" charset="0"/>
            </a:endParaRPr>
          </a:p>
        </p:txBody>
      </p:sp>
      <p:sp>
        <p:nvSpPr>
          <p:cNvPr id="5147" name="Text Box 10"/>
          <p:cNvSpPr txBox="1">
            <a:spLocks noChangeArrowheads="1"/>
          </p:cNvSpPr>
          <p:nvPr/>
        </p:nvSpPr>
        <p:spPr bwMode="auto">
          <a:xfrm rot="-1605317">
            <a:off x="4670425" y="4046538"/>
            <a:ext cx="1414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MX" sz="10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CARACTERISTICAS</a:t>
            </a:r>
          </a:p>
          <a:p>
            <a:pPr eaLnBrk="1" hangingPunct="1">
              <a:defRPr/>
            </a:pPr>
            <a:endParaRPr lang="es-ES" sz="1000" dirty="0">
              <a:latin typeface="Tahoma" pitchFamily="34" charset="0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3714750" y="1785938"/>
            <a:ext cx="1333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MX" sz="10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ENTORNO FISICO</a:t>
            </a:r>
            <a:endParaRPr lang="es-ES" sz="1000" dirty="0">
              <a:solidFill>
                <a:schemeClr val="accent4">
                  <a:lumMod val="10000"/>
                </a:schemeClr>
              </a:solidFill>
              <a:latin typeface="Tahoma" pitchFamily="34" charset="0"/>
            </a:endParaRP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 rot="16200000">
            <a:off x="904081" y="3710782"/>
            <a:ext cx="21510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MX" sz="10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COPRODUCCION DEL CLIENTE</a:t>
            </a:r>
            <a:endParaRPr lang="es-ES" sz="1000" dirty="0">
              <a:solidFill>
                <a:schemeClr val="accent4">
                  <a:lumMod val="10000"/>
                </a:schemeClr>
              </a:solidFill>
              <a:latin typeface="Tahoma" pitchFamily="34" charset="0"/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 rot="4951402">
            <a:off x="5914231" y="3510757"/>
            <a:ext cx="2460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MX" sz="10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INTERACCION DEL CLIENTE CON EL SISTEMA DE SERVICIO DE SUMINISTRO</a:t>
            </a:r>
            <a:endParaRPr lang="es-ES" sz="1000" dirty="0">
              <a:solidFill>
                <a:schemeClr val="accent4">
                  <a:lumMod val="10000"/>
                </a:schemeClr>
              </a:solidFill>
              <a:latin typeface="Tahoma" pitchFamily="34" charset="0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3786188" y="5786438"/>
            <a:ext cx="2357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MX" sz="10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</a:rPr>
              <a:t>INTERACCION DEL CLIENTE CON OTROS CLIENTES</a:t>
            </a:r>
            <a:endParaRPr lang="es-ES" sz="1000" dirty="0">
              <a:solidFill>
                <a:schemeClr val="accent4">
                  <a:lumMod val="10000"/>
                </a:scheme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91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07080" y="194468"/>
            <a:ext cx="7010400" cy="884238"/>
          </a:xfrm>
        </p:spPr>
        <p:txBody>
          <a:bodyPr/>
          <a:lstStyle/>
          <a:p>
            <a:pPr algn="ctr" eaLnBrk="1" hangingPunct="1"/>
            <a:r>
              <a:rPr lang="es-MX" altLang="es-MX" sz="2400" b="1" dirty="0" smtClean="0"/>
              <a:t>CONCEPTO DE</a:t>
            </a:r>
            <a:br>
              <a:rPr lang="es-MX" altLang="es-MX" sz="2400" b="1" dirty="0" smtClean="0"/>
            </a:br>
            <a:r>
              <a:rPr lang="es-MX" altLang="es-MX" sz="2400" b="1" dirty="0" smtClean="0"/>
              <a:t>PRODUCTO TOTAL</a:t>
            </a:r>
            <a:endParaRPr lang="es-ES" altLang="es-MX" sz="2400" b="1" dirty="0" smtClean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1628775"/>
            <a:ext cx="7704137" cy="1223963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MX" sz="2400" smtClean="0"/>
              <a:t>	</a:t>
            </a:r>
            <a:r>
              <a:rPr lang="es-MX" sz="1400" smtClean="0"/>
              <a:t>Theodore Levitt, decía que todo producto puede y debe diferenciarse.	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MX" sz="1400" smtClean="0"/>
              <a:t>	A medida que me alejo del centro en el esquema anterior, más son las posibilidades de segmentar y por ende de diferenciar.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MX" sz="1400" smtClean="0"/>
              <a:t>	Si no hay diferenciación, el producto es un commodity y solo compite por precio.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s-ES" sz="1400" smtClean="0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1476375" y="3068638"/>
            <a:ext cx="705643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50000"/>
              <a:buFontTx/>
              <a:buChar char="•"/>
              <a:defRPr/>
            </a:pPr>
            <a:r>
              <a:rPr lang="es-MX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Producto Básico o Genérico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50000"/>
              <a:defRPr/>
            </a:pPr>
            <a:r>
              <a:rPr lang="es-MX" sz="2000" b="0">
                <a:solidFill>
                  <a:schemeClr val="tx2"/>
                </a:solidFill>
              </a:rPr>
              <a:t>	Es la necesidad básica que se satisface.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50000"/>
              <a:buFontTx/>
              <a:buChar char="•"/>
              <a:defRPr/>
            </a:pPr>
            <a:r>
              <a:rPr lang="es-MX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Producto Real	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50000"/>
              <a:defRPr/>
            </a:pPr>
            <a:r>
              <a:rPr lang="es-MX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s-MX" sz="2000" b="0">
                <a:solidFill>
                  <a:schemeClr val="tx2"/>
                </a:solidFill>
              </a:rPr>
              <a:t>Es lo mínimo que el cliente espera.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50000"/>
              <a:buFontTx/>
              <a:buChar char="•"/>
              <a:defRPr/>
            </a:pPr>
            <a:r>
              <a:rPr lang="es-MX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Producto Ampliado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50000"/>
              <a:defRPr/>
            </a:pPr>
            <a:r>
              <a:rPr lang="es-MX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s-MX" sz="2000" b="0">
                <a:solidFill>
                  <a:schemeClr val="tx2"/>
                </a:solidFill>
              </a:rPr>
              <a:t>Es lo que el cliente no espera, pero se le brinda.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50000"/>
              <a:buFontTx/>
              <a:buChar char="•"/>
              <a:defRPr/>
            </a:pPr>
            <a:r>
              <a:rPr lang="es-MX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Producto Potencial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50000"/>
              <a:defRPr/>
            </a:pPr>
            <a:r>
              <a:rPr lang="es-MX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s-MX" sz="2000" b="0">
                <a:solidFill>
                  <a:schemeClr val="tx2"/>
                </a:solidFill>
              </a:rPr>
              <a:t>Es todo lo que la Empresa puede brindar al cliente.</a:t>
            </a:r>
            <a:endParaRPr lang="es-MX" sz="20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  <a:defRPr/>
            </a:pPr>
            <a:endParaRPr lang="es-ES" sz="20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887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6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6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6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69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69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/>
      <p:bldP spid="12698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es la experiencia? </a:t>
            </a:r>
            <a:r>
              <a:rPr lang="es-MX" b="1" dirty="0" smtClean="0">
                <a:solidFill>
                  <a:schemeClr val="tx1"/>
                </a:solidFill>
              </a:rPr>
              <a:t>(RAE, 2016)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49" y="1825625"/>
            <a:ext cx="8066385" cy="4351338"/>
          </a:xfrm>
        </p:spPr>
        <p:txBody>
          <a:bodyPr>
            <a:noAutofit/>
          </a:bodyPr>
          <a:lstStyle/>
          <a:p>
            <a:r>
              <a:rPr lang="es-MX" dirty="0" err="1"/>
              <a:t>experiencia.Del</a:t>
            </a:r>
            <a:r>
              <a:rPr lang="es-MX" dirty="0"/>
              <a:t> lat. </a:t>
            </a:r>
            <a:r>
              <a:rPr lang="es-MX" i="1" dirty="0" err="1"/>
              <a:t>experientia</a:t>
            </a:r>
            <a:r>
              <a:rPr lang="es-MX" i="1" dirty="0"/>
              <a:t>.</a:t>
            </a:r>
            <a:endParaRPr lang="es-MX" dirty="0"/>
          </a:p>
          <a:p>
            <a:r>
              <a:rPr lang="es-MX" dirty="0"/>
              <a:t>1. </a:t>
            </a:r>
            <a:r>
              <a:rPr lang="es-MX" dirty="0" smtClean="0"/>
              <a:t>Hecho</a:t>
            </a:r>
            <a:r>
              <a:rPr lang="es-MX" dirty="0"/>
              <a:t> de haber sentido, conocido o presenciado alguien algo.</a:t>
            </a:r>
          </a:p>
          <a:p>
            <a:r>
              <a:rPr lang="es-MX" dirty="0"/>
              <a:t>2. </a:t>
            </a:r>
            <a:r>
              <a:rPr lang="es-MX" dirty="0" smtClean="0"/>
              <a:t>Práctica</a:t>
            </a:r>
            <a:r>
              <a:rPr lang="es-MX" dirty="0"/>
              <a:t> prolongada que proporciona </a:t>
            </a:r>
            <a:r>
              <a:rPr lang="es-MX" dirty="0" smtClean="0"/>
              <a:t>conocimiento</a:t>
            </a:r>
            <a:r>
              <a:rPr lang="es-MX" dirty="0"/>
              <a:t> o habilidad </a:t>
            </a:r>
            <a:r>
              <a:rPr lang="es-MX" dirty="0" smtClean="0"/>
              <a:t>para</a:t>
            </a:r>
            <a:r>
              <a:rPr lang="es-MX" dirty="0"/>
              <a:t> hacer algo.</a:t>
            </a:r>
          </a:p>
          <a:p>
            <a:r>
              <a:rPr lang="es-MX" dirty="0"/>
              <a:t>3. </a:t>
            </a:r>
            <a:r>
              <a:rPr lang="es-MX" dirty="0" smtClean="0"/>
              <a:t>Conocimiento</a:t>
            </a:r>
            <a:r>
              <a:rPr lang="es-MX" dirty="0"/>
              <a:t> de la vida adquirido por las circunstancias o situaciones vividas.</a:t>
            </a:r>
          </a:p>
          <a:p>
            <a:r>
              <a:rPr lang="es-MX" dirty="0"/>
              <a:t>4. </a:t>
            </a:r>
            <a:r>
              <a:rPr lang="es-MX" dirty="0" smtClean="0"/>
              <a:t>Circunstancia</a:t>
            </a:r>
            <a:r>
              <a:rPr lang="es-MX" dirty="0"/>
              <a:t> o acontecimiento vivido por una persona.</a:t>
            </a:r>
          </a:p>
          <a:p>
            <a:r>
              <a:rPr lang="es-MX" dirty="0"/>
              <a:t>5. </a:t>
            </a:r>
            <a:r>
              <a:rPr lang="es-MX" b="1" dirty="0" smtClean="0"/>
              <a:t>experimento</a:t>
            </a:r>
            <a:r>
              <a:rPr lang="es-MX" b="1" dirty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41231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http://image.slidesharecdn.com/psicologiadelconsumidor-clase09-elprocesodecompra-111109135602-phpapp02/95/psicologia-del-consumidor-clase09el-proceso-de-compra-2-728.jpg?cb=132084705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1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1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Tipos de compra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2" t="18452" r="23252" b="11743"/>
          <a:stretch/>
        </p:blipFill>
        <p:spPr bwMode="auto">
          <a:xfrm>
            <a:off x="296260" y="1138425"/>
            <a:ext cx="8165928" cy="553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31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¡ANTES DE QUE TE LO CUENTEN MEJOR VÍVELO!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066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Clasificación de las decisiones de compra por emociones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sz="3600" dirty="0"/>
              <a:t>Barry </a:t>
            </a:r>
            <a:r>
              <a:rPr lang="es-MX" sz="3600" dirty="0" err="1"/>
              <a:t>Feig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336642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Feig</a:t>
            </a:r>
            <a:r>
              <a:rPr lang="es-MX" dirty="0" smtClean="0"/>
              <a:t> (2014)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i="1" dirty="0"/>
              <a:t>El deseo de control</a:t>
            </a:r>
            <a:r>
              <a:rPr lang="es-MX" dirty="0"/>
              <a:t> – sentir que tenemos el control de toda situación. Aplica muy bien a productos </a:t>
            </a:r>
            <a:r>
              <a:rPr lang="es-MX" dirty="0" smtClean="0"/>
              <a:t>financieros.</a:t>
            </a:r>
          </a:p>
          <a:p>
            <a:pPr marL="514350" indent="-514350">
              <a:buFont typeface="+mj-lt"/>
              <a:buAutoNum type="arabicPeriod"/>
            </a:pPr>
            <a:r>
              <a:rPr lang="es-MX" i="1" dirty="0" smtClean="0"/>
              <a:t>Soy </a:t>
            </a:r>
            <a:r>
              <a:rPr lang="es-MX" i="1" dirty="0"/>
              <a:t>mejor que tú</a:t>
            </a:r>
            <a:r>
              <a:rPr lang="es-MX" dirty="0"/>
              <a:t> – apela al deseo de sobresalir frente a los demás</a:t>
            </a:r>
            <a:r>
              <a:rPr lang="es-MX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MX" i="1" dirty="0" smtClean="0"/>
              <a:t>La </a:t>
            </a:r>
            <a:r>
              <a:rPr lang="es-MX" i="1" dirty="0"/>
              <a:t>emoción del descubrimiento</a:t>
            </a:r>
            <a:r>
              <a:rPr lang="es-MX" dirty="0"/>
              <a:t> – aquel que se considera innovador. Aplica a cine de arte, nuevos restaurantes, entre otros</a:t>
            </a:r>
            <a:r>
              <a:rPr lang="es-MX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MX" i="1" dirty="0" smtClean="0"/>
              <a:t>Revaluación</a:t>
            </a:r>
            <a:r>
              <a:rPr lang="es-MX" dirty="0"/>
              <a:t> – el ya clásico: “Me lo merezco</a:t>
            </a:r>
            <a:r>
              <a:rPr lang="es-MX" dirty="0" smtClean="0"/>
              <a:t>”.</a:t>
            </a:r>
          </a:p>
          <a:p>
            <a:pPr marL="514350" indent="-514350">
              <a:buFont typeface="+mj-lt"/>
              <a:buAutoNum type="arabicPeriod"/>
            </a:pPr>
            <a:r>
              <a:rPr lang="es-MX" i="1" dirty="0" smtClean="0"/>
              <a:t>Valores </a:t>
            </a:r>
            <a:r>
              <a:rPr lang="es-MX" i="1" dirty="0"/>
              <a:t>familiares</a:t>
            </a:r>
            <a:r>
              <a:rPr lang="es-MX" dirty="0"/>
              <a:t> – aquí vemos el estereotipo de una familia feliz (papá, mamá, hijo, hija, y a veces un perro). Ideal para productos inmobiliarios</a:t>
            </a:r>
            <a:r>
              <a:rPr lang="es-MX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3339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s-MX" i="1" dirty="0"/>
              <a:t>Pertenecer</a:t>
            </a:r>
            <a:r>
              <a:rPr lang="es-MX" dirty="0"/>
              <a:t> – nos gusta pertenecer a grupos de interés, lo cual nos puede dar status. Aquí aplica a membresías, clubes deportivos, etcétera.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s-MX" i="1" dirty="0"/>
              <a:t>Diversión </a:t>
            </a:r>
            <a:r>
              <a:rPr lang="es-MX" dirty="0"/>
              <a:t>– consciente o no, queremos divertirnos</a:t>
            </a:r>
            <a:r>
              <a:rPr lang="es-MX" dirty="0" smtClean="0"/>
              <a:t>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s-MX" i="1" dirty="0"/>
              <a:t>Falta de tiempo</a:t>
            </a:r>
            <a:r>
              <a:rPr lang="es-MX" dirty="0"/>
              <a:t> – apela al ritmo de vida y es ideal para productos de conveniencia.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s-MX" i="1" dirty="0"/>
              <a:t>Tener lo mejor posible</a:t>
            </a:r>
            <a:r>
              <a:rPr lang="es-MX" dirty="0"/>
              <a:t> – otra emoción de status. Aquí pesa más la marca y lo que representa que el satisfactor mismo.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s-MX" i="1" dirty="0" err="1"/>
              <a:t>Autologro</a:t>
            </a:r>
            <a:r>
              <a:rPr lang="es-MX" i="1" dirty="0"/>
              <a:t> </a:t>
            </a:r>
            <a:r>
              <a:rPr lang="es-MX" dirty="0"/>
              <a:t>– para todos aquellos que desean reencontrar su camino. Ideal para textos de autoayuda, cursos y psicólogos.</a:t>
            </a:r>
          </a:p>
          <a:p>
            <a:pPr marL="514350" indent="-514350">
              <a:buFont typeface="+mj-lt"/>
              <a:buAutoNum type="arabicPeriod" startAt="6"/>
            </a:pP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69308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es-MX" i="1" dirty="0" smtClean="0"/>
              <a:t>Sexo</a:t>
            </a:r>
            <a:r>
              <a:rPr lang="es-MX" i="1" dirty="0"/>
              <a:t>, amor y romance </a:t>
            </a:r>
            <a:r>
              <a:rPr lang="es-MX" dirty="0"/>
              <a:t>– sin palabras.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s-MX" i="1" dirty="0"/>
              <a:t>Hacer por los demás </a:t>
            </a:r>
            <a:r>
              <a:rPr lang="es-MX" dirty="0"/>
              <a:t>– nos permite sentirnos menos culpables y sensibles hacia fenómenos humanitarios y ecológicas. Aplica a las ONG y empresas que cubren distintas causas.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s-MX" i="1" dirty="0"/>
              <a:t>Reinventarnos</a:t>
            </a:r>
            <a:r>
              <a:rPr lang="es-MX" dirty="0"/>
              <a:t> – para todos los que buscan un “nuevo yo”. Ideal para cirugías, depilaciones láser, tratamientos, etcétera.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s-MX" i="1" dirty="0"/>
              <a:t>Ser más inteligente</a:t>
            </a:r>
            <a:r>
              <a:rPr lang="es-MX" dirty="0"/>
              <a:t> – para quien desea una superación constante y mostrar mayor status intelectual. Ideal para cursos, maestrías o libros.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s-MX" i="1" dirty="0"/>
              <a:t>Poder, dominio e influencia</a:t>
            </a:r>
            <a:r>
              <a:rPr lang="es-MX" dirty="0"/>
              <a:t> – otra emoción de status. Aplica a artículos o servicios que hagan al usuario verse más poderos e </a:t>
            </a:r>
            <a:r>
              <a:rPr lang="es-MX" dirty="0" err="1"/>
              <a:t>influyente.</a:t>
            </a:r>
            <a:r>
              <a:rPr lang="es-MX" i="1" dirty="0" err="1"/>
              <a:t>Lo</a:t>
            </a:r>
            <a:r>
              <a:rPr lang="es-MX" i="1" dirty="0"/>
              <a:t> que siempre he soñado </a:t>
            </a:r>
            <a:r>
              <a:rPr lang="es-MX" dirty="0"/>
              <a:t>– la posibilidad de obtener lo inalcanzable. Aplica a rifas de autos, viajes o casas</a:t>
            </a:r>
            <a:r>
              <a:rPr lang="es-MX" dirty="0" smtClean="0"/>
              <a:t>.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s-MX" i="1" dirty="0"/>
              <a:t>Lo que siempre he soñado </a:t>
            </a:r>
            <a:r>
              <a:rPr lang="es-MX" dirty="0"/>
              <a:t>– la posibilidad de obtener lo inalcanzable. Aplica a rifas de autos, viajes o casas.</a:t>
            </a:r>
          </a:p>
          <a:p>
            <a:pPr marL="514350" indent="-514350">
              <a:buFont typeface="+mj-lt"/>
              <a:buAutoNum type="arabicPeriod" startAt="11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78084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>
                <a:solidFill>
                  <a:schemeClr val="tx1"/>
                </a:solidFill>
              </a:rPr>
              <a:t>Protocolo para crear una experiencias de marca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Identifique y plantee la problemática  del negocio, marca, producto o servicio.</a:t>
            </a:r>
          </a:p>
          <a:p>
            <a:r>
              <a:rPr lang="es-MX" dirty="0" smtClean="0"/>
              <a:t>Desarrolle un objetivo a cubrir en el tiempo determinado</a:t>
            </a:r>
          </a:p>
          <a:p>
            <a:r>
              <a:rPr lang="es-MX" dirty="0" smtClean="0"/>
              <a:t>Realice un mapa completo de la experiencia del cliente, consumidor o usuario a través de un diagrama de flujo, secuencia de procesos alguna otra herramienta que clarifique la experiencia</a:t>
            </a:r>
          </a:p>
          <a:p>
            <a:r>
              <a:rPr lang="es-MX" dirty="0" smtClean="0"/>
              <a:t>Determine qué efecto busca en la construcción de la experiencia: Social, político, comercial, etc.</a:t>
            </a:r>
          </a:p>
          <a:p>
            <a:r>
              <a:rPr lang="es-MX" dirty="0" smtClean="0"/>
              <a:t>Establezca un objetivo del plan experiencial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Señale los puntos críticos de la experiencia.</a:t>
            </a:r>
          </a:p>
          <a:p>
            <a:r>
              <a:rPr lang="es-MX" dirty="0" smtClean="0"/>
              <a:t>Identifique y justifique qué emociones, qué sentimientos y que pensamientos busca usted destacar en cada momento de la experiencia.</a:t>
            </a:r>
          </a:p>
          <a:p>
            <a:r>
              <a:rPr lang="es-MX" dirty="0" smtClean="0"/>
              <a:t>Desarrolle alternativas de cambio por cada punto crítico de acuerdo a los aspectos en que se crea una experiencia.</a:t>
            </a:r>
          </a:p>
          <a:p>
            <a:r>
              <a:rPr lang="es-MX" dirty="0" smtClean="0"/>
              <a:t>Construir la plataforma sensorial.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86998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>
                <a:solidFill>
                  <a:schemeClr val="tx1"/>
                </a:solidFill>
              </a:rPr>
              <a:t>Protocolo para crear una experiencias de marca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Defina los mecanismos para la gestión y mantenimiento de los recursos sensoriales</a:t>
            </a:r>
          </a:p>
          <a:p>
            <a:r>
              <a:rPr lang="es-MX" dirty="0" smtClean="0"/>
              <a:t>Establezca los medios de distribución sensorial.</a:t>
            </a:r>
          </a:p>
          <a:p>
            <a:r>
              <a:rPr lang="es-MX" dirty="0" smtClean="0"/>
              <a:t>Establezca los mecanismos de control para llevar a cabo el plan experiencial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Establezca una calendarización de las actividades experienciales.</a:t>
            </a:r>
          </a:p>
          <a:p>
            <a:r>
              <a:rPr lang="es-MX" dirty="0" smtClean="0"/>
              <a:t>Asegurar los recursos para la experiencia</a:t>
            </a:r>
          </a:p>
          <a:p>
            <a:r>
              <a:rPr lang="es-MX" dirty="0" smtClean="0"/>
              <a:t>Mantenga el sentido de la sorpresa en el momento que lo precise.</a:t>
            </a:r>
          </a:p>
          <a:p>
            <a:r>
              <a:rPr lang="es-MX" dirty="0" smtClean="0"/>
              <a:t>Comprometa a la marca o la empresa en el desarrollo de la experiencia</a:t>
            </a:r>
          </a:p>
        </p:txBody>
      </p:sp>
    </p:spTree>
    <p:extLst>
      <p:ext uri="{BB962C8B-B14F-4D97-AF65-F5344CB8AC3E}">
        <p14:creationId xmlns:p14="http://schemas.microsoft.com/office/powerpoint/2010/main" val="40743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Protocolo para </a:t>
            </a:r>
            <a:r>
              <a:rPr lang="es-MX" smtClean="0"/>
              <a:t>crear experiencias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Otorgue responsabilidades</a:t>
            </a:r>
          </a:p>
          <a:p>
            <a:r>
              <a:rPr lang="es-MX" dirty="0" smtClean="0"/>
              <a:t>Ejecute el plan experiencial</a:t>
            </a:r>
          </a:p>
          <a:p>
            <a:r>
              <a:rPr lang="es-MX" dirty="0" smtClean="0"/>
              <a:t>Mida los resultados</a:t>
            </a:r>
          </a:p>
          <a:p>
            <a:r>
              <a:rPr lang="es-MX" dirty="0" smtClean="0"/>
              <a:t>Procure la mejora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1635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¿Cuál ha sido la mejor experiencia de tu vida?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De tu </a:t>
            </a:r>
            <a:r>
              <a:rPr lang="es-MX" dirty="0" smtClean="0"/>
              <a:t>magister</a:t>
            </a:r>
            <a:endParaRPr lang="es-MX" dirty="0" smtClean="0"/>
          </a:p>
          <a:p>
            <a:r>
              <a:rPr lang="es-MX" dirty="0" smtClean="0"/>
              <a:t>De tu trabajo</a:t>
            </a:r>
          </a:p>
          <a:p>
            <a:r>
              <a:rPr lang="es-MX" dirty="0" smtClean="0"/>
              <a:t>De tus profesores</a:t>
            </a:r>
          </a:p>
          <a:p>
            <a:r>
              <a:rPr lang="es-MX" dirty="0" smtClean="0"/>
              <a:t>De tus últimas vacaciones</a:t>
            </a:r>
          </a:p>
          <a:p>
            <a:r>
              <a:rPr lang="es-MX" dirty="0" smtClean="0"/>
              <a:t>De tu familia</a:t>
            </a:r>
          </a:p>
          <a:p>
            <a:r>
              <a:rPr lang="es-MX" dirty="0" smtClean="0"/>
              <a:t>De la amistad</a:t>
            </a:r>
          </a:p>
          <a:p>
            <a:r>
              <a:rPr lang="es-MX" dirty="0" smtClean="0"/>
              <a:t>Del amor</a:t>
            </a:r>
          </a:p>
          <a:p>
            <a:r>
              <a:rPr lang="es-MX" dirty="0" smtClean="0"/>
              <a:t>Del noviazgo</a:t>
            </a:r>
          </a:p>
        </p:txBody>
      </p:sp>
    </p:spTree>
    <p:extLst>
      <p:ext uri="{BB962C8B-B14F-4D97-AF65-F5344CB8AC3E}">
        <p14:creationId xmlns:p14="http://schemas.microsoft.com/office/powerpoint/2010/main" val="2987064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2252631"/>
            <a:ext cx="4733855" cy="2387600"/>
          </a:xfrm>
        </p:spPr>
        <p:txBody>
          <a:bodyPr>
            <a:noAutofit/>
          </a:bodyPr>
          <a:lstStyle/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experiencial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el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las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empresas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crear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experiencias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memorables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490" y="5075378"/>
            <a:ext cx="3437737" cy="458115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Julio César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Montiel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Flores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92601"/>
          <a:stretch/>
        </p:blipFill>
        <p:spPr>
          <a:xfrm>
            <a:off x="1" y="0"/>
            <a:ext cx="907079" cy="689286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63377" b="66600"/>
          <a:stretch/>
        </p:blipFill>
        <p:spPr>
          <a:xfrm>
            <a:off x="5316031" y="0"/>
            <a:ext cx="4007152" cy="205465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8215" r="37797" b="62425"/>
          <a:stretch/>
        </p:blipFill>
        <p:spPr>
          <a:xfrm>
            <a:off x="907631" y="329629"/>
            <a:ext cx="4408400" cy="172502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793640" y="5108755"/>
            <a:ext cx="3529543" cy="174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257" y="2509569"/>
            <a:ext cx="2520700" cy="214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39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161855" y="0"/>
            <a:ext cx="9620415" cy="174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1330"/>
            <a:ext cx="5327650" cy="74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MX" sz="4000" dirty="0" smtClean="0"/>
              <a:t>El estudio de caso:</a:t>
            </a:r>
          </a:p>
          <a:p>
            <a:r>
              <a:rPr lang="es-MX" sz="4000" dirty="0" smtClean="0"/>
              <a:t>El Valle de Guadalupe, Ensenada, B.C., México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2237617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79" y="-235920"/>
            <a:ext cx="962660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50" y="-235920"/>
            <a:ext cx="5327650" cy="74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Conceptos clave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8965" y="1443835"/>
            <a:ext cx="6108200" cy="4525963"/>
          </a:xfrm>
        </p:spPr>
        <p:txBody>
          <a:bodyPr/>
          <a:lstStyle/>
          <a:p>
            <a:pPr marL="82296" indent="0">
              <a:buNone/>
            </a:pPr>
            <a:r>
              <a:rPr lang="es-MX" b="1" dirty="0" err="1" smtClean="0"/>
              <a:t>Enoturismo</a:t>
            </a:r>
            <a:r>
              <a:rPr lang="es-MX" dirty="0" smtClean="0"/>
              <a:t>: “Aquellos </a:t>
            </a:r>
            <a:r>
              <a:rPr lang="es-MX" dirty="0"/>
              <a:t>viajes que tienen como fin realizar actividades recreativas en contacto directo con la naturaleza y las expresiones culturales que le envuelven con una actitud y compromiso de conocer, respetar, disfrutar y participar en la conservación de los recursos naturales y culturales</a:t>
            </a:r>
            <a:r>
              <a:rPr lang="es-MX" dirty="0" smtClean="0"/>
              <a:t>” </a:t>
            </a:r>
            <a:r>
              <a:rPr lang="es-MX" dirty="0"/>
              <a:t>(</a:t>
            </a:r>
            <a:r>
              <a:rPr lang="es-MX" dirty="0" err="1"/>
              <a:t>Vintur</a:t>
            </a:r>
            <a:r>
              <a:rPr lang="es-MX" dirty="0"/>
              <a:t>, 2006</a:t>
            </a:r>
            <a:r>
              <a:rPr lang="es-MX" dirty="0" smtClean="0"/>
              <a:t>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5720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69" y="-152885"/>
            <a:ext cx="962660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204" y="-313377"/>
            <a:ext cx="5327650" cy="74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Experiencia memorable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Estimulación de los 5 sentidos</a:t>
            </a:r>
          </a:p>
          <a:p>
            <a:r>
              <a:rPr lang="es-MX" dirty="0" smtClean="0"/>
              <a:t>Emociones</a:t>
            </a:r>
          </a:p>
          <a:p>
            <a:r>
              <a:rPr lang="es-MX" dirty="0" smtClean="0"/>
              <a:t>Sentimientos</a:t>
            </a:r>
          </a:p>
          <a:p>
            <a:r>
              <a:rPr lang="es-MX" dirty="0" smtClean="0"/>
              <a:t>Pensamientos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0109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ttp://rtodos-santos.com/wp-content/uploads/2012/08/mapa-hacienda-valle-de-guadalu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921"/>
            <a:ext cx="5692775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5648815" y="2264431"/>
            <a:ext cx="3455988" cy="236644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MX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Región vitivinícola</a:t>
            </a:r>
            <a:r>
              <a:rPr lang="es-MX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más importante del norte del país.</a:t>
            </a:r>
            <a:br>
              <a:rPr lang="es-MX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Compuesto por tres comunidades:</a:t>
            </a:r>
            <a:br>
              <a:rPr lang="es-MX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Ejido </a:t>
            </a:r>
            <a:r>
              <a:rPr lang="es-MX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Porvenir</a:t>
            </a:r>
            <a:r>
              <a:rPr lang="es-MX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s-MX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Francisco Zarco</a:t>
            </a:r>
            <a:r>
              <a:rPr lang="es-MX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y </a:t>
            </a:r>
            <a:r>
              <a:rPr lang="es-MX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San Antonio De las Minas</a:t>
            </a:r>
            <a:endParaRPr lang="es-MX" altLang="es-MX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54" y="2207360"/>
            <a:ext cx="3390331" cy="335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656263" y="0"/>
            <a:ext cx="3649592" cy="190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732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61855" y="0"/>
            <a:ext cx="9620415" cy="1596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s-MX" sz="6600" dirty="0" smtClean="0">
                <a:solidFill>
                  <a:schemeClr val="tx1"/>
                </a:solidFill>
              </a:rPr>
              <a:t>El Valle de Guadalupe</a:t>
            </a:r>
            <a:endParaRPr lang="es-MX" altLang="es-MX" sz="6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261252250"/>
              </p:ext>
            </p:extLst>
          </p:nvPr>
        </p:nvGraphicFramePr>
        <p:xfrm>
          <a:off x="22944" y="1628800"/>
          <a:ext cx="9013552" cy="496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199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266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55" y="-307975"/>
            <a:ext cx="5327650" cy="74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>
                <a:solidFill>
                  <a:schemeClr val="tx1"/>
                </a:solidFill>
              </a:rPr>
              <a:t>Perfil del turista enológico</a:t>
            </a:r>
            <a:br>
              <a:rPr lang="es-MX" dirty="0" smtClean="0">
                <a:solidFill>
                  <a:schemeClr val="tx1"/>
                </a:solidFill>
              </a:rPr>
            </a:br>
            <a:r>
              <a:rPr lang="es-MX" sz="2200" dirty="0" err="1">
                <a:solidFill>
                  <a:schemeClr val="tx1"/>
                </a:solidFill>
                <a:effectLst/>
              </a:rPr>
              <a:t>Charters</a:t>
            </a:r>
            <a:r>
              <a:rPr lang="es-MX" sz="2200" dirty="0">
                <a:solidFill>
                  <a:schemeClr val="tx1"/>
                </a:solidFill>
                <a:effectLst/>
              </a:rPr>
              <a:t> y Ali-</a:t>
            </a:r>
            <a:r>
              <a:rPr lang="es-MX" sz="2200" dirty="0" err="1">
                <a:solidFill>
                  <a:schemeClr val="tx1"/>
                </a:solidFill>
                <a:effectLst/>
              </a:rPr>
              <a:t>Knight</a:t>
            </a:r>
            <a:r>
              <a:rPr lang="es-MX" sz="2200" dirty="0">
                <a:solidFill>
                  <a:schemeClr val="tx1"/>
                </a:solidFill>
                <a:effectLst/>
              </a:rPr>
              <a:t> (2002) </a:t>
            </a:r>
            <a:endParaRPr lang="es-MX" sz="22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s-MX" sz="3600" dirty="0" smtClean="0"/>
              <a:t>Amantes </a:t>
            </a:r>
            <a:r>
              <a:rPr lang="es-MX" sz="3600" dirty="0"/>
              <a:t>del </a:t>
            </a:r>
            <a:r>
              <a:rPr lang="es-MX" sz="3600" dirty="0" smtClean="0"/>
              <a:t>vino </a:t>
            </a:r>
          </a:p>
          <a:p>
            <a:pPr marL="514350" indent="-514350">
              <a:buAutoNum type="arabicParenR"/>
            </a:pPr>
            <a:r>
              <a:rPr lang="es-MX" sz="3600" dirty="0" smtClean="0"/>
              <a:t>Entendidos </a:t>
            </a:r>
            <a:r>
              <a:rPr lang="es-MX" sz="3600" dirty="0"/>
              <a:t>del </a:t>
            </a:r>
            <a:r>
              <a:rPr lang="es-MX" sz="3600" dirty="0" smtClean="0"/>
              <a:t>vino</a:t>
            </a:r>
          </a:p>
          <a:p>
            <a:pPr marL="514350" indent="-514350">
              <a:buAutoNum type="arabicParenR"/>
            </a:pPr>
            <a:r>
              <a:rPr lang="es-MX" sz="3600" dirty="0" smtClean="0"/>
              <a:t>Interesados </a:t>
            </a:r>
            <a:r>
              <a:rPr lang="es-MX" sz="3600" dirty="0"/>
              <a:t>del </a:t>
            </a:r>
            <a:r>
              <a:rPr lang="es-MX" sz="3600" dirty="0" smtClean="0"/>
              <a:t>vino</a:t>
            </a:r>
          </a:p>
          <a:p>
            <a:pPr marL="514350" indent="-514350">
              <a:buAutoNum type="arabicParenR"/>
            </a:pPr>
            <a:r>
              <a:rPr lang="es-MX" sz="3600" dirty="0" smtClean="0"/>
              <a:t>Iniciados </a:t>
            </a:r>
            <a:r>
              <a:rPr lang="es-MX" sz="3600" dirty="0"/>
              <a:t>al </a:t>
            </a:r>
            <a:r>
              <a:rPr lang="es-MX" sz="3600" dirty="0" smtClean="0"/>
              <a:t>vino</a:t>
            </a:r>
            <a:endParaRPr lang="es-MX" sz="36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653853840"/>
              </p:ext>
            </p:extLst>
          </p:nvPr>
        </p:nvGraphicFramePr>
        <p:xfrm>
          <a:off x="6012160" y="1556792"/>
          <a:ext cx="31318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8115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266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8965" y="30366"/>
            <a:ext cx="8229600" cy="1143000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Cobertura </a:t>
            </a:r>
            <a:r>
              <a:rPr lang="es-MX" smtClean="0">
                <a:solidFill>
                  <a:schemeClr val="tx1"/>
                </a:solidFill>
              </a:rPr>
              <a:t>de mercado</a:t>
            </a:r>
            <a:endParaRPr lang="es-MX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MX" sz="3600" dirty="0"/>
              <a:t>Según Muñoz (s.a.) estas pueden ser: </a:t>
            </a:r>
            <a:endParaRPr lang="es-MX" sz="3600" dirty="0" smtClean="0"/>
          </a:p>
          <a:p>
            <a:pPr marL="82296" indent="0">
              <a:buNone/>
            </a:pPr>
            <a:r>
              <a:rPr lang="es-MX" sz="3600" dirty="0" smtClean="0"/>
              <a:t>1</a:t>
            </a:r>
            <a:r>
              <a:rPr lang="es-MX" sz="3600" dirty="0"/>
              <a:t>) Concentración en un solo </a:t>
            </a:r>
            <a:r>
              <a:rPr lang="es-MX" sz="3600" dirty="0" smtClean="0"/>
              <a:t>segmento</a:t>
            </a:r>
          </a:p>
          <a:p>
            <a:pPr marL="82296" indent="0">
              <a:buNone/>
            </a:pPr>
            <a:r>
              <a:rPr lang="es-MX" sz="3600" dirty="0" smtClean="0"/>
              <a:t>2</a:t>
            </a:r>
            <a:r>
              <a:rPr lang="es-MX" sz="3600" dirty="0"/>
              <a:t>) Especialización </a:t>
            </a:r>
            <a:r>
              <a:rPr lang="es-MX" sz="3600" dirty="0" smtClean="0"/>
              <a:t>selectiva</a:t>
            </a:r>
          </a:p>
          <a:p>
            <a:pPr marL="82296" indent="0">
              <a:buNone/>
            </a:pPr>
            <a:r>
              <a:rPr lang="es-MX" sz="3600" dirty="0" smtClean="0"/>
              <a:t>3</a:t>
            </a:r>
            <a:r>
              <a:rPr lang="es-MX" sz="3600" dirty="0"/>
              <a:t>) Especialización en el </a:t>
            </a:r>
            <a:r>
              <a:rPr lang="es-MX" sz="3600" dirty="0" smtClean="0"/>
              <a:t>producto</a:t>
            </a:r>
          </a:p>
          <a:p>
            <a:pPr marL="82296" indent="0">
              <a:buNone/>
            </a:pPr>
            <a:r>
              <a:rPr lang="es-MX" sz="3600" dirty="0" smtClean="0"/>
              <a:t>4</a:t>
            </a:r>
            <a:r>
              <a:rPr lang="es-MX" sz="3600" dirty="0"/>
              <a:t>) Especialización del </a:t>
            </a:r>
            <a:r>
              <a:rPr lang="es-MX" sz="3600" dirty="0" smtClean="0"/>
              <a:t>mercado</a:t>
            </a:r>
          </a:p>
          <a:p>
            <a:pPr marL="82296" indent="0">
              <a:buNone/>
            </a:pPr>
            <a:r>
              <a:rPr lang="es-MX" sz="3600" dirty="0" smtClean="0"/>
              <a:t>5</a:t>
            </a:r>
            <a:r>
              <a:rPr lang="es-MX" sz="3600" dirty="0"/>
              <a:t>) Cobertura total del </a:t>
            </a:r>
            <a:r>
              <a:rPr lang="es-MX" sz="3600" dirty="0" smtClean="0"/>
              <a:t>mercado</a:t>
            </a:r>
            <a:endParaRPr lang="es-MX" sz="3600" dirty="0"/>
          </a:p>
          <a:p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54428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585"/>
            <a:ext cx="96266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Culpable!!!!!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35" y="2054655"/>
            <a:ext cx="37814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08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76"/>
            <a:ext cx="96266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>
                <a:solidFill>
                  <a:schemeClr val="tx1"/>
                </a:solidFill>
              </a:rPr>
              <a:t>Proceso de degustación</a:t>
            </a:r>
            <a:br>
              <a:rPr lang="es-MX" dirty="0" smtClean="0">
                <a:solidFill>
                  <a:schemeClr val="tx1"/>
                </a:solidFill>
              </a:rPr>
            </a:br>
            <a:r>
              <a:rPr lang="es-MX" sz="2200" dirty="0">
                <a:solidFill>
                  <a:schemeClr val="tx1"/>
                </a:solidFill>
                <a:effectLst/>
              </a:rPr>
              <a:t>Ministerio de Agricultura, Alimentación y Medio Ambiente, </a:t>
            </a:r>
            <a:r>
              <a:rPr lang="es-MX" sz="2200" dirty="0" smtClean="0">
                <a:solidFill>
                  <a:schemeClr val="tx1"/>
                </a:solidFill>
                <a:effectLst/>
              </a:rPr>
              <a:t>España (2015)</a:t>
            </a:r>
            <a:endParaRPr lang="es-MX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514827"/>
              </p:ext>
            </p:extLst>
          </p:nvPr>
        </p:nvGraphicFramePr>
        <p:xfrm>
          <a:off x="739775" y="1646142"/>
          <a:ext cx="7664450" cy="4416552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1816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8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Fase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Características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Visual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Es el primer contacto con el vino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Pretende determinar las características que serán confirmadas o rechazadas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Informa sobre la apariencia del vino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Genera sensaciones de brillantez, color, viscosidad, matiz o intensidad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Olfativa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Mide la intensidad y potencia del aroma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Permite definir las características del aroma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Es posible juzgar la calidad del aroma a partir de la variedad de matices y notas aromáticas.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Clasificar familias aromáticas en términos de lo floral, frutal, especias, maderas, bálsamos, etcétera.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Gustativa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Se ejecuta al llevar el vino a la boca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Momento complejo por la combinación de la percepción olfativa y gustativa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Permite identificar distintos sabores fundamentales, dulce, salado, ácido y amargo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Es posible identificar la intensidad y equilibrio en los sabores fundamentales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Se evalúa la calidad, equilibrio y persistencia gustativa del vino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Se juzga la armonía de sabores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36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recordamos del </a:t>
            </a:r>
            <a:r>
              <a:rPr lang="es-MX" dirty="0" smtClean="0">
                <a:solidFill>
                  <a:schemeClr val="tx1"/>
                </a:solidFill>
              </a:rPr>
              <a:t>Marketing?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¿Qué es?</a:t>
            </a:r>
          </a:p>
          <a:p>
            <a:r>
              <a:rPr lang="es-MX" dirty="0" smtClean="0"/>
              <a:t>¿Qué funciones tiene?</a:t>
            </a:r>
          </a:p>
          <a:p>
            <a:r>
              <a:rPr lang="es-MX" dirty="0" smtClean="0"/>
              <a:t>¿Qué atiende?</a:t>
            </a:r>
          </a:p>
          <a:p>
            <a:r>
              <a:rPr lang="es-MX" dirty="0" smtClean="0"/>
              <a:t>¿Por qué aplicamos el marketing?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170433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5" y="-83215"/>
            <a:ext cx="96266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45" y="-541330"/>
            <a:ext cx="5327650" cy="74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 smtClean="0">
                <a:solidFill>
                  <a:schemeClr val="tx1"/>
                </a:solidFill>
              </a:rPr>
              <a:t>Obstáculos resultantes que impiden la experiencia memorable</a:t>
            </a:r>
            <a:endParaRPr lang="es-MX" sz="28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8965" y="1291131"/>
            <a:ext cx="6871725" cy="4678668"/>
          </a:xfrm>
        </p:spPr>
        <p:txBody>
          <a:bodyPr>
            <a:normAutofit/>
          </a:bodyPr>
          <a:lstStyle/>
          <a:p>
            <a:r>
              <a:rPr lang="es-MX" dirty="0" smtClean="0"/>
              <a:t>Mayor conocimiento mayor exigencia</a:t>
            </a:r>
          </a:p>
          <a:p>
            <a:r>
              <a:rPr lang="es-MX" dirty="0" smtClean="0"/>
              <a:t>Atención en volumen de visitantes ( A mayor volumen, </a:t>
            </a:r>
            <a:r>
              <a:rPr lang="es-MX" dirty="0" err="1" smtClean="0"/>
              <a:t>decrementa</a:t>
            </a:r>
            <a:r>
              <a:rPr lang="es-MX" dirty="0" smtClean="0"/>
              <a:t> la calidad en la atención).</a:t>
            </a:r>
          </a:p>
          <a:p>
            <a:r>
              <a:rPr lang="es-MX" dirty="0" smtClean="0"/>
              <a:t>Capacitación del personal / Figura del </a:t>
            </a:r>
            <a:r>
              <a:rPr lang="es-MX" dirty="0" err="1" smtClean="0"/>
              <a:t>sommelier</a:t>
            </a:r>
            <a:endParaRPr lang="es-MX" dirty="0" smtClean="0"/>
          </a:p>
          <a:p>
            <a:r>
              <a:rPr lang="es-MX" dirty="0" smtClean="0"/>
              <a:t>Estrategia de atención al mercado</a:t>
            </a:r>
          </a:p>
          <a:p>
            <a:r>
              <a:rPr lang="es-MX" dirty="0" smtClean="0"/>
              <a:t>Mayor precio, mayores expectativas, mayor exigencia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474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600" i="1" dirty="0"/>
              <a:t>"el marketing es un proceso social y administrativo mediante el cual grupos e individuos obtienen lo que necesitan y desean a través de generar, ofrecer e intercambiar productos de valor con sus </a:t>
            </a:r>
            <a:r>
              <a:rPr lang="es-MX" sz="3600" i="1" dirty="0" smtClean="0"/>
              <a:t>semejantes“ </a:t>
            </a:r>
            <a:r>
              <a:rPr lang="es-MX" sz="3600" i="1" dirty="0" err="1" smtClean="0"/>
              <a:t>Kotler</a:t>
            </a:r>
            <a:r>
              <a:rPr lang="es-MX" sz="3600" i="1" dirty="0" smtClean="0"/>
              <a:t>, s.a.)</a:t>
            </a:r>
          </a:p>
          <a:p>
            <a:endParaRPr lang="es-MX" sz="3600" i="1" dirty="0"/>
          </a:p>
          <a:p>
            <a:endParaRPr lang="es-MX" sz="3600" i="1" dirty="0" smtClean="0"/>
          </a:p>
          <a:p>
            <a:endParaRPr lang="es-MX" sz="3600" i="1" dirty="0"/>
          </a:p>
        </p:txBody>
      </p:sp>
    </p:spTree>
    <p:extLst>
      <p:ext uri="{BB962C8B-B14F-4D97-AF65-F5344CB8AC3E}">
        <p14:creationId xmlns:p14="http://schemas.microsoft.com/office/powerpoint/2010/main" val="3342071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>
                <a:solidFill>
                  <a:schemeClr val="tx1"/>
                </a:solidFill>
              </a:rPr>
              <a:t>Marketing experiencial / sensorial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s-MX" sz="3200" b="1" dirty="0"/>
              <a:t>L</a:t>
            </a:r>
            <a:r>
              <a:rPr lang="es-MX" sz="3200" b="1" dirty="0" smtClean="0"/>
              <a:t>a </a:t>
            </a:r>
            <a:r>
              <a:rPr lang="es-MX" sz="3200" b="1" dirty="0"/>
              <a:t>creación de valor al cliente se produce mediante la creación de </a:t>
            </a:r>
            <a:r>
              <a:rPr lang="es-MX" sz="3200" b="1" dirty="0">
                <a:solidFill>
                  <a:schemeClr val="tx1"/>
                </a:solidFill>
              </a:rPr>
              <a:t>experiencias</a:t>
            </a:r>
            <a:r>
              <a:rPr lang="es-MX" sz="3200" b="1" dirty="0"/>
              <a:t> agradables en distintos momentos como el de la compra, consumo y </a:t>
            </a:r>
            <a:r>
              <a:rPr lang="es-MX" sz="3200" b="1" dirty="0" err="1"/>
              <a:t>postconsumo</a:t>
            </a:r>
            <a:r>
              <a:rPr lang="es-MX" sz="3200" b="1" dirty="0"/>
              <a:t>, para ello se recurre a la creación de </a:t>
            </a:r>
            <a:r>
              <a:rPr lang="es-MX" sz="3200" b="1" dirty="0">
                <a:solidFill>
                  <a:schemeClr val="tx1"/>
                </a:solidFill>
              </a:rPr>
              <a:t>emociones, sentimientos y pensamientos </a:t>
            </a:r>
            <a:r>
              <a:rPr lang="es-MX" sz="3200" b="1" dirty="0"/>
              <a:t>como consecuencia de la interacción entre la marca o empresa y el </a:t>
            </a:r>
            <a:r>
              <a:rPr lang="es-MX" sz="3200" b="1" dirty="0" smtClean="0"/>
              <a:t>cliente. </a:t>
            </a:r>
            <a:r>
              <a:rPr lang="es-MX" sz="2400" b="1" dirty="0"/>
              <a:t>Moral y Fernández (2012</a:t>
            </a:r>
            <a:r>
              <a:rPr lang="es-MX" sz="2400" b="1" dirty="0" smtClean="0"/>
              <a:t>).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6973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Tell</a:t>
            </a:r>
            <a:r>
              <a:rPr lang="es-MX" dirty="0" smtClean="0"/>
              <a:t> me…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Qué emociones te evoca el comprar el mejor celular de la historia mundial</a:t>
            </a:r>
          </a:p>
          <a:p>
            <a:r>
              <a:rPr lang="es-MX" dirty="0" smtClean="0"/>
              <a:t>Qué pensamientos te genera caminar por Paris y publicar una </a:t>
            </a:r>
            <a:r>
              <a:rPr lang="es-MX" i="1" dirty="0" err="1" smtClean="0"/>
              <a:t>selfie</a:t>
            </a:r>
            <a:r>
              <a:rPr lang="es-MX" dirty="0" smtClean="0"/>
              <a:t> a tus amigos de </a:t>
            </a:r>
            <a:r>
              <a:rPr lang="es-MX" dirty="0" err="1" smtClean="0"/>
              <a:t>facebook</a:t>
            </a:r>
            <a:endParaRPr lang="es-MX" dirty="0" smtClean="0"/>
          </a:p>
          <a:p>
            <a:r>
              <a:rPr lang="es-MX" dirty="0" smtClean="0"/>
              <a:t>Que sentimientos tienes al ver que detrás de toda la fila de interesados en entrar un antro, entras tú primero?</a:t>
            </a:r>
          </a:p>
          <a:p>
            <a:r>
              <a:rPr lang="es-MX" dirty="0" smtClean="0"/>
              <a:t>Qué experiencia tuviste de ut última materia?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93403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Propósito de la mercadotecnia experiencial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4400" dirty="0" smtClean="0"/>
              <a:t>Experiencias memorables</a:t>
            </a:r>
          </a:p>
          <a:p>
            <a:r>
              <a:rPr lang="es-MX" sz="4400" dirty="0" smtClean="0"/>
              <a:t>Máximo valor percibido</a:t>
            </a:r>
          </a:p>
          <a:p>
            <a:r>
              <a:rPr lang="es-MX" sz="4400" dirty="0" smtClean="0"/>
              <a:t>Experiencia significativa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2813139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>
                <a:solidFill>
                  <a:schemeClr val="tx1"/>
                </a:solidFill>
              </a:rPr>
              <a:t>Proceso </a:t>
            </a:r>
            <a:r>
              <a:rPr lang="es-MX" dirty="0">
                <a:solidFill>
                  <a:schemeClr val="tx1"/>
                </a:solidFill>
              </a:rPr>
              <a:t>del Marketing Experiencial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MX" sz="3200" dirty="0"/>
              <a:t>Paso 1: Estudio y análisis de las experiencias de los clientes. </a:t>
            </a:r>
            <a:endParaRPr lang="es-MX" sz="3200" dirty="0" smtClean="0"/>
          </a:p>
          <a:p>
            <a:r>
              <a:rPr lang="es-MX" sz="3200" dirty="0"/>
              <a:t>Paso 2: Definición de la plataforma experiencial </a:t>
            </a:r>
            <a:r>
              <a:rPr lang="es-MX" sz="3200" dirty="0" smtClean="0"/>
              <a:t>¿Qué prometerás en la experiencia?</a:t>
            </a:r>
          </a:p>
          <a:p>
            <a:r>
              <a:rPr lang="es-MX" sz="3200" dirty="0"/>
              <a:t>Paso 3: Diseño y planificación de las experiencias. </a:t>
            </a:r>
            <a:endParaRPr lang="es-MX" sz="3200" dirty="0" smtClean="0"/>
          </a:p>
          <a:p>
            <a:r>
              <a:rPr lang="es-MX" sz="3200" dirty="0"/>
              <a:t>Paso 4: Estructuración del contacto o encuentro con los clientes.</a:t>
            </a:r>
          </a:p>
        </p:txBody>
      </p:sp>
    </p:spTree>
    <p:extLst>
      <p:ext uri="{BB962C8B-B14F-4D97-AF65-F5344CB8AC3E}">
        <p14:creationId xmlns:p14="http://schemas.microsoft.com/office/powerpoint/2010/main" val="22458093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5343</TotalTime>
  <Words>1386</Words>
  <Application>Microsoft Office PowerPoint</Application>
  <PresentationFormat>Presentación en pantalla (4:3)</PresentationFormat>
  <Paragraphs>211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9" baseType="lpstr">
      <vt:lpstr>Arial</vt:lpstr>
      <vt:lpstr>Arial Narrow</vt:lpstr>
      <vt:lpstr>Calibri</vt:lpstr>
      <vt:lpstr>Calibri Light</vt:lpstr>
      <vt:lpstr>Candara</vt:lpstr>
      <vt:lpstr>Tahoma</vt:lpstr>
      <vt:lpstr>Times New Roman</vt:lpstr>
      <vt:lpstr>Wingdings</vt:lpstr>
      <vt:lpstr>Tema de Office</vt:lpstr>
      <vt:lpstr>Marketing experiencial y el reto de las empresas para crear experiencias memorables</vt:lpstr>
      <vt:lpstr>¿Qué es la experiencia? (RAE, 2016)</vt:lpstr>
      <vt:lpstr>¿Cuál ha sido la mejor experiencia de tu vida?</vt:lpstr>
      <vt:lpstr>¿Qué recordamos del Marketing?</vt:lpstr>
      <vt:lpstr>Presentación de PowerPoint</vt:lpstr>
      <vt:lpstr>Marketing experiencial / sensorial</vt:lpstr>
      <vt:lpstr>Tell me…</vt:lpstr>
      <vt:lpstr>Propósito de la mercadotecnia experiencial</vt:lpstr>
      <vt:lpstr>Proceso del Marketing Experiencial</vt:lpstr>
      <vt:lpstr>5 vías para crear la experiencia</vt:lpstr>
      <vt:lpstr>La percepción</vt:lpstr>
      <vt:lpstr>El sentimiento (Yankovic, 2011)</vt:lpstr>
      <vt:lpstr>La emoción (Yankovic, 2011)</vt:lpstr>
      <vt:lpstr>El pensamiento (Segovia, s.f.)</vt:lpstr>
      <vt:lpstr>Acción</vt:lpstr>
      <vt:lpstr>Presentación de PowerPoint</vt:lpstr>
      <vt:lpstr>El producto</vt:lpstr>
      <vt:lpstr> NIVELES DE UN PRODUCTO MODELO DE LEVITT</vt:lpstr>
      <vt:lpstr>CONCEPTO DE PRODUCTO TOTAL</vt:lpstr>
      <vt:lpstr>Presentación de PowerPoint</vt:lpstr>
      <vt:lpstr>Tipos de compra</vt:lpstr>
      <vt:lpstr>¡ANTES DE QUE TE LO CUENTEN MEJOR VÍVELO!</vt:lpstr>
      <vt:lpstr>Clasificación de las decisiones de compra por emociones</vt:lpstr>
      <vt:lpstr>Feig (2014)</vt:lpstr>
      <vt:lpstr>Presentación de PowerPoint</vt:lpstr>
      <vt:lpstr>Presentación de PowerPoint</vt:lpstr>
      <vt:lpstr>Protocolo para crear una experiencias de marca</vt:lpstr>
      <vt:lpstr>Protocolo para crear una experiencias de marca</vt:lpstr>
      <vt:lpstr>Protocolo para crear experiencias</vt:lpstr>
      <vt:lpstr>Marketing experiencial y el reto de las empresas para crear experiencias memorables</vt:lpstr>
      <vt:lpstr>Presentación de PowerPoint</vt:lpstr>
      <vt:lpstr>Conceptos clave</vt:lpstr>
      <vt:lpstr>Experiencia memorable</vt:lpstr>
      <vt:lpstr>Región vitivinícola más importante del norte del país. Compuesto por tres comunidades: Ejido El Porvenir, Francisco Zarco y San Antonio De las Minas</vt:lpstr>
      <vt:lpstr>El Valle de Guadalupe</vt:lpstr>
      <vt:lpstr>Perfil del turista enológico Charters y Ali-Knight (2002) </vt:lpstr>
      <vt:lpstr>Cobertura de mercado</vt:lpstr>
      <vt:lpstr>Culpable!!!!!</vt:lpstr>
      <vt:lpstr>Proceso de degustación Ministerio de Agricultura, Alimentación y Medio Ambiente, España (2015)</vt:lpstr>
      <vt:lpstr>Obstáculos resultantes que impiden la experiencia memorable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Julio Montiel Flores</cp:lastModifiedBy>
  <cp:revision>56</cp:revision>
  <dcterms:created xsi:type="dcterms:W3CDTF">2013-08-21T19:17:07Z</dcterms:created>
  <dcterms:modified xsi:type="dcterms:W3CDTF">2018-09-25T12:58:43Z</dcterms:modified>
</cp:coreProperties>
</file>