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90" r:id="rId3"/>
    <p:sldId id="309" r:id="rId4"/>
    <p:sldId id="263" r:id="rId5"/>
    <p:sldId id="272" r:id="rId6"/>
    <p:sldId id="318" r:id="rId7"/>
    <p:sldId id="291" r:id="rId8"/>
    <p:sldId id="324" r:id="rId9"/>
    <p:sldId id="325" r:id="rId10"/>
    <p:sldId id="292" r:id="rId11"/>
    <p:sldId id="321" r:id="rId12"/>
    <p:sldId id="312" r:id="rId13"/>
    <p:sldId id="267" r:id="rId14"/>
    <p:sldId id="262" r:id="rId15"/>
    <p:sldId id="260" r:id="rId16"/>
    <p:sldId id="259" r:id="rId17"/>
    <p:sldId id="296" r:id="rId18"/>
    <p:sldId id="273" r:id="rId19"/>
    <p:sldId id="277" r:id="rId20"/>
    <p:sldId id="275" r:id="rId21"/>
    <p:sldId id="278" r:id="rId22"/>
    <p:sldId id="276" r:id="rId23"/>
    <p:sldId id="274" r:id="rId24"/>
    <p:sldId id="295" r:id="rId25"/>
    <p:sldId id="280" r:id="rId26"/>
    <p:sldId id="334" r:id="rId27"/>
    <p:sldId id="298" r:id="rId28"/>
    <p:sldId id="311" r:id="rId29"/>
    <p:sldId id="271" r:id="rId30"/>
    <p:sldId id="306" r:id="rId31"/>
    <p:sldId id="302" r:id="rId32"/>
    <p:sldId id="303" r:id="rId33"/>
    <p:sldId id="304" r:id="rId34"/>
    <p:sldId id="305" r:id="rId35"/>
    <p:sldId id="300" r:id="rId36"/>
    <p:sldId id="307" r:id="rId37"/>
    <p:sldId id="326" r:id="rId38"/>
    <p:sldId id="323" r:id="rId39"/>
    <p:sldId id="308" r:id="rId40"/>
    <p:sldId id="315" r:id="rId41"/>
    <p:sldId id="316" r:id="rId42"/>
    <p:sldId id="329" r:id="rId43"/>
    <p:sldId id="317" r:id="rId44"/>
    <p:sldId id="320" r:id="rId45"/>
    <p:sldId id="328" r:id="rId4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38E"/>
    <a:srgbClr val="DCAC38"/>
    <a:srgbClr val="F8EED6"/>
    <a:srgbClr val="F8F0DA"/>
    <a:srgbClr val="036371"/>
    <a:srgbClr val="FFDA7D"/>
    <a:srgbClr val="E75000"/>
    <a:srgbClr val="D29500"/>
    <a:srgbClr val="F7C9D1"/>
    <a:srgbClr val="E863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09" autoAdjust="0"/>
    <p:restoredTop sz="94660"/>
  </p:normalViewPr>
  <p:slideViewPr>
    <p:cSldViewPr snapToGrid="0">
      <p:cViewPr varScale="1">
        <p:scale>
          <a:sx n="115" d="100"/>
          <a:sy n="115" d="100"/>
        </p:scale>
        <p:origin x="166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6CD27B-1796-47AC-BA79-59DBBE4F13C2}" type="doc">
      <dgm:prSet loTypeId="urn:microsoft.com/office/officeart/2005/8/layout/venn2" loCatId="relationship" qsTypeId="urn:microsoft.com/office/officeart/2005/8/quickstyle/simple1" qsCatId="simple" csTypeId="urn:microsoft.com/office/officeart/2005/8/colors/colorful2" csCatId="colorful" phldr="1"/>
      <dgm:spPr/>
      <dgm:t>
        <a:bodyPr/>
        <a:lstStyle/>
        <a:p>
          <a:endParaRPr lang="es-ES"/>
        </a:p>
      </dgm:t>
    </dgm:pt>
    <dgm:pt modelId="{44D8909D-F824-4656-9178-A191D6515F3A}">
      <dgm:prSet phldrT="[Texto]" custT="1"/>
      <dgm:spPr/>
      <dgm:t>
        <a:bodyPr/>
        <a:lstStyle/>
        <a:p>
          <a:r>
            <a:rPr lang="es-ES" sz="4400" dirty="0"/>
            <a:t>País</a:t>
          </a:r>
        </a:p>
      </dgm:t>
    </dgm:pt>
    <dgm:pt modelId="{0366510E-4FEC-413E-8837-E727EBD8127D}" type="parTrans" cxnId="{9DD85D8A-414E-4F01-93F1-3FEFE52FB360}">
      <dgm:prSet/>
      <dgm:spPr/>
      <dgm:t>
        <a:bodyPr/>
        <a:lstStyle/>
        <a:p>
          <a:endParaRPr lang="es-ES"/>
        </a:p>
      </dgm:t>
    </dgm:pt>
    <dgm:pt modelId="{2C72C8D8-B6C3-4E6D-B2E8-26C74425C103}" type="sibTrans" cxnId="{9DD85D8A-414E-4F01-93F1-3FEFE52FB360}">
      <dgm:prSet/>
      <dgm:spPr/>
      <dgm:t>
        <a:bodyPr/>
        <a:lstStyle/>
        <a:p>
          <a:endParaRPr lang="es-ES"/>
        </a:p>
      </dgm:t>
    </dgm:pt>
    <dgm:pt modelId="{9C4572FB-8A44-4888-958D-503B6EE64075}">
      <dgm:prSet phldrT="[Texto]" custT="1"/>
      <dgm:spPr/>
      <dgm:t>
        <a:bodyPr/>
        <a:lstStyle/>
        <a:p>
          <a:r>
            <a:rPr lang="es-ES" sz="3200" dirty="0"/>
            <a:t>Facultad</a:t>
          </a:r>
        </a:p>
      </dgm:t>
    </dgm:pt>
    <dgm:pt modelId="{4E668608-24E8-4A23-A127-C9AD6A35499E}" type="parTrans" cxnId="{2970C1CA-E2E0-4E6D-B7EC-4405FF48BECF}">
      <dgm:prSet/>
      <dgm:spPr/>
      <dgm:t>
        <a:bodyPr/>
        <a:lstStyle/>
        <a:p>
          <a:endParaRPr lang="es-ES"/>
        </a:p>
      </dgm:t>
    </dgm:pt>
    <dgm:pt modelId="{1D820813-25AA-4DBA-BEF7-28D020F865B8}" type="sibTrans" cxnId="{2970C1CA-E2E0-4E6D-B7EC-4405FF48BECF}">
      <dgm:prSet/>
      <dgm:spPr/>
      <dgm:t>
        <a:bodyPr/>
        <a:lstStyle/>
        <a:p>
          <a:endParaRPr lang="es-ES"/>
        </a:p>
      </dgm:t>
    </dgm:pt>
    <dgm:pt modelId="{D7AD196F-720E-4E33-935D-F7FE7618A244}">
      <dgm:prSet phldrT="[Texto]" custT="1"/>
      <dgm:spPr/>
      <dgm:t>
        <a:bodyPr/>
        <a:lstStyle/>
        <a:p>
          <a:r>
            <a:rPr lang="es-ES" sz="1900" dirty="0"/>
            <a:t>Grupo de Investigación</a:t>
          </a:r>
        </a:p>
      </dgm:t>
    </dgm:pt>
    <dgm:pt modelId="{E333E92E-0295-4FD6-9380-43B8463D54C8}" type="parTrans" cxnId="{D0AB9441-9480-402A-B0BE-0E19E463A8A4}">
      <dgm:prSet/>
      <dgm:spPr/>
      <dgm:t>
        <a:bodyPr/>
        <a:lstStyle/>
        <a:p>
          <a:endParaRPr lang="es-ES"/>
        </a:p>
      </dgm:t>
    </dgm:pt>
    <dgm:pt modelId="{59F4EA62-341B-4E36-98E9-AE45EED15E9F}" type="sibTrans" cxnId="{D0AB9441-9480-402A-B0BE-0E19E463A8A4}">
      <dgm:prSet/>
      <dgm:spPr/>
      <dgm:t>
        <a:bodyPr/>
        <a:lstStyle/>
        <a:p>
          <a:endParaRPr lang="es-ES"/>
        </a:p>
      </dgm:t>
    </dgm:pt>
    <dgm:pt modelId="{89BE2981-9BBC-4E67-BE6F-3DC6E60548C9}">
      <dgm:prSet phldrT="[Texto]" custT="1"/>
      <dgm:spPr/>
      <dgm:t>
        <a:bodyPr/>
        <a:lstStyle/>
        <a:p>
          <a:r>
            <a:rPr lang="es-ES" sz="3600" dirty="0"/>
            <a:t>Yo</a:t>
          </a:r>
        </a:p>
      </dgm:t>
    </dgm:pt>
    <dgm:pt modelId="{747CE7C2-27D6-47EF-A182-6F2E5638BEFA}" type="parTrans" cxnId="{1EC65468-9DBC-49B0-9831-180BC8A8917E}">
      <dgm:prSet/>
      <dgm:spPr/>
      <dgm:t>
        <a:bodyPr/>
        <a:lstStyle/>
        <a:p>
          <a:endParaRPr lang="es-ES"/>
        </a:p>
      </dgm:t>
    </dgm:pt>
    <dgm:pt modelId="{358E28B2-E826-4831-A05F-96F1D4DD1C1B}" type="sibTrans" cxnId="{1EC65468-9DBC-49B0-9831-180BC8A8917E}">
      <dgm:prSet/>
      <dgm:spPr/>
      <dgm:t>
        <a:bodyPr/>
        <a:lstStyle/>
        <a:p>
          <a:endParaRPr lang="es-ES"/>
        </a:p>
      </dgm:t>
    </dgm:pt>
    <dgm:pt modelId="{D062E3FC-6BFC-4E35-9D52-6F3B43BD891D}">
      <dgm:prSet phldrT="[Texto]" custT="1"/>
      <dgm:spPr/>
      <dgm:t>
        <a:bodyPr/>
        <a:lstStyle/>
        <a:p>
          <a:r>
            <a:rPr lang="es-ES" sz="2800" dirty="0"/>
            <a:t>Universidad</a:t>
          </a:r>
        </a:p>
      </dgm:t>
    </dgm:pt>
    <dgm:pt modelId="{D304E22C-09EB-47D4-BEF2-279027818D0B}" type="parTrans" cxnId="{95ED01C3-58A2-4B4E-BF83-FC7154BFF319}">
      <dgm:prSet/>
      <dgm:spPr/>
      <dgm:t>
        <a:bodyPr/>
        <a:lstStyle/>
        <a:p>
          <a:endParaRPr lang="es-ES"/>
        </a:p>
      </dgm:t>
    </dgm:pt>
    <dgm:pt modelId="{4A0D49B5-C0B8-44C6-916B-68A0C40FB3FC}" type="sibTrans" cxnId="{95ED01C3-58A2-4B4E-BF83-FC7154BFF319}">
      <dgm:prSet/>
      <dgm:spPr/>
      <dgm:t>
        <a:bodyPr/>
        <a:lstStyle/>
        <a:p>
          <a:endParaRPr lang="es-ES"/>
        </a:p>
      </dgm:t>
    </dgm:pt>
    <dgm:pt modelId="{3545BBBC-ACCA-4537-8557-63A5908A873C}">
      <dgm:prSet phldrT="[Texto]" custT="1"/>
      <dgm:spPr/>
      <dgm:t>
        <a:bodyPr/>
        <a:lstStyle/>
        <a:p>
          <a:r>
            <a:rPr lang="es-ES" sz="3200" dirty="0"/>
            <a:t>Disciplina</a:t>
          </a:r>
        </a:p>
      </dgm:t>
    </dgm:pt>
    <dgm:pt modelId="{060E6E06-AB60-4DA0-9223-89DEB44C4A09}" type="parTrans" cxnId="{65870556-54A8-4D84-95F5-F2CA1C4E4689}">
      <dgm:prSet/>
      <dgm:spPr/>
      <dgm:t>
        <a:bodyPr/>
        <a:lstStyle/>
        <a:p>
          <a:endParaRPr lang="es-ES"/>
        </a:p>
      </dgm:t>
    </dgm:pt>
    <dgm:pt modelId="{440D5D3B-A155-4A6B-8AE6-75884511DF48}" type="sibTrans" cxnId="{65870556-54A8-4D84-95F5-F2CA1C4E4689}">
      <dgm:prSet/>
      <dgm:spPr/>
      <dgm:t>
        <a:bodyPr/>
        <a:lstStyle/>
        <a:p>
          <a:endParaRPr lang="es-ES"/>
        </a:p>
      </dgm:t>
    </dgm:pt>
    <dgm:pt modelId="{4972845B-1FE3-47A1-8677-8B51452AE56A}" type="pres">
      <dgm:prSet presAssocID="{926CD27B-1796-47AC-BA79-59DBBE4F13C2}" presName="Name0" presStyleCnt="0">
        <dgm:presLayoutVars>
          <dgm:chMax val="7"/>
          <dgm:resizeHandles val="exact"/>
        </dgm:presLayoutVars>
      </dgm:prSet>
      <dgm:spPr/>
      <dgm:t>
        <a:bodyPr/>
        <a:lstStyle/>
        <a:p>
          <a:endParaRPr lang="es-ES"/>
        </a:p>
      </dgm:t>
    </dgm:pt>
    <dgm:pt modelId="{E29AF8CA-D1FD-4BED-A9CA-3AAD6A96E256}" type="pres">
      <dgm:prSet presAssocID="{926CD27B-1796-47AC-BA79-59DBBE4F13C2}" presName="comp1" presStyleCnt="0"/>
      <dgm:spPr/>
    </dgm:pt>
    <dgm:pt modelId="{604008F0-3F3E-437C-9E92-30D81C781B69}" type="pres">
      <dgm:prSet presAssocID="{926CD27B-1796-47AC-BA79-59DBBE4F13C2}" presName="circle1" presStyleLbl="node1" presStyleIdx="0" presStyleCnt="6"/>
      <dgm:spPr/>
      <dgm:t>
        <a:bodyPr/>
        <a:lstStyle/>
        <a:p>
          <a:endParaRPr lang="es-ES"/>
        </a:p>
      </dgm:t>
    </dgm:pt>
    <dgm:pt modelId="{8B041CA9-B64B-4997-B728-193DFCBC50DB}" type="pres">
      <dgm:prSet presAssocID="{926CD27B-1796-47AC-BA79-59DBBE4F13C2}" presName="c1text" presStyleLbl="node1" presStyleIdx="0" presStyleCnt="6">
        <dgm:presLayoutVars>
          <dgm:bulletEnabled val="1"/>
        </dgm:presLayoutVars>
      </dgm:prSet>
      <dgm:spPr/>
      <dgm:t>
        <a:bodyPr/>
        <a:lstStyle/>
        <a:p>
          <a:endParaRPr lang="es-ES"/>
        </a:p>
      </dgm:t>
    </dgm:pt>
    <dgm:pt modelId="{317638ED-10B9-4283-881A-9A4A9A3EF8A2}" type="pres">
      <dgm:prSet presAssocID="{926CD27B-1796-47AC-BA79-59DBBE4F13C2}" presName="comp2" presStyleCnt="0"/>
      <dgm:spPr/>
    </dgm:pt>
    <dgm:pt modelId="{CAD5F9BE-6011-47F6-9F7F-EFE5AD97CF49}" type="pres">
      <dgm:prSet presAssocID="{926CD27B-1796-47AC-BA79-59DBBE4F13C2}" presName="circle2" presStyleLbl="node1" presStyleIdx="1" presStyleCnt="6"/>
      <dgm:spPr/>
      <dgm:t>
        <a:bodyPr/>
        <a:lstStyle/>
        <a:p>
          <a:endParaRPr lang="es-ES"/>
        </a:p>
      </dgm:t>
    </dgm:pt>
    <dgm:pt modelId="{A654A3D3-8E29-4EDC-A046-28526F4AA44E}" type="pres">
      <dgm:prSet presAssocID="{926CD27B-1796-47AC-BA79-59DBBE4F13C2}" presName="c2text" presStyleLbl="node1" presStyleIdx="1" presStyleCnt="6">
        <dgm:presLayoutVars>
          <dgm:bulletEnabled val="1"/>
        </dgm:presLayoutVars>
      </dgm:prSet>
      <dgm:spPr/>
      <dgm:t>
        <a:bodyPr/>
        <a:lstStyle/>
        <a:p>
          <a:endParaRPr lang="es-ES"/>
        </a:p>
      </dgm:t>
    </dgm:pt>
    <dgm:pt modelId="{EC5004B4-1211-43B4-ABC4-8FB0139EB318}" type="pres">
      <dgm:prSet presAssocID="{926CD27B-1796-47AC-BA79-59DBBE4F13C2}" presName="comp3" presStyleCnt="0"/>
      <dgm:spPr/>
    </dgm:pt>
    <dgm:pt modelId="{4C1DBF4C-15CD-4D43-BB8B-B16AC31A5DCD}" type="pres">
      <dgm:prSet presAssocID="{926CD27B-1796-47AC-BA79-59DBBE4F13C2}" presName="circle3" presStyleLbl="node1" presStyleIdx="2" presStyleCnt="6"/>
      <dgm:spPr/>
      <dgm:t>
        <a:bodyPr/>
        <a:lstStyle/>
        <a:p>
          <a:endParaRPr lang="es-ES"/>
        </a:p>
      </dgm:t>
    </dgm:pt>
    <dgm:pt modelId="{8B7214C5-27A6-484E-BB9D-A01FD8EB8598}" type="pres">
      <dgm:prSet presAssocID="{926CD27B-1796-47AC-BA79-59DBBE4F13C2}" presName="c3text" presStyleLbl="node1" presStyleIdx="2" presStyleCnt="6">
        <dgm:presLayoutVars>
          <dgm:bulletEnabled val="1"/>
        </dgm:presLayoutVars>
      </dgm:prSet>
      <dgm:spPr/>
      <dgm:t>
        <a:bodyPr/>
        <a:lstStyle/>
        <a:p>
          <a:endParaRPr lang="es-ES"/>
        </a:p>
      </dgm:t>
    </dgm:pt>
    <dgm:pt modelId="{6EF3BA06-482A-4954-8A68-E8DECAF04BFC}" type="pres">
      <dgm:prSet presAssocID="{926CD27B-1796-47AC-BA79-59DBBE4F13C2}" presName="comp4" presStyleCnt="0"/>
      <dgm:spPr/>
    </dgm:pt>
    <dgm:pt modelId="{EF4C8DAD-3C5A-4E4E-8198-95041F408216}" type="pres">
      <dgm:prSet presAssocID="{926CD27B-1796-47AC-BA79-59DBBE4F13C2}" presName="circle4" presStyleLbl="node1" presStyleIdx="3" presStyleCnt="6"/>
      <dgm:spPr/>
      <dgm:t>
        <a:bodyPr/>
        <a:lstStyle/>
        <a:p>
          <a:endParaRPr lang="es-ES"/>
        </a:p>
      </dgm:t>
    </dgm:pt>
    <dgm:pt modelId="{B8D9078C-6F02-4178-B935-05EDC6DED9D0}" type="pres">
      <dgm:prSet presAssocID="{926CD27B-1796-47AC-BA79-59DBBE4F13C2}" presName="c4text" presStyleLbl="node1" presStyleIdx="3" presStyleCnt="6">
        <dgm:presLayoutVars>
          <dgm:bulletEnabled val="1"/>
        </dgm:presLayoutVars>
      </dgm:prSet>
      <dgm:spPr/>
      <dgm:t>
        <a:bodyPr/>
        <a:lstStyle/>
        <a:p>
          <a:endParaRPr lang="es-ES"/>
        </a:p>
      </dgm:t>
    </dgm:pt>
    <dgm:pt modelId="{E7AA5878-42CF-4E29-9F62-AF6D150D35B9}" type="pres">
      <dgm:prSet presAssocID="{926CD27B-1796-47AC-BA79-59DBBE4F13C2}" presName="comp5" presStyleCnt="0"/>
      <dgm:spPr/>
    </dgm:pt>
    <dgm:pt modelId="{EC87094E-46CD-4BD9-850E-2C83FD967F52}" type="pres">
      <dgm:prSet presAssocID="{926CD27B-1796-47AC-BA79-59DBBE4F13C2}" presName="circle5" presStyleLbl="node1" presStyleIdx="4" presStyleCnt="6"/>
      <dgm:spPr/>
      <dgm:t>
        <a:bodyPr/>
        <a:lstStyle/>
        <a:p>
          <a:endParaRPr lang="es-ES"/>
        </a:p>
      </dgm:t>
    </dgm:pt>
    <dgm:pt modelId="{CA0DC71F-C247-4293-B2F3-1A814BAF2768}" type="pres">
      <dgm:prSet presAssocID="{926CD27B-1796-47AC-BA79-59DBBE4F13C2}" presName="c5text" presStyleLbl="node1" presStyleIdx="4" presStyleCnt="6">
        <dgm:presLayoutVars>
          <dgm:bulletEnabled val="1"/>
        </dgm:presLayoutVars>
      </dgm:prSet>
      <dgm:spPr/>
      <dgm:t>
        <a:bodyPr/>
        <a:lstStyle/>
        <a:p>
          <a:endParaRPr lang="es-ES"/>
        </a:p>
      </dgm:t>
    </dgm:pt>
    <dgm:pt modelId="{7B6DCDED-2813-4E71-9257-E12F5C16B109}" type="pres">
      <dgm:prSet presAssocID="{926CD27B-1796-47AC-BA79-59DBBE4F13C2}" presName="comp6" presStyleCnt="0"/>
      <dgm:spPr/>
    </dgm:pt>
    <dgm:pt modelId="{271CA601-D66E-4661-9D8D-B6A0FF619FF7}" type="pres">
      <dgm:prSet presAssocID="{926CD27B-1796-47AC-BA79-59DBBE4F13C2}" presName="circle6" presStyleLbl="node1" presStyleIdx="5" presStyleCnt="6"/>
      <dgm:spPr/>
      <dgm:t>
        <a:bodyPr/>
        <a:lstStyle/>
        <a:p>
          <a:endParaRPr lang="es-ES"/>
        </a:p>
      </dgm:t>
    </dgm:pt>
    <dgm:pt modelId="{8A348D2E-7A19-490F-97DB-C115621BB0D2}" type="pres">
      <dgm:prSet presAssocID="{926CD27B-1796-47AC-BA79-59DBBE4F13C2}" presName="c6text" presStyleLbl="node1" presStyleIdx="5" presStyleCnt="6">
        <dgm:presLayoutVars>
          <dgm:bulletEnabled val="1"/>
        </dgm:presLayoutVars>
      </dgm:prSet>
      <dgm:spPr/>
      <dgm:t>
        <a:bodyPr/>
        <a:lstStyle/>
        <a:p>
          <a:endParaRPr lang="es-ES"/>
        </a:p>
      </dgm:t>
    </dgm:pt>
  </dgm:ptLst>
  <dgm:cxnLst>
    <dgm:cxn modelId="{3CE60080-A8EB-4F77-8682-BF1F401D8F9A}" type="presOf" srcId="{926CD27B-1796-47AC-BA79-59DBBE4F13C2}" destId="{4972845B-1FE3-47A1-8677-8B51452AE56A}" srcOrd="0" destOrd="0" presId="urn:microsoft.com/office/officeart/2005/8/layout/venn2"/>
    <dgm:cxn modelId="{DB9F2224-4134-488E-A79A-66D76C94B4D3}" type="presOf" srcId="{D7AD196F-720E-4E33-935D-F7FE7618A244}" destId="{EC87094E-46CD-4BD9-850E-2C83FD967F52}" srcOrd="0" destOrd="0" presId="urn:microsoft.com/office/officeart/2005/8/layout/venn2"/>
    <dgm:cxn modelId="{EB40D17A-3E96-4AC7-A7A6-82DCDC86D461}" type="presOf" srcId="{3545BBBC-ACCA-4537-8557-63A5908A873C}" destId="{A654A3D3-8E29-4EDC-A046-28526F4AA44E}" srcOrd="1" destOrd="0" presId="urn:microsoft.com/office/officeart/2005/8/layout/venn2"/>
    <dgm:cxn modelId="{1EC65468-9DBC-49B0-9831-180BC8A8917E}" srcId="{926CD27B-1796-47AC-BA79-59DBBE4F13C2}" destId="{89BE2981-9BBC-4E67-BE6F-3DC6E60548C9}" srcOrd="5" destOrd="0" parTransId="{747CE7C2-27D6-47EF-A182-6F2E5638BEFA}" sibTransId="{358E28B2-E826-4831-A05F-96F1D4DD1C1B}"/>
    <dgm:cxn modelId="{2970C1CA-E2E0-4E6D-B7EC-4405FF48BECF}" srcId="{926CD27B-1796-47AC-BA79-59DBBE4F13C2}" destId="{9C4572FB-8A44-4888-958D-503B6EE64075}" srcOrd="3" destOrd="0" parTransId="{4E668608-24E8-4A23-A127-C9AD6A35499E}" sibTransId="{1D820813-25AA-4DBA-BEF7-28D020F865B8}"/>
    <dgm:cxn modelId="{65870556-54A8-4D84-95F5-F2CA1C4E4689}" srcId="{926CD27B-1796-47AC-BA79-59DBBE4F13C2}" destId="{3545BBBC-ACCA-4537-8557-63A5908A873C}" srcOrd="1" destOrd="0" parTransId="{060E6E06-AB60-4DA0-9223-89DEB44C4A09}" sibTransId="{440D5D3B-A155-4A6B-8AE6-75884511DF48}"/>
    <dgm:cxn modelId="{5C4CC6F9-1D52-4C7E-B6B6-671C1DEE873B}" type="presOf" srcId="{D062E3FC-6BFC-4E35-9D52-6F3B43BD891D}" destId="{8B7214C5-27A6-484E-BB9D-A01FD8EB8598}" srcOrd="1" destOrd="0" presId="urn:microsoft.com/office/officeart/2005/8/layout/venn2"/>
    <dgm:cxn modelId="{E9EB5A37-5A96-4752-99C5-7EE5CF6B3428}" type="presOf" srcId="{44D8909D-F824-4656-9178-A191D6515F3A}" destId="{604008F0-3F3E-437C-9E92-30D81C781B69}" srcOrd="0" destOrd="0" presId="urn:microsoft.com/office/officeart/2005/8/layout/venn2"/>
    <dgm:cxn modelId="{129B556E-2750-4297-8DAD-9FC0BFC32DBB}" type="presOf" srcId="{9C4572FB-8A44-4888-958D-503B6EE64075}" destId="{EF4C8DAD-3C5A-4E4E-8198-95041F408216}" srcOrd="0" destOrd="0" presId="urn:microsoft.com/office/officeart/2005/8/layout/venn2"/>
    <dgm:cxn modelId="{C62B62DA-974C-49D7-A44A-F3A57F2B5FAD}" type="presOf" srcId="{D062E3FC-6BFC-4E35-9D52-6F3B43BD891D}" destId="{4C1DBF4C-15CD-4D43-BB8B-B16AC31A5DCD}" srcOrd="0" destOrd="0" presId="urn:microsoft.com/office/officeart/2005/8/layout/venn2"/>
    <dgm:cxn modelId="{741080CD-ACC0-4489-8D5A-2B77A16DF143}" type="presOf" srcId="{44D8909D-F824-4656-9178-A191D6515F3A}" destId="{8B041CA9-B64B-4997-B728-193DFCBC50DB}" srcOrd="1" destOrd="0" presId="urn:microsoft.com/office/officeart/2005/8/layout/venn2"/>
    <dgm:cxn modelId="{F5DD2B21-21B6-4A1A-B30B-192F96A5AC5D}" type="presOf" srcId="{9C4572FB-8A44-4888-958D-503B6EE64075}" destId="{B8D9078C-6F02-4178-B935-05EDC6DED9D0}" srcOrd="1" destOrd="0" presId="urn:microsoft.com/office/officeart/2005/8/layout/venn2"/>
    <dgm:cxn modelId="{6A4B054A-D4BA-421E-84BD-9E8CE9FCF684}" type="presOf" srcId="{3545BBBC-ACCA-4537-8557-63A5908A873C}" destId="{CAD5F9BE-6011-47F6-9F7F-EFE5AD97CF49}" srcOrd="0" destOrd="0" presId="urn:microsoft.com/office/officeart/2005/8/layout/venn2"/>
    <dgm:cxn modelId="{9DD85D8A-414E-4F01-93F1-3FEFE52FB360}" srcId="{926CD27B-1796-47AC-BA79-59DBBE4F13C2}" destId="{44D8909D-F824-4656-9178-A191D6515F3A}" srcOrd="0" destOrd="0" parTransId="{0366510E-4FEC-413E-8837-E727EBD8127D}" sibTransId="{2C72C8D8-B6C3-4E6D-B2E8-26C74425C103}"/>
    <dgm:cxn modelId="{A25124AE-E2FF-4479-BEC6-73CD88B02BE7}" type="presOf" srcId="{89BE2981-9BBC-4E67-BE6F-3DC6E60548C9}" destId="{271CA601-D66E-4661-9D8D-B6A0FF619FF7}" srcOrd="0" destOrd="0" presId="urn:microsoft.com/office/officeart/2005/8/layout/venn2"/>
    <dgm:cxn modelId="{2E912F84-70CC-4DD5-9A63-2141CDF5D7C3}" type="presOf" srcId="{D7AD196F-720E-4E33-935D-F7FE7618A244}" destId="{CA0DC71F-C247-4293-B2F3-1A814BAF2768}" srcOrd="1" destOrd="0" presId="urn:microsoft.com/office/officeart/2005/8/layout/venn2"/>
    <dgm:cxn modelId="{95ED01C3-58A2-4B4E-BF83-FC7154BFF319}" srcId="{926CD27B-1796-47AC-BA79-59DBBE4F13C2}" destId="{D062E3FC-6BFC-4E35-9D52-6F3B43BD891D}" srcOrd="2" destOrd="0" parTransId="{D304E22C-09EB-47D4-BEF2-279027818D0B}" sibTransId="{4A0D49B5-C0B8-44C6-916B-68A0C40FB3FC}"/>
    <dgm:cxn modelId="{BE2B29B0-590E-4A6C-AAFA-EBB0682DD300}" type="presOf" srcId="{89BE2981-9BBC-4E67-BE6F-3DC6E60548C9}" destId="{8A348D2E-7A19-490F-97DB-C115621BB0D2}" srcOrd="1" destOrd="0" presId="urn:microsoft.com/office/officeart/2005/8/layout/venn2"/>
    <dgm:cxn modelId="{D0AB9441-9480-402A-B0BE-0E19E463A8A4}" srcId="{926CD27B-1796-47AC-BA79-59DBBE4F13C2}" destId="{D7AD196F-720E-4E33-935D-F7FE7618A244}" srcOrd="4" destOrd="0" parTransId="{E333E92E-0295-4FD6-9380-43B8463D54C8}" sibTransId="{59F4EA62-341B-4E36-98E9-AE45EED15E9F}"/>
    <dgm:cxn modelId="{21769B3B-5926-4EF0-9507-4AB118C7AD47}" type="presParOf" srcId="{4972845B-1FE3-47A1-8677-8B51452AE56A}" destId="{E29AF8CA-D1FD-4BED-A9CA-3AAD6A96E256}" srcOrd="0" destOrd="0" presId="urn:microsoft.com/office/officeart/2005/8/layout/venn2"/>
    <dgm:cxn modelId="{537F3A7F-1B76-449A-9EDA-6EFDA946560F}" type="presParOf" srcId="{E29AF8CA-D1FD-4BED-A9CA-3AAD6A96E256}" destId="{604008F0-3F3E-437C-9E92-30D81C781B69}" srcOrd="0" destOrd="0" presId="urn:microsoft.com/office/officeart/2005/8/layout/venn2"/>
    <dgm:cxn modelId="{A590A51B-3839-4F01-9604-ABFE96BF8369}" type="presParOf" srcId="{E29AF8CA-D1FD-4BED-A9CA-3AAD6A96E256}" destId="{8B041CA9-B64B-4997-B728-193DFCBC50DB}" srcOrd="1" destOrd="0" presId="urn:microsoft.com/office/officeart/2005/8/layout/venn2"/>
    <dgm:cxn modelId="{9B336D42-F291-463C-B969-CC9263416F49}" type="presParOf" srcId="{4972845B-1FE3-47A1-8677-8B51452AE56A}" destId="{317638ED-10B9-4283-881A-9A4A9A3EF8A2}" srcOrd="1" destOrd="0" presId="urn:microsoft.com/office/officeart/2005/8/layout/venn2"/>
    <dgm:cxn modelId="{C82DEC08-1F4B-4B8C-A092-5BEE3D00E5D9}" type="presParOf" srcId="{317638ED-10B9-4283-881A-9A4A9A3EF8A2}" destId="{CAD5F9BE-6011-47F6-9F7F-EFE5AD97CF49}" srcOrd="0" destOrd="0" presId="urn:microsoft.com/office/officeart/2005/8/layout/venn2"/>
    <dgm:cxn modelId="{31E48913-DEBD-4319-8D98-4B599ECCA63F}" type="presParOf" srcId="{317638ED-10B9-4283-881A-9A4A9A3EF8A2}" destId="{A654A3D3-8E29-4EDC-A046-28526F4AA44E}" srcOrd="1" destOrd="0" presId="urn:microsoft.com/office/officeart/2005/8/layout/venn2"/>
    <dgm:cxn modelId="{44C3C2AC-2EEF-4465-8ADD-B1E60BC28B1D}" type="presParOf" srcId="{4972845B-1FE3-47A1-8677-8B51452AE56A}" destId="{EC5004B4-1211-43B4-ABC4-8FB0139EB318}" srcOrd="2" destOrd="0" presId="urn:microsoft.com/office/officeart/2005/8/layout/venn2"/>
    <dgm:cxn modelId="{9CFA660A-5FAD-4A37-A8F4-549619A90AB8}" type="presParOf" srcId="{EC5004B4-1211-43B4-ABC4-8FB0139EB318}" destId="{4C1DBF4C-15CD-4D43-BB8B-B16AC31A5DCD}" srcOrd="0" destOrd="0" presId="urn:microsoft.com/office/officeart/2005/8/layout/venn2"/>
    <dgm:cxn modelId="{F735BE72-7A9F-4EC1-BF5D-72C63BF96676}" type="presParOf" srcId="{EC5004B4-1211-43B4-ABC4-8FB0139EB318}" destId="{8B7214C5-27A6-484E-BB9D-A01FD8EB8598}" srcOrd="1" destOrd="0" presId="urn:microsoft.com/office/officeart/2005/8/layout/venn2"/>
    <dgm:cxn modelId="{7C6CE47A-B065-43A0-8D31-BEFEDAEEA900}" type="presParOf" srcId="{4972845B-1FE3-47A1-8677-8B51452AE56A}" destId="{6EF3BA06-482A-4954-8A68-E8DECAF04BFC}" srcOrd="3" destOrd="0" presId="urn:microsoft.com/office/officeart/2005/8/layout/venn2"/>
    <dgm:cxn modelId="{E2189DD1-5966-48F7-8DD5-CE07C69F325A}" type="presParOf" srcId="{6EF3BA06-482A-4954-8A68-E8DECAF04BFC}" destId="{EF4C8DAD-3C5A-4E4E-8198-95041F408216}" srcOrd="0" destOrd="0" presId="urn:microsoft.com/office/officeart/2005/8/layout/venn2"/>
    <dgm:cxn modelId="{55706763-2717-4311-8551-13617BAA7CA0}" type="presParOf" srcId="{6EF3BA06-482A-4954-8A68-E8DECAF04BFC}" destId="{B8D9078C-6F02-4178-B935-05EDC6DED9D0}" srcOrd="1" destOrd="0" presId="urn:microsoft.com/office/officeart/2005/8/layout/venn2"/>
    <dgm:cxn modelId="{26DF2BE3-E379-49DD-A471-ED92774A4D8A}" type="presParOf" srcId="{4972845B-1FE3-47A1-8677-8B51452AE56A}" destId="{E7AA5878-42CF-4E29-9F62-AF6D150D35B9}" srcOrd="4" destOrd="0" presId="urn:microsoft.com/office/officeart/2005/8/layout/venn2"/>
    <dgm:cxn modelId="{49C714F8-9AD1-43F2-891D-474B440DB254}" type="presParOf" srcId="{E7AA5878-42CF-4E29-9F62-AF6D150D35B9}" destId="{EC87094E-46CD-4BD9-850E-2C83FD967F52}" srcOrd="0" destOrd="0" presId="urn:microsoft.com/office/officeart/2005/8/layout/venn2"/>
    <dgm:cxn modelId="{2B60949B-391A-4B5B-813C-F02B193BECF7}" type="presParOf" srcId="{E7AA5878-42CF-4E29-9F62-AF6D150D35B9}" destId="{CA0DC71F-C247-4293-B2F3-1A814BAF2768}" srcOrd="1" destOrd="0" presId="urn:microsoft.com/office/officeart/2005/8/layout/venn2"/>
    <dgm:cxn modelId="{9A01073C-037C-4BF8-AFED-AF8546700716}" type="presParOf" srcId="{4972845B-1FE3-47A1-8677-8B51452AE56A}" destId="{7B6DCDED-2813-4E71-9257-E12F5C16B109}" srcOrd="5" destOrd="0" presId="urn:microsoft.com/office/officeart/2005/8/layout/venn2"/>
    <dgm:cxn modelId="{FB8263F9-D65F-4F86-B3BB-D36B5D567F56}" type="presParOf" srcId="{7B6DCDED-2813-4E71-9257-E12F5C16B109}" destId="{271CA601-D66E-4661-9D8D-B6A0FF619FF7}" srcOrd="0" destOrd="0" presId="urn:microsoft.com/office/officeart/2005/8/layout/venn2"/>
    <dgm:cxn modelId="{A98D0196-CA39-4E9A-874C-EA7D8C892EF0}" type="presParOf" srcId="{7B6DCDED-2813-4E71-9257-E12F5C16B109}" destId="{8A348D2E-7A19-490F-97DB-C115621BB0D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286EE5-6762-468D-9C28-F325788B7AD5}" type="doc">
      <dgm:prSet loTypeId="urn:microsoft.com/office/officeart/2005/8/layout/radial3" loCatId="cycle" qsTypeId="urn:microsoft.com/office/officeart/2005/8/quickstyle/simple1" qsCatId="simple" csTypeId="urn:microsoft.com/office/officeart/2005/8/colors/accent4_4" csCatId="accent4" phldr="1"/>
      <dgm:spPr/>
      <dgm:t>
        <a:bodyPr/>
        <a:lstStyle/>
        <a:p>
          <a:endParaRPr lang="es-ES"/>
        </a:p>
      </dgm:t>
    </dgm:pt>
    <dgm:pt modelId="{54D04163-57D6-4828-BC9A-9B67521E9082}">
      <dgm:prSet phldrT="[Texto]" custT="1"/>
      <dgm:spPr/>
      <dgm:t>
        <a:bodyPr/>
        <a:lstStyle/>
        <a:p>
          <a:r>
            <a:rPr lang="es-ES" sz="3100" dirty="0" err="1"/>
            <a:t>Branding</a:t>
          </a:r>
          <a:r>
            <a:rPr lang="es-ES" sz="3100" dirty="0"/>
            <a:t> Personal</a:t>
          </a:r>
        </a:p>
      </dgm:t>
    </dgm:pt>
    <dgm:pt modelId="{2CB1500F-15BE-4885-A7B0-552B3B95C363}" type="parTrans" cxnId="{8246E4CE-F14C-4881-96A7-07EB7B55EC77}">
      <dgm:prSet/>
      <dgm:spPr/>
      <dgm:t>
        <a:bodyPr/>
        <a:lstStyle/>
        <a:p>
          <a:endParaRPr lang="es-ES"/>
        </a:p>
      </dgm:t>
    </dgm:pt>
    <dgm:pt modelId="{80BCC03F-C4C8-4CC4-BB4C-02F2A9E6353C}" type="sibTrans" cxnId="{8246E4CE-F14C-4881-96A7-07EB7B55EC77}">
      <dgm:prSet/>
      <dgm:spPr/>
      <dgm:t>
        <a:bodyPr/>
        <a:lstStyle/>
        <a:p>
          <a:endParaRPr lang="es-ES"/>
        </a:p>
      </dgm:t>
    </dgm:pt>
    <dgm:pt modelId="{57857911-A6F4-403F-889B-F0D3CA4F9416}">
      <dgm:prSet phldrT="[Texto]" custT="1"/>
      <dgm:spPr/>
      <dgm:t>
        <a:bodyPr/>
        <a:lstStyle/>
        <a:p>
          <a:r>
            <a:rPr lang="es-ES" sz="1800" b="1" dirty="0"/>
            <a:t>Identificación</a:t>
          </a:r>
          <a:br>
            <a:rPr lang="es-ES" sz="1800" b="1" dirty="0"/>
          </a:br>
          <a:r>
            <a:rPr lang="es-ES" sz="1800" b="1" dirty="0"/>
            <a:t>Diferenciación</a:t>
          </a:r>
        </a:p>
      </dgm:t>
    </dgm:pt>
    <dgm:pt modelId="{5E91D73C-23CC-41BF-B53A-5611BD1618E5}" type="parTrans" cxnId="{A727DB1A-DAF0-49BD-8702-312CB131F5F9}">
      <dgm:prSet/>
      <dgm:spPr/>
      <dgm:t>
        <a:bodyPr/>
        <a:lstStyle/>
        <a:p>
          <a:endParaRPr lang="es-ES"/>
        </a:p>
      </dgm:t>
    </dgm:pt>
    <dgm:pt modelId="{BBCF09EB-59A2-4D03-BECE-A466AAB9B172}" type="sibTrans" cxnId="{A727DB1A-DAF0-49BD-8702-312CB131F5F9}">
      <dgm:prSet/>
      <dgm:spPr/>
      <dgm:t>
        <a:bodyPr/>
        <a:lstStyle/>
        <a:p>
          <a:endParaRPr lang="es-ES"/>
        </a:p>
      </dgm:t>
    </dgm:pt>
    <dgm:pt modelId="{FA651710-FC88-4B66-B82E-3F93FF304FE2}">
      <dgm:prSet phldrT="[Texto]" custT="1"/>
      <dgm:spPr/>
      <dgm:t>
        <a:bodyPr/>
        <a:lstStyle/>
        <a:p>
          <a:r>
            <a:rPr lang="es-ES" sz="2000" dirty="0"/>
            <a:t>Metas &amp; Objetivos</a:t>
          </a:r>
        </a:p>
      </dgm:t>
    </dgm:pt>
    <dgm:pt modelId="{9D312B94-771C-4BCC-9F21-A9A6CF486196}" type="parTrans" cxnId="{18C046ED-AC1A-4277-B7C1-DF90CC7F09E6}">
      <dgm:prSet/>
      <dgm:spPr/>
      <dgm:t>
        <a:bodyPr/>
        <a:lstStyle/>
        <a:p>
          <a:endParaRPr lang="es-ES"/>
        </a:p>
      </dgm:t>
    </dgm:pt>
    <dgm:pt modelId="{561EE370-BA73-44D3-958D-C4DB57B7AF45}" type="sibTrans" cxnId="{18C046ED-AC1A-4277-B7C1-DF90CC7F09E6}">
      <dgm:prSet/>
      <dgm:spPr/>
      <dgm:t>
        <a:bodyPr/>
        <a:lstStyle/>
        <a:p>
          <a:endParaRPr lang="es-ES"/>
        </a:p>
      </dgm:t>
    </dgm:pt>
    <dgm:pt modelId="{1EA945D1-3CE2-42EC-83FB-BB181FDDADC1}">
      <dgm:prSet phldrT="[Texto]" custT="1"/>
      <dgm:spPr/>
      <dgm:t>
        <a:bodyPr/>
        <a:lstStyle/>
        <a:p>
          <a:r>
            <a:rPr lang="es-ES" sz="1800" dirty="0"/>
            <a:t>Mercado y Especialización</a:t>
          </a:r>
        </a:p>
      </dgm:t>
    </dgm:pt>
    <dgm:pt modelId="{CA84E3D7-C689-4856-82CB-20B0E289F5C3}" type="parTrans" cxnId="{A1526FB2-EFB0-4A49-8690-3CFDCAB04C65}">
      <dgm:prSet/>
      <dgm:spPr/>
      <dgm:t>
        <a:bodyPr/>
        <a:lstStyle/>
        <a:p>
          <a:endParaRPr lang="es-ES"/>
        </a:p>
      </dgm:t>
    </dgm:pt>
    <dgm:pt modelId="{AC645013-DEF8-479F-A55E-D6AD5723CF80}" type="sibTrans" cxnId="{A1526FB2-EFB0-4A49-8690-3CFDCAB04C65}">
      <dgm:prSet/>
      <dgm:spPr/>
      <dgm:t>
        <a:bodyPr/>
        <a:lstStyle/>
        <a:p>
          <a:endParaRPr lang="es-ES"/>
        </a:p>
      </dgm:t>
    </dgm:pt>
    <dgm:pt modelId="{6D3F4000-7523-44F4-B7F7-838EFC439DD4}">
      <dgm:prSet phldrT="[Texto]" custT="1"/>
      <dgm:spPr/>
      <dgm:t>
        <a:bodyPr/>
        <a:lstStyle/>
        <a:p>
          <a:r>
            <a:rPr lang="es-ES" sz="2000" dirty="0" err="1"/>
            <a:t>Autocheck</a:t>
          </a:r>
          <a:endParaRPr lang="es-ES" sz="2000" dirty="0"/>
        </a:p>
      </dgm:t>
    </dgm:pt>
    <dgm:pt modelId="{5848F884-B94A-4A5D-85EB-EAB7D62978FC}" type="parTrans" cxnId="{5B98441E-2E36-4C4A-B8C0-9C3007D03D2C}">
      <dgm:prSet/>
      <dgm:spPr/>
      <dgm:t>
        <a:bodyPr/>
        <a:lstStyle/>
        <a:p>
          <a:endParaRPr lang="es-ES"/>
        </a:p>
      </dgm:t>
    </dgm:pt>
    <dgm:pt modelId="{4823BD31-E449-49DB-9CB3-2859158214C5}" type="sibTrans" cxnId="{5B98441E-2E36-4C4A-B8C0-9C3007D03D2C}">
      <dgm:prSet/>
      <dgm:spPr/>
      <dgm:t>
        <a:bodyPr/>
        <a:lstStyle/>
        <a:p>
          <a:endParaRPr lang="es-ES"/>
        </a:p>
      </dgm:t>
    </dgm:pt>
    <dgm:pt modelId="{C2E62DC0-2EF0-4C7D-AB53-84D5C6596E36}" type="pres">
      <dgm:prSet presAssocID="{9C286EE5-6762-468D-9C28-F325788B7AD5}" presName="composite" presStyleCnt="0">
        <dgm:presLayoutVars>
          <dgm:chMax val="1"/>
          <dgm:dir/>
          <dgm:resizeHandles val="exact"/>
        </dgm:presLayoutVars>
      </dgm:prSet>
      <dgm:spPr/>
      <dgm:t>
        <a:bodyPr/>
        <a:lstStyle/>
        <a:p>
          <a:endParaRPr lang="es-ES"/>
        </a:p>
      </dgm:t>
    </dgm:pt>
    <dgm:pt modelId="{A1E16E7F-C7C9-4FA4-AC5A-6F2CDBD18FC7}" type="pres">
      <dgm:prSet presAssocID="{9C286EE5-6762-468D-9C28-F325788B7AD5}" presName="radial" presStyleCnt="0">
        <dgm:presLayoutVars>
          <dgm:animLvl val="ctr"/>
        </dgm:presLayoutVars>
      </dgm:prSet>
      <dgm:spPr/>
    </dgm:pt>
    <dgm:pt modelId="{D659E9FF-C2BA-44C4-8049-33C0DC27F0FC}" type="pres">
      <dgm:prSet presAssocID="{54D04163-57D6-4828-BC9A-9B67521E9082}" presName="centerShape" presStyleLbl="vennNode1" presStyleIdx="0" presStyleCnt="5" custScaleX="76029" custScaleY="73898" custLinFactNeighborX="1674"/>
      <dgm:spPr/>
      <dgm:t>
        <a:bodyPr/>
        <a:lstStyle/>
        <a:p>
          <a:endParaRPr lang="es-ES"/>
        </a:p>
      </dgm:t>
    </dgm:pt>
    <dgm:pt modelId="{971144C7-1DF8-4758-9883-B26101A5791E}" type="pres">
      <dgm:prSet presAssocID="{57857911-A6F4-403F-889B-F0D3CA4F9416}" presName="node" presStyleLbl="vennNode1" presStyleIdx="1" presStyleCnt="5" custScaleX="145752" custScaleY="128267" custRadScaleRad="72702" custRadScaleInc="3393">
        <dgm:presLayoutVars>
          <dgm:bulletEnabled val="1"/>
        </dgm:presLayoutVars>
      </dgm:prSet>
      <dgm:spPr/>
      <dgm:t>
        <a:bodyPr/>
        <a:lstStyle/>
        <a:p>
          <a:endParaRPr lang="es-ES"/>
        </a:p>
      </dgm:t>
    </dgm:pt>
    <dgm:pt modelId="{C5C478A4-7C3A-4048-917D-30122BFAEF22}" type="pres">
      <dgm:prSet presAssocID="{FA651710-FC88-4B66-B82E-3F93FF304FE2}" presName="node" presStyleLbl="vennNode1" presStyleIdx="2" presStyleCnt="5" custScaleX="121687" custScaleY="117167" custRadScaleRad="85094" custRadScaleInc="-3768">
        <dgm:presLayoutVars>
          <dgm:bulletEnabled val="1"/>
        </dgm:presLayoutVars>
      </dgm:prSet>
      <dgm:spPr/>
      <dgm:t>
        <a:bodyPr/>
        <a:lstStyle/>
        <a:p>
          <a:endParaRPr lang="es-ES"/>
        </a:p>
      </dgm:t>
    </dgm:pt>
    <dgm:pt modelId="{F22DC4AA-640B-4DE2-82DB-89F351898C3F}" type="pres">
      <dgm:prSet presAssocID="{1EA945D1-3CE2-42EC-83FB-BB181FDDADC1}" presName="node" presStyleLbl="vennNode1" presStyleIdx="3" presStyleCnt="5" custScaleX="141539" custScaleY="136768" custRadScaleRad="67111" custRadScaleInc="-2160">
        <dgm:presLayoutVars>
          <dgm:bulletEnabled val="1"/>
        </dgm:presLayoutVars>
      </dgm:prSet>
      <dgm:spPr/>
      <dgm:t>
        <a:bodyPr/>
        <a:lstStyle/>
        <a:p>
          <a:endParaRPr lang="es-ES"/>
        </a:p>
      </dgm:t>
    </dgm:pt>
    <dgm:pt modelId="{54AD3D20-23C4-44A3-8A1B-E23A6CD9000C}" type="pres">
      <dgm:prSet presAssocID="{6D3F4000-7523-44F4-B7F7-838EFC439DD4}" presName="node" presStyleLbl="vennNode1" presStyleIdx="4" presStyleCnt="5" custScaleX="117799" custScaleY="111935" custRadScaleRad="81258" custRadScaleInc="1049">
        <dgm:presLayoutVars>
          <dgm:bulletEnabled val="1"/>
        </dgm:presLayoutVars>
      </dgm:prSet>
      <dgm:spPr/>
      <dgm:t>
        <a:bodyPr/>
        <a:lstStyle/>
        <a:p>
          <a:endParaRPr lang="es-ES"/>
        </a:p>
      </dgm:t>
    </dgm:pt>
  </dgm:ptLst>
  <dgm:cxnLst>
    <dgm:cxn modelId="{98F3116B-5D0F-4DB1-BF2A-B7CFEE30F583}" type="presOf" srcId="{FA651710-FC88-4B66-B82E-3F93FF304FE2}" destId="{C5C478A4-7C3A-4048-917D-30122BFAEF22}" srcOrd="0" destOrd="0" presId="urn:microsoft.com/office/officeart/2005/8/layout/radial3"/>
    <dgm:cxn modelId="{94E770E5-A91B-406D-871C-72A0330F2247}" type="presOf" srcId="{6D3F4000-7523-44F4-B7F7-838EFC439DD4}" destId="{54AD3D20-23C4-44A3-8A1B-E23A6CD9000C}" srcOrd="0" destOrd="0" presId="urn:microsoft.com/office/officeart/2005/8/layout/radial3"/>
    <dgm:cxn modelId="{E208DC50-D898-4029-8AF8-860E46E6AA51}" type="presOf" srcId="{9C286EE5-6762-468D-9C28-F325788B7AD5}" destId="{C2E62DC0-2EF0-4C7D-AB53-84D5C6596E36}" srcOrd="0" destOrd="0" presId="urn:microsoft.com/office/officeart/2005/8/layout/radial3"/>
    <dgm:cxn modelId="{0B8FDA62-982C-4C48-8FCF-DD03A071EF06}" type="presOf" srcId="{54D04163-57D6-4828-BC9A-9B67521E9082}" destId="{D659E9FF-C2BA-44C4-8049-33C0DC27F0FC}" srcOrd="0" destOrd="0" presId="urn:microsoft.com/office/officeart/2005/8/layout/radial3"/>
    <dgm:cxn modelId="{B8467317-7D4C-4EA8-ADF8-6673BAD6AF22}" type="presOf" srcId="{1EA945D1-3CE2-42EC-83FB-BB181FDDADC1}" destId="{F22DC4AA-640B-4DE2-82DB-89F351898C3F}" srcOrd="0" destOrd="0" presId="urn:microsoft.com/office/officeart/2005/8/layout/radial3"/>
    <dgm:cxn modelId="{8246E4CE-F14C-4881-96A7-07EB7B55EC77}" srcId="{9C286EE5-6762-468D-9C28-F325788B7AD5}" destId="{54D04163-57D6-4828-BC9A-9B67521E9082}" srcOrd="0" destOrd="0" parTransId="{2CB1500F-15BE-4885-A7B0-552B3B95C363}" sibTransId="{80BCC03F-C4C8-4CC4-BB4C-02F2A9E6353C}"/>
    <dgm:cxn modelId="{18C046ED-AC1A-4277-B7C1-DF90CC7F09E6}" srcId="{54D04163-57D6-4828-BC9A-9B67521E9082}" destId="{FA651710-FC88-4B66-B82E-3F93FF304FE2}" srcOrd="1" destOrd="0" parTransId="{9D312B94-771C-4BCC-9F21-A9A6CF486196}" sibTransId="{561EE370-BA73-44D3-958D-C4DB57B7AF45}"/>
    <dgm:cxn modelId="{A1526FB2-EFB0-4A49-8690-3CFDCAB04C65}" srcId="{54D04163-57D6-4828-BC9A-9B67521E9082}" destId="{1EA945D1-3CE2-42EC-83FB-BB181FDDADC1}" srcOrd="2" destOrd="0" parTransId="{CA84E3D7-C689-4856-82CB-20B0E289F5C3}" sibTransId="{AC645013-DEF8-479F-A55E-D6AD5723CF80}"/>
    <dgm:cxn modelId="{5B98441E-2E36-4C4A-B8C0-9C3007D03D2C}" srcId="{54D04163-57D6-4828-BC9A-9B67521E9082}" destId="{6D3F4000-7523-44F4-B7F7-838EFC439DD4}" srcOrd="3" destOrd="0" parTransId="{5848F884-B94A-4A5D-85EB-EAB7D62978FC}" sibTransId="{4823BD31-E449-49DB-9CB3-2859158214C5}"/>
    <dgm:cxn modelId="{665E5603-861A-48BE-B252-20C1B56784B0}" type="presOf" srcId="{57857911-A6F4-403F-889B-F0D3CA4F9416}" destId="{971144C7-1DF8-4758-9883-B26101A5791E}" srcOrd="0" destOrd="0" presId="urn:microsoft.com/office/officeart/2005/8/layout/radial3"/>
    <dgm:cxn modelId="{A727DB1A-DAF0-49BD-8702-312CB131F5F9}" srcId="{54D04163-57D6-4828-BC9A-9B67521E9082}" destId="{57857911-A6F4-403F-889B-F0D3CA4F9416}" srcOrd="0" destOrd="0" parTransId="{5E91D73C-23CC-41BF-B53A-5611BD1618E5}" sibTransId="{BBCF09EB-59A2-4D03-BECE-A466AAB9B172}"/>
    <dgm:cxn modelId="{158E49D8-E034-430E-8E7D-07092D529D36}" type="presParOf" srcId="{C2E62DC0-2EF0-4C7D-AB53-84D5C6596E36}" destId="{A1E16E7F-C7C9-4FA4-AC5A-6F2CDBD18FC7}" srcOrd="0" destOrd="0" presId="urn:microsoft.com/office/officeart/2005/8/layout/radial3"/>
    <dgm:cxn modelId="{3AD12E3D-E7F6-4E81-8F67-AEE5875609EB}" type="presParOf" srcId="{A1E16E7F-C7C9-4FA4-AC5A-6F2CDBD18FC7}" destId="{D659E9FF-C2BA-44C4-8049-33C0DC27F0FC}" srcOrd="0" destOrd="0" presId="urn:microsoft.com/office/officeart/2005/8/layout/radial3"/>
    <dgm:cxn modelId="{4836FBE6-F6B8-4E6B-B252-EC47D3AEF871}" type="presParOf" srcId="{A1E16E7F-C7C9-4FA4-AC5A-6F2CDBD18FC7}" destId="{971144C7-1DF8-4758-9883-B26101A5791E}" srcOrd="1" destOrd="0" presId="urn:microsoft.com/office/officeart/2005/8/layout/radial3"/>
    <dgm:cxn modelId="{129728DE-BF12-4308-A609-7A1A2A8981C8}" type="presParOf" srcId="{A1E16E7F-C7C9-4FA4-AC5A-6F2CDBD18FC7}" destId="{C5C478A4-7C3A-4048-917D-30122BFAEF22}" srcOrd="2" destOrd="0" presId="urn:microsoft.com/office/officeart/2005/8/layout/radial3"/>
    <dgm:cxn modelId="{E1C82391-724C-4C68-9A3A-8D7411151E0E}" type="presParOf" srcId="{A1E16E7F-C7C9-4FA4-AC5A-6F2CDBD18FC7}" destId="{F22DC4AA-640B-4DE2-82DB-89F351898C3F}" srcOrd="3" destOrd="0" presId="urn:microsoft.com/office/officeart/2005/8/layout/radial3"/>
    <dgm:cxn modelId="{BF05BA41-8D18-4FF8-B74E-F45A07BFAE21}" type="presParOf" srcId="{A1E16E7F-C7C9-4FA4-AC5A-6F2CDBD18FC7}" destId="{54AD3D20-23C4-44A3-8A1B-E23A6CD9000C}"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286EE5-6762-468D-9C28-F325788B7AD5}" type="doc">
      <dgm:prSet loTypeId="urn:microsoft.com/office/officeart/2005/8/layout/radial3" loCatId="cycle" qsTypeId="urn:microsoft.com/office/officeart/2005/8/quickstyle/simple1" qsCatId="simple" csTypeId="urn:microsoft.com/office/officeart/2005/8/colors/accent6_4" csCatId="accent6" phldr="1"/>
      <dgm:spPr/>
      <dgm:t>
        <a:bodyPr/>
        <a:lstStyle/>
        <a:p>
          <a:endParaRPr lang="es-ES"/>
        </a:p>
      </dgm:t>
    </dgm:pt>
    <dgm:pt modelId="{54D04163-57D6-4828-BC9A-9B67521E9082}">
      <dgm:prSet phldrT="[Texto]" custT="1"/>
      <dgm:spPr/>
      <dgm:t>
        <a:bodyPr/>
        <a:lstStyle/>
        <a:p>
          <a:r>
            <a:rPr lang="es-ES" sz="3100" dirty="0" err="1"/>
            <a:t>Branding</a:t>
          </a:r>
          <a:r>
            <a:rPr lang="es-ES" sz="3100" dirty="0"/>
            <a:t> Personal</a:t>
          </a:r>
        </a:p>
      </dgm:t>
    </dgm:pt>
    <dgm:pt modelId="{2CB1500F-15BE-4885-A7B0-552B3B95C363}" type="parTrans" cxnId="{8246E4CE-F14C-4881-96A7-07EB7B55EC77}">
      <dgm:prSet/>
      <dgm:spPr/>
      <dgm:t>
        <a:bodyPr/>
        <a:lstStyle/>
        <a:p>
          <a:endParaRPr lang="es-ES"/>
        </a:p>
      </dgm:t>
    </dgm:pt>
    <dgm:pt modelId="{80BCC03F-C4C8-4CC4-BB4C-02F2A9E6353C}" type="sibTrans" cxnId="{8246E4CE-F14C-4881-96A7-07EB7B55EC77}">
      <dgm:prSet/>
      <dgm:spPr/>
      <dgm:t>
        <a:bodyPr/>
        <a:lstStyle/>
        <a:p>
          <a:endParaRPr lang="es-ES"/>
        </a:p>
      </dgm:t>
    </dgm:pt>
    <dgm:pt modelId="{FA651710-FC88-4B66-B82E-3F93FF304FE2}">
      <dgm:prSet phldrT="[Texto]" custT="1"/>
      <dgm:spPr/>
      <dgm:t>
        <a:bodyPr/>
        <a:lstStyle/>
        <a:p>
          <a:r>
            <a:rPr lang="es-ES" sz="2000" dirty="0"/>
            <a:t>Producir</a:t>
          </a:r>
        </a:p>
      </dgm:t>
    </dgm:pt>
    <dgm:pt modelId="{9D312B94-771C-4BCC-9F21-A9A6CF486196}" type="parTrans" cxnId="{18C046ED-AC1A-4277-B7C1-DF90CC7F09E6}">
      <dgm:prSet/>
      <dgm:spPr/>
      <dgm:t>
        <a:bodyPr/>
        <a:lstStyle/>
        <a:p>
          <a:endParaRPr lang="es-ES"/>
        </a:p>
      </dgm:t>
    </dgm:pt>
    <dgm:pt modelId="{561EE370-BA73-44D3-958D-C4DB57B7AF45}" type="sibTrans" cxnId="{18C046ED-AC1A-4277-B7C1-DF90CC7F09E6}">
      <dgm:prSet/>
      <dgm:spPr/>
      <dgm:t>
        <a:bodyPr/>
        <a:lstStyle/>
        <a:p>
          <a:endParaRPr lang="es-ES"/>
        </a:p>
      </dgm:t>
    </dgm:pt>
    <dgm:pt modelId="{60FE332A-60EE-4F55-91B5-057A4AA965CC}">
      <dgm:prSet phldrT="[Texto]"/>
      <dgm:spPr/>
      <dgm:t>
        <a:bodyPr/>
        <a:lstStyle/>
        <a:p>
          <a:r>
            <a:rPr lang="es-ES" dirty="0"/>
            <a:t>Revisión y Reajuste</a:t>
          </a:r>
        </a:p>
      </dgm:t>
    </dgm:pt>
    <dgm:pt modelId="{22D5CBE1-D76D-4CBD-B93A-4EED3CD0E39F}" type="parTrans" cxnId="{6818730D-24E6-4DCF-9AFC-773E6C9947C9}">
      <dgm:prSet/>
      <dgm:spPr/>
      <dgm:t>
        <a:bodyPr/>
        <a:lstStyle/>
        <a:p>
          <a:endParaRPr lang="es-ES"/>
        </a:p>
      </dgm:t>
    </dgm:pt>
    <dgm:pt modelId="{48BC3035-FD48-470D-A1D4-FC423577FB68}" type="sibTrans" cxnId="{6818730D-24E6-4DCF-9AFC-773E6C9947C9}">
      <dgm:prSet/>
      <dgm:spPr/>
      <dgm:t>
        <a:bodyPr/>
        <a:lstStyle/>
        <a:p>
          <a:endParaRPr lang="es-ES"/>
        </a:p>
      </dgm:t>
    </dgm:pt>
    <dgm:pt modelId="{C3E4ECEE-AD90-4250-BB63-6D25D0E69E00}">
      <dgm:prSet phldrT="[Texto]"/>
      <dgm:spPr/>
      <dgm:t>
        <a:bodyPr/>
        <a:lstStyle/>
        <a:p>
          <a:r>
            <a:rPr lang="es-ES"/>
            <a:t>Comunicar</a:t>
          </a:r>
          <a:endParaRPr lang="es-ES" dirty="0"/>
        </a:p>
      </dgm:t>
    </dgm:pt>
    <dgm:pt modelId="{DC38391B-DFDC-42A9-B388-9E3D842B9C46}" type="parTrans" cxnId="{49D29C5B-4F9E-4B60-9C69-3828DFFE7341}">
      <dgm:prSet/>
      <dgm:spPr/>
      <dgm:t>
        <a:bodyPr/>
        <a:lstStyle/>
        <a:p>
          <a:endParaRPr lang="es-ES"/>
        </a:p>
      </dgm:t>
    </dgm:pt>
    <dgm:pt modelId="{96565CAB-7BCE-440B-BC30-8F1964BBAA13}" type="sibTrans" cxnId="{49D29C5B-4F9E-4B60-9C69-3828DFFE7341}">
      <dgm:prSet/>
      <dgm:spPr/>
      <dgm:t>
        <a:bodyPr/>
        <a:lstStyle/>
        <a:p>
          <a:endParaRPr lang="es-ES"/>
        </a:p>
      </dgm:t>
    </dgm:pt>
    <dgm:pt modelId="{C2E62DC0-2EF0-4C7D-AB53-84D5C6596E36}" type="pres">
      <dgm:prSet presAssocID="{9C286EE5-6762-468D-9C28-F325788B7AD5}" presName="composite" presStyleCnt="0">
        <dgm:presLayoutVars>
          <dgm:chMax val="1"/>
          <dgm:dir/>
          <dgm:resizeHandles val="exact"/>
        </dgm:presLayoutVars>
      </dgm:prSet>
      <dgm:spPr/>
      <dgm:t>
        <a:bodyPr/>
        <a:lstStyle/>
        <a:p>
          <a:endParaRPr lang="es-ES"/>
        </a:p>
      </dgm:t>
    </dgm:pt>
    <dgm:pt modelId="{A1E16E7F-C7C9-4FA4-AC5A-6F2CDBD18FC7}" type="pres">
      <dgm:prSet presAssocID="{9C286EE5-6762-468D-9C28-F325788B7AD5}" presName="radial" presStyleCnt="0">
        <dgm:presLayoutVars>
          <dgm:animLvl val="ctr"/>
        </dgm:presLayoutVars>
      </dgm:prSet>
      <dgm:spPr/>
    </dgm:pt>
    <dgm:pt modelId="{D659E9FF-C2BA-44C4-8049-33C0DC27F0FC}" type="pres">
      <dgm:prSet presAssocID="{54D04163-57D6-4828-BC9A-9B67521E9082}" presName="centerShape" presStyleLbl="vennNode1" presStyleIdx="0" presStyleCnt="4" custScaleX="76029" custScaleY="73898" custLinFactNeighborX="1674"/>
      <dgm:spPr/>
      <dgm:t>
        <a:bodyPr/>
        <a:lstStyle/>
        <a:p>
          <a:endParaRPr lang="es-ES"/>
        </a:p>
      </dgm:t>
    </dgm:pt>
    <dgm:pt modelId="{C5C478A4-7C3A-4048-917D-30122BFAEF22}" type="pres">
      <dgm:prSet presAssocID="{FA651710-FC88-4B66-B82E-3F93FF304FE2}" presName="node" presStyleLbl="vennNode1" presStyleIdx="1" presStyleCnt="4" custScaleX="108974" custScaleY="105784" custRadScaleRad="81304" custRadScaleInc="1234">
        <dgm:presLayoutVars>
          <dgm:bulletEnabled val="1"/>
        </dgm:presLayoutVars>
      </dgm:prSet>
      <dgm:spPr/>
      <dgm:t>
        <a:bodyPr/>
        <a:lstStyle/>
        <a:p>
          <a:endParaRPr lang="es-ES"/>
        </a:p>
      </dgm:t>
    </dgm:pt>
    <dgm:pt modelId="{71B22D01-3691-47A9-9819-D4DB6F67DE2B}" type="pres">
      <dgm:prSet presAssocID="{C3E4ECEE-AD90-4250-BB63-6D25D0E69E00}" presName="node" presStyleLbl="vennNode1" presStyleIdx="2" presStyleCnt="4" custScaleX="108974" custScaleY="105784" custRadScaleRad="81304" custRadScaleInc="1234">
        <dgm:presLayoutVars>
          <dgm:bulletEnabled val="1"/>
        </dgm:presLayoutVars>
      </dgm:prSet>
      <dgm:spPr/>
      <dgm:t>
        <a:bodyPr/>
        <a:lstStyle/>
        <a:p>
          <a:endParaRPr lang="es-ES"/>
        </a:p>
      </dgm:t>
    </dgm:pt>
    <dgm:pt modelId="{397E0A50-9E02-4790-9158-5808C5BC7F01}" type="pres">
      <dgm:prSet presAssocID="{60FE332A-60EE-4F55-91B5-057A4AA965CC}" presName="node" presStyleLbl="vennNode1" presStyleIdx="3" presStyleCnt="4" custScaleX="108974" custScaleY="105784" custRadScaleRad="81304" custRadScaleInc="1234">
        <dgm:presLayoutVars>
          <dgm:bulletEnabled val="1"/>
        </dgm:presLayoutVars>
      </dgm:prSet>
      <dgm:spPr/>
      <dgm:t>
        <a:bodyPr/>
        <a:lstStyle/>
        <a:p>
          <a:endParaRPr lang="es-ES"/>
        </a:p>
      </dgm:t>
    </dgm:pt>
  </dgm:ptLst>
  <dgm:cxnLst>
    <dgm:cxn modelId="{6818730D-24E6-4DCF-9AFC-773E6C9947C9}" srcId="{54D04163-57D6-4828-BC9A-9B67521E9082}" destId="{60FE332A-60EE-4F55-91B5-057A4AA965CC}" srcOrd="2" destOrd="0" parTransId="{22D5CBE1-D76D-4CBD-B93A-4EED3CD0E39F}" sibTransId="{48BC3035-FD48-470D-A1D4-FC423577FB68}"/>
    <dgm:cxn modelId="{D45C32EC-827D-4B42-B8CE-5813B51944EF}" type="presOf" srcId="{C3E4ECEE-AD90-4250-BB63-6D25D0E69E00}" destId="{71B22D01-3691-47A9-9819-D4DB6F67DE2B}" srcOrd="0" destOrd="0" presId="urn:microsoft.com/office/officeart/2005/8/layout/radial3"/>
    <dgm:cxn modelId="{98F3116B-5D0F-4DB1-BF2A-B7CFEE30F583}" type="presOf" srcId="{FA651710-FC88-4B66-B82E-3F93FF304FE2}" destId="{C5C478A4-7C3A-4048-917D-30122BFAEF22}" srcOrd="0" destOrd="0" presId="urn:microsoft.com/office/officeart/2005/8/layout/radial3"/>
    <dgm:cxn modelId="{18C046ED-AC1A-4277-B7C1-DF90CC7F09E6}" srcId="{54D04163-57D6-4828-BC9A-9B67521E9082}" destId="{FA651710-FC88-4B66-B82E-3F93FF304FE2}" srcOrd="0" destOrd="0" parTransId="{9D312B94-771C-4BCC-9F21-A9A6CF486196}" sibTransId="{561EE370-BA73-44D3-958D-C4DB57B7AF45}"/>
    <dgm:cxn modelId="{442EDDE4-3A2B-442A-886B-8C5062B0E29C}" type="presOf" srcId="{60FE332A-60EE-4F55-91B5-057A4AA965CC}" destId="{397E0A50-9E02-4790-9158-5808C5BC7F01}" srcOrd="0" destOrd="0" presId="urn:microsoft.com/office/officeart/2005/8/layout/radial3"/>
    <dgm:cxn modelId="{E208DC50-D898-4029-8AF8-860E46E6AA51}" type="presOf" srcId="{9C286EE5-6762-468D-9C28-F325788B7AD5}" destId="{C2E62DC0-2EF0-4C7D-AB53-84D5C6596E36}" srcOrd="0" destOrd="0" presId="urn:microsoft.com/office/officeart/2005/8/layout/radial3"/>
    <dgm:cxn modelId="{49D29C5B-4F9E-4B60-9C69-3828DFFE7341}" srcId="{54D04163-57D6-4828-BC9A-9B67521E9082}" destId="{C3E4ECEE-AD90-4250-BB63-6D25D0E69E00}" srcOrd="1" destOrd="0" parTransId="{DC38391B-DFDC-42A9-B388-9E3D842B9C46}" sibTransId="{96565CAB-7BCE-440B-BC30-8F1964BBAA13}"/>
    <dgm:cxn modelId="{0B8FDA62-982C-4C48-8FCF-DD03A071EF06}" type="presOf" srcId="{54D04163-57D6-4828-BC9A-9B67521E9082}" destId="{D659E9FF-C2BA-44C4-8049-33C0DC27F0FC}" srcOrd="0" destOrd="0" presId="urn:microsoft.com/office/officeart/2005/8/layout/radial3"/>
    <dgm:cxn modelId="{8246E4CE-F14C-4881-96A7-07EB7B55EC77}" srcId="{9C286EE5-6762-468D-9C28-F325788B7AD5}" destId="{54D04163-57D6-4828-BC9A-9B67521E9082}" srcOrd="0" destOrd="0" parTransId="{2CB1500F-15BE-4885-A7B0-552B3B95C363}" sibTransId="{80BCC03F-C4C8-4CC4-BB4C-02F2A9E6353C}"/>
    <dgm:cxn modelId="{158E49D8-E034-430E-8E7D-07092D529D36}" type="presParOf" srcId="{C2E62DC0-2EF0-4C7D-AB53-84D5C6596E36}" destId="{A1E16E7F-C7C9-4FA4-AC5A-6F2CDBD18FC7}" srcOrd="0" destOrd="0" presId="urn:microsoft.com/office/officeart/2005/8/layout/radial3"/>
    <dgm:cxn modelId="{3AD12E3D-E7F6-4E81-8F67-AEE5875609EB}" type="presParOf" srcId="{A1E16E7F-C7C9-4FA4-AC5A-6F2CDBD18FC7}" destId="{D659E9FF-C2BA-44C4-8049-33C0DC27F0FC}" srcOrd="0" destOrd="0" presId="urn:microsoft.com/office/officeart/2005/8/layout/radial3"/>
    <dgm:cxn modelId="{129728DE-BF12-4308-A609-7A1A2A8981C8}" type="presParOf" srcId="{A1E16E7F-C7C9-4FA4-AC5A-6F2CDBD18FC7}" destId="{C5C478A4-7C3A-4048-917D-30122BFAEF22}" srcOrd="1" destOrd="0" presId="urn:microsoft.com/office/officeart/2005/8/layout/radial3"/>
    <dgm:cxn modelId="{AD87C191-6CE8-4DCA-9DB4-E57EDB07C62C}" type="presParOf" srcId="{A1E16E7F-C7C9-4FA4-AC5A-6F2CDBD18FC7}" destId="{71B22D01-3691-47A9-9819-D4DB6F67DE2B}" srcOrd="2" destOrd="0" presId="urn:microsoft.com/office/officeart/2005/8/layout/radial3"/>
    <dgm:cxn modelId="{87B57922-6DD4-409F-B5B5-4AD3E2DD90C0}" type="presParOf" srcId="{A1E16E7F-C7C9-4FA4-AC5A-6F2CDBD18FC7}" destId="{397E0A50-9E02-4790-9158-5808C5BC7F01}"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0511DB-EA7C-4EE5-B873-A31DC285C571}" type="doc">
      <dgm:prSet loTypeId="urn:microsoft.com/office/officeart/2005/8/layout/pyramid4" loCatId="pyramid" qsTypeId="urn:microsoft.com/office/officeart/2005/8/quickstyle/simple1" qsCatId="simple" csTypeId="urn:microsoft.com/office/officeart/2005/8/colors/accent4_1" csCatId="accent4" phldr="1"/>
      <dgm:spPr/>
      <dgm:t>
        <a:bodyPr/>
        <a:lstStyle/>
        <a:p>
          <a:endParaRPr lang="es-ES"/>
        </a:p>
      </dgm:t>
    </dgm:pt>
    <dgm:pt modelId="{39C54F8F-FF48-48C7-8E27-6FB362D27F6B}">
      <dgm:prSet phldrT="[Texto]"/>
      <dgm:spPr>
        <a:solidFill>
          <a:srgbClr val="404040"/>
        </a:solidFill>
      </dgm:spPr>
      <dgm:t>
        <a:bodyPr/>
        <a:lstStyle/>
        <a:p>
          <a:endParaRPr lang="es-ES" dirty="0"/>
        </a:p>
      </dgm:t>
    </dgm:pt>
    <dgm:pt modelId="{B6EA4A6D-95B7-43EA-A30E-144D3342FFD5}" type="parTrans" cxnId="{07009733-0B52-43F2-BF31-EC27B989BD66}">
      <dgm:prSet/>
      <dgm:spPr/>
      <dgm:t>
        <a:bodyPr/>
        <a:lstStyle/>
        <a:p>
          <a:endParaRPr lang="es-ES"/>
        </a:p>
      </dgm:t>
    </dgm:pt>
    <dgm:pt modelId="{844590E2-684F-4BE3-A202-A4028336136B}" type="sibTrans" cxnId="{07009733-0B52-43F2-BF31-EC27B989BD66}">
      <dgm:prSet/>
      <dgm:spPr/>
      <dgm:t>
        <a:bodyPr/>
        <a:lstStyle/>
        <a:p>
          <a:endParaRPr lang="es-ES"/>
        </a:p>
      </dgm:t>
    </dgm:pt>
    <dgm:pt modelId="{0F4F953D-5469-4B07-BBCB-E33BF9A385BB}">
      <dgm:prSet phldrT="[Texto]"/>
      <dgm:spPr>
        <a:solidFill>
          <a:srgbClr val="C00000"/>
        </a:solidFill>
      </dgm:spPr>
      <dgm:t>
        <a:bodyPr/>
        <a:lstStyle/>
        <a:p>
          <a:endParaRPr lang="es-ES" dirty="0"/>
        </a:p>
      </dgm:t>
    </dgm:pt>
    <dgm:pt modelId="{16F28FBC-94AE-4FC2-9039-ADDD4617DBBB}" type="parTrans" cxnId="{6E632BE1-3725-4E02-8533-3F2C137DDDD7}">
      <dgm:prSet/>
      <dgm:spPr/>
      <dgm:t>
        <a:bodyPr/>
        <a:lstStyle/>
        <a:p>
          <a:endParaRPr lang="es-ES"/>
        </a:p>
      </dgm:t>
    </dgm:pt>
    <dgm:pt modelId="{8F306399-90CC-4E57-831F-D649EEE3EEF9}" type="sibTrans" cxnId="{6E632BE1-3725-4E02-8533-3F2C137DDDD7}">
      <dgm:prSet/>
      <dgm:spPr/>
      <dgm:t>
        <a:bodyPr/>
        <a:lstStyle/>
        <a:p>
          <a:endParaRPr lang="es-ES"/>
        </a:p>
      </dgm:t>
    </dgm:pt>
    <dgm:pt modelId="{527E20D1-C103-452C-8940-53DD5A92BB89}">
      <dgm:prSet phldrT="[Texto]"/>
      <dgm:spPr>
        <a:solidFill>
          <a:srgbClr val="002060"/>
        </a:solidFill>
      </dgm:spPr>
      <dgm:t>
        <a:bodyPr/>
        <a:lstStyle/>
        <a:p>
          <a:endParaRPr lang="es-ES" dirty="0"/>
        </a:p>
      </dgm:t>
    </dgm:pt>
    <dgm:pt modelId="{7633B211-8D97-4638-B51B-90A7C1ADF640}" type="parTrans" cxnId="{8F9B1285-326E-432C-866C-41CAA989C361}">
      <dgm:prSet/>
      <dgm:spPr/>
      <dgm:t>
        <a:bodyPr/>
        <a:lstStyle/>
        <a:p>
          <a:endParaRPr lang="es-ES"/>
        </a:p>
      </dgm:t>
    </dgm:pt>
    <dgm:pt modelId="{0ED41F63-A39D-4090-A382-053BDF39D8F5}" type="sibTrans" cxnId="{8F9B1285-326E-432C-866C-41CAA989C361}">
      <dgm:prSet/>
      <dgm:spPr/>
      <dgm:t>
        <a:bodyPr/>
        <a:lstStyle/>
        <a:p>
          <a:endParaRPr lang="es-ES"/>
        </a:p>
      </dgm:t>
    </dgm:pt>
    <dgm:pt modelId="{DCA09FA4-E0A7-4099-A64F-1B8C844FA242}">
      <dgm:prSet phldrT="[Texto]"/>
      <dgm:spPr>
        <a:solidFill>
          <a:srgbClr val="385723"/>
        </a:solidFill>
      </dgm:spPr>
      <dgm:t>
        <a:bodyPr/>
        <a:lstStyle/>
        <a:p>
          <a:endParaRPr lang="es-ES" dirty="0"/>
        </a:p>
      </dgm:t>
    </dgm:pt>
    <dgm:pt modelId="{F3240BB0-FE31-4D44-B3B0-5C1EA595FAFD}" type="parTrans" cxnId="{81960E62-B443-4DAE-B5C7-55315E6E6AD5}">
      <dgm:prSet/>
      <dgm:spPr/>
      <dgm:t>
        <a:bodyPr/>
        <a:lstStyle/>
        <a:p>
          <a:endParaRPr lang="es-ES"/>
        </a:p>
      </dgm:t>
    </dgm:pt>
    <dgm:pt modelId="{F892959B-DB70-4B49-91ED-3651D708FDCE}" type="sibTrans" cxnId="{81960E62-B443-4DAE-B5C7-55315E6E6AD5}">
      <dgm:prSet/>
      <dgm:spPr/>
      <dgm:t>
        <a:bodyPr/>
        <a:lstStyle/>
        <a:p>
          <a:endParaRPr lang="es-ES"/>
        </a:p>
      </dgm:t>
    </dgm:pt>
    <dgm:pt modelId="{66A85C25-CAF1-4FB3-BA93-3386175A083A}" type="pres">
      <dgm:prSet presAssocID="{B80511DB-EA7C-4EE5-B873-A31DC285C571}" presName="compositeShape" presStyleCnt="0">
        <dgm:presLayoutVars>
          <dgm:chMax val="9"/>
          <dgm:dir/>
          <dgm:resizeHandles val="exact"/>
        </dgm:presLayoutVars>
      </dgm:prSet>
      <dgm:spPr/>
      <dgm:t>
        <a:bodyPr/>
        <a:lstStyle/>
        <a:p>
          <a:endParaRPr lang="es-ES"/>
        </a:p>
      </dgm:t>
    </dgm:pt>
    <dgm:pt modelId="{82CEABE1-B1F7-49C6-BCFE-D2448716C843}" type="pres">
      <dgm:prSet presAssocID="{B80511DB-EA7C-4EE5-B873-A31DC285C571}" presName="triangle1" presStyleLbl="node1" presStyleIdx="0" presStyleCnt="4">
        <dgm:presLayoutVars>
          <dgm:bulletEnabled val="1"/>
        </dgm:presLayoutVars>
      </dgm:prSet>
      <dgm:spPr/>
      <dgm:t>
        <a:bodyPr/>
        <a:lstStyle/>
        <a:p>
          <a:endParaRPr lang="es-ES"/>
        </a:p>
      </dgm:t>
    </dgm:pt>
    <dgm:pt modelId="{32864966-8753-48D1-8FE5-498B6670C1B9}" type="pres">
      <dgm:prSet presAssocID="{B80511DB-EA7C-4EE5-B873-A31DC285C571}" presName="triangle2" presStyleLbl="node1" presStyleIdx="1" presStyleCnt="4">
        <dgm:presLayoutVars>
          <dgm:bulletEnabled val="1"/>
        </dgm:presLayoutVars>
      </dgm:prSet>
      <dgm:spPr/>
      <dgm:t>
        <a:bodyPr/>
        <a:lstStyle/>
        <a:p>
          <a:endParaRPr lang="es-ES"/>
        </a:p>
      </dgm:t>
    </dgm:pt>
    <dgm:pt modelId="{38A12CE7-4596-417C-8E4B-23191828AFD9}" type="pres">
      <dgm:prSet presAssocID="{B80511DB-EA7C-4EE5-B873-A31DC285C571}" presName="triangle3" presStyleLbl="node1" presStyleIdx="2" presStyleCnt="4" custLinFactNeighborX="0" custLinFactNeighborY="4573">
        <dgm:presLayoutVars>
          <dgm:bulletEnabled val="1"/>
        </dgm:presLayoutVars>
      </dgm:prSet>
      <dgm:spPr/>
      <dgm:t>
        <a:bodyPr/>
        <a:lstStyle/>
        <a:p>
          <a:endParaRPr lang="es-ES"/>
        </a:p>
      </dgm:t>
    </dgm:pt>
    <dgm:pt modelId="{88F2742E-3FF6-40A1-B854-B3F49745D1F0}" type="pres">
      <dgm:prSet presAssocID="{B80511DB-EA7C-4EE5-B873-A31DC285C571}" presName="triangle4" presStyleLbl="node1" presStyleIdx="3" presStyleCnt="4">
        <dgm:presLayoutVars>
          <dgm:bulletEnabled val="1"/>
        </dgm:presLayoutVars>
      </dgm:prSet>
      <dgm:spPr/>
      <dgm:t>
        <a:bodyPr/>
        <a:lstStyle/>
        <a:p>
          <a:endParaRPr lang="es-ES"/>
        </a:p>
      </dgm:t>
    </dgm:pt>
  </dgm:ptLst>
  <dgm:cxnLst>
    <dgm:cxn modelId="{66B5066D-A4B1-4F77-937B-51CFC357BF66}" type="presOf" srcId="{B80511DB-EA7C-4EE5-B873-A31DC285C571}" destId="{66A85C25-CAF1-4FB3-BA93-3386175A083A}" srcOrd="0" destOrd="0" presId="urn:microsoft.com/office/officeart/2005/8/layout/pyramid4"/>
    <dgm:cxn modelId="{81960E62-B443-4DAE-B5C7-55315E6E6AD5}" srcId="{B80511DB-EA7C-4EE5-B873-A31DC285C571}" destId="{DCA09FA4-E0A7-4099-A64F-1B8C844FA242}" srcOrd="3" destOrd="0" parTransId="{F3240BB0-FE31-4D44-B3B0-5C1EA595FAFD}" sibTransId="{F892959B-DB70-4B49-91ED-3651D708FDCE}"/>
    <dgm:cxn modelId="{DEEDDAFB-0989-40F4-84FB-0163D830E758}" type="presOf" srcId="{DCA09FA4-E0A7-4099-A64F-1B8C844FA242}" destId="{88F2742E-3FF6-40A1-B854-B3F49745D1F0}" srcOrd="0" destOrd="0" presId="urn:microsoft.com/office/officeart/2005/8/layout/pyramid4"/>
    <dgm:cxn modelId="{07009733-0B52-43F2-BF31-EC27B989BD66}" srcId="{B80511DB-EA7C-4EE5-B873-A31DC285C571}" destId="{39C54F8F-FF48-48C7-8E27-6FB362D27F6B}" srcOrd="0" destOrd="0" parTransId="{B6EA4A6D-95B7-43EA-A30E-144D3342FFD5}" sibTransId="{844590E2-684F-4BE3-A202-A4028336136B}"/>
    <dgm:cxn modelId="{6E632BE1-3725-4E02-8533-3F2C137DDDD7}" srcId="{B80511DB-EA7C-4EE5-B873-A31DC285C571}" destId="{0F4F953D-5469-4B07-BBCB-E33BF9A385BB}" srcOrd="1" destOrd="0" parTransId="{16F28FBC-94AE-4FC2-9039-ADDD4617DBBB}" sibTransId="{8F306399-90CC-4E57-831F-D649EEE3EEF9}"/>
    <dgm:cxn modelId="{305E0F3D-9C48-4B3D-B6AE-84402FE5FFA8}" type="presOf" srcId="{527E20D1-C103-452C-8940-53DD5A92BB89}" destId="{38A12CE7-4596-417C-8E4B-23191828AFD9}" srcOrd="0" destOrd="0" presId="urn:microsoft.com/office/officeart/2005/8/layout/pyramid4"/>
    <dgm:cxn modelId="{B39166A9-E890-409C-ADCD-DC63D52E758B}" type="presOf" srcId="{39C54F8F-FF48-48C7-8E27-6FB362D27F6B}" destId="{82CEABE1-B1F7-49C6-BCFE-D2448716C843}" srcOrd="0" destOrd="0" presId="urn:microsoft.com/office/officeart/2005/8/layout/pyramid4"/>
    <dgm:cxn modelId="{8F9B1285-326E-432C-866C-41CAA989C361}" srcId="{B80511DB-EA7C-4EE5-B873-A31DC285C571}" destId="{527E20D1-C103-452C-8940-53DD5A92BB89}" srcOrd="2" destOrd="0" parTransId="{7633B211-8D97-4638-B51B-90A7C1ADF640}" sibTransId="{0ED41F63-A39D-4090-A382-053BDF39D8F5}"/>
    <dgm:cxn modelId="{F7551EF7-6EBF-4C5C-A1FD-6A886186C5CE}" type="presOf" srcId="{0F4F953D-5469-4B07-BBCB-E33BF9A385BB}" destId="{32864966-8753-48D1-8FE5-498B6670C1B9}" srcOrd="0" destOrd="0" presId="urn:microsoft.com/office/officeart/2005/8/layout/pyramid4"/>
    <dgm:cxn modelId="{39BCC72C-222C-42C3-B3F6-7BED64A614FE}" type="presParOf" srcId="{66A85C25-CAF1-4FB3-BA93-3386175A083A}" destId="{82CEABE1-B1F7-49C6-BCFE-D2448716C843}" srcOrd="0" destOrd="0" presId="urn:microsoft.com/office/officeart/2005/8/layout/pyramid4"/>
    <dgm:cxn modelId="{92159958-3479-4FDE-92D8-EEEFA75A6966}" type="presParOf" srcId="{66A85C25-CAF1-4FB3-BA93-3386175A083A}" destId="{32864966-8753-48D1-8FE5-498B6670C1B9}" srcOrd="1" destOrd="0" presId="urn:microsoft.com/office/officeart/2005/8/layout/pyramid4"/>
    <dgm:cxn modelId="{B96D269D-133A-433C-A1F5-326EF655032B}" type="presParOf" srcId="{66A85C25-CAF1-4FB3-BA93-3386175A083A}" destId="{38A12CE7-4596-417C-8E4B-23191828AFD9}" srcOrd="2" destOrd="0" presId="urn:microsoft.com/office/officeart/2005/8/layout/pyramid4"/>
    <dgm:cxn modelId="{59B2B624-4C35-4991-9E68-B162C5E98B28}" type="presParOf" srcId="{66A85C25-CAF1-4FB3-BA93-3386175A083A}" destId="{88F2742E-3FF6-40A1-B854-B3F49745D1F0}"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4008F0-3F3E-437C-9E92-30D81C781B69}">
      <dsp:nvSpPr>
        <dsp:cNvPr id="0" name=""/>
        <dsp:cNvSpPr/>
      </dsp:nvSpPr>
      <dsp:spPr>
        <a:xfrm>
          <a:off x="92208" y="0"/>
          <a:ext cx="6216382" cy="6216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es-ES" sz="4400" kern="1200" dirty="0"/>
            <a:t>País</a:t>
          </a:r>
        </a:p>
      </dsp:txBody>
      <dsp:txXfrm>
        <a:off x="2034827" y="310819"/>
        <a:ext cx="2331143" cy="621638"/>
      </dsp:txXfrm>
    </dsp:sp>
    <dsp:sp modelId="{CAD5F9BE-6011-47F6-9F7F-EFE5AD97CF49}">
      <dsp:nvSpPr>
        <dsp:cNvPr id="0" name=""/>
        <dsp:cNvSpPr/>
      </dsp:nvSpPr>
      <dsp:spPr>
        <a:xfrm>
          <a:off x="558437" y="932457"/>
          <a:ext cx="5283924" cy="5283924"/>
        </a:xfrm>
        <a:prstGeom prst="ellipse">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Disciplina</a:t>
          </a:r>
        </a:p>
      </dsp:txBody>
      <dsp:txXfrm>
        <a:off x="2061053" y="1236282"/>
        <a:ext cx="2278692" cy="607651"/>
      </dsp:txXfrm>
    </dsp:sp>
    <dsp:sp modelId="{4C1DBF4C-15CD-4D43-BB8B-B16AC31A5DCD}">
      <dsp:nvSpPr>
        <dsp:cNvPr id="0" name=""/>
        <dsp:cNvSpPr/>
      </dsp:nvSpPr>
      <dsp:spPr>
        <a:xfrm>
          <a:off x="1024665" y="1864914"/>
          <a:ext cx="4351467" cy="4351467"/>
        </a:xfrm>
        <a:prstGeom prst="ellipse">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S" sz="2800" kern="1200" dirty="0"/>
            <a:t>Universidad</a:t>
          </a:r>
        </a:p>
      </dsp:txBody>
      <dsp:txXfrm>
        <a:off x="2074457" y="2165165"/>
        <a:ext cx="2251884" cy="600502"/>
      </dsp:txXfrm>
    </dsp:sp>
    <dsp:sp modelId="{EF4C8DAD-3C5A-4E4E-8198-95041F408216}">
      <dsp:nvSpPr>
        <dsp:cNvPr id="0" name=""/>
        <dsp:cNvSpPr/>
      </dsp:nvSpPr>
      <dsp:spPr>
        <a:xfrm>
          <a:off x="1490894" y="2797371"/>
          <a:ext cx="3419010" cy="3419010"/>
        </a:xfrm>
        <a:prstGeom prst="ellipse">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 sz="3200" kern="1200" dirty="0"/>
            <a:t>Facultad</a:t>
          </a:r>
        </a:p>
      </dsp:txBody>
      <dsp:txXfrm>
        <a:off x="2277266" y="3105082"/>
        <a:ext cx="1846265" cy="615421"/>
      </dsp:txXfrm>
    </dsp:sp>
    <dsp:sp modelId="{EC87094E-46CD-4BD9-850E-2C83FD967F52}">
      <dsp:nvSpPr>
        <dsp:cNvPr id="0" name=""/>
        <dsp:cNvSpPr/>
      </dsp:nvSpPr>
      <dsp:spPr>
        <a:xfrm>
          <a:off x="1957123" y="3729829"/>
          <a:ext cx="2486552" cy="2486552"/>
        </a:xfrm>
        <a:prstGeom prst="ellipse">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S" sz="1900" kern="1200" dirty="0"/>
            <a:t>Grupo de Investigación</a:t>
          </a:r>
        </a:p>
      </dsp:txBody>
      <dsp:txXfrm>
        <a:off x="2392269" y="4040648"/>
        <a:ext cx="1616259" cy="621638"/>
      </dsp:txXfrm>
    </dsp:sp>
    <dsp:sp modelId="{271CA601-D66E-4661-9D8D-B6A0FF619FF7}">
      <dsp:nvSpPr>
        <dsp:cNvPr id="0" name=""/>
        <dsp:cNvSpPr/>
      </dsp:nvSpPr>
      <dsp:spPr>
        <a:xfrm>
          <a:off x="2423351" y="4662286"/>
          <a:ext cx="1554095" cy="1554095"/>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S" sz="3600" kern="1200" dirty="0"/>
            <a:t>Yo</a:t>
          </a:r>
        </a:p>
      </dsp:txBody>
      <dsp:txXfrm>
        <a:off x="2650943" y="5050810"/>
        <a:ext cx="1098911" cy="7770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9E9FF-C2BA-44C4-8049-33C0DC27F0FC}">
      <dsp:nvSpPr>
        <dsp:cNvPr id="0" name=""/>
        <dsp:cNvSpPr/>
      </dsp:nvSpPr>
      <dsp:spPr>
        <a:xfrm>
          <a:off x="1549754" y="1645298"/>
          <a:ext cx="2189239" cy="2127877"/>
        </a:xfrm>
        <a:prstGeom prst="ellipse">
          <a:avLst/>
        </a:prstGeom>
        <a:solidFill>
          <a:schemeClr val="accent4">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s-ES" sz="3100" kern="1200" dirty="0" err="1"/>
            <a:t>Branding</a:t>
          </a:r>
          <a:r>
            <a:rPr lang="es-ES" sz="3100" kern="1200" dirty="0"/>
            <a:t> Personal</a:t>
          </a:r>
        </a:p>
      </dsp:txBody>
      <dsp:txXfrm>
        <a:off x="1870361" y="1956918"/>
        <a:ext cx="1548025" cy="1504637"/>
      </dsp:txXfrm>
    </dsp:sp>
    <dsp:sp modelId="{971144C7-1DF8-4758-9883-B26101A5791E}">
      <dsp:nvSpPr>
        <dsp:cNvPr id="0" name=""/>
        <dsp:cNvSpPr/>
      </dsp:nvSpPr>
      <dsp:spPr>
        <a:xfrm>
          <a:off x="1604994" y="424507"/>
          <a:ext cx="2098449" cy="1846710"/>
        </a:xfrm>
        <a:prstGeom prst="ellipse">
          <a:avLst/>
        </a:prstGeom>
        <a:solidFill>
          <a:schemeClr val="accent4">
            <a:shade val="80000"/>
            <a:alpha val="50000"/>
            <a:hueOff val="-252633"/>
            <a:satOff val="0"/>
            <a:lumOff val="165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t>Identificación</a:t>
          </a:r>
          <a:br>
            <a:rPr lang="es-ES" sz="1800" b="1" kern="1200" dirty="0"/>
          </a:br>
          <a:r>
            <a:rPr lang="es-ES" sz="1800" b="1" kern="1200" dirty="0"/>
            <a:t>Diferenciación</a:t>
          </a:r>
        </a:p>
      </dsp:txBody>
      <dsp:txXfrm>
        <a:off x="1912305" y="694951"/>
        <a:ext cx="1483827" cy="1305822"/>
      </dsp:txXfrm>
    </dsp:sp>
    <dsp:sp modelId="{C5C478A4-7C3A-4048-917D-30122BFAEF22}">
      <dsp:nvSpPr>
        <dsp:cNvPr id="0" name=""/>
        <dsp:cNvSpPr/>
      </dsp:nvSpPr>
      <dsp:spPr>
        <a:xfrm>
          <a:off x="3298495" y="1771397"/>
          <a:ext cx="1751976" cy="1686899"/>
        </a:xfrm>
        <a:prstGeom prst="ellipse">
          <a:avLst/>
        </a:prstGeom>
        <a:solidFill>
          <a:schemeClr val="accent4">
            <a:shade val="80000"/>
            <a:alpha val="50000"/>
            <a:hueOff val="-505267"/>
            <a:satOff val="0"/>
            <a:lumOff val="331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a:t>Metas &amp; Objetivos</a:t>
          </a:r>
        </a:p>
      </dsp:txBody>
      <dsp:txXfrm>
        <a:off x="3555066" y="2018438"/>
        <a:ext cx="1238834" cy="1192817"/>
      </dsp:txXfrm>
    </dsp:sp>
    <dsp:sp modelId="{F22DC4AA-640B-4DE2-82DB-89F351898C3F}">
      <dsp:nvSpPr>
        <dsp:cNvPr id="0" name=""/>
        <dsp:cNvSpPr/>
      </dsp:nvSpPr>
      <dsp:spPr>
        <a:xfrm>
          <a:off x="1605386" y="2982428"/>
          <a:ext cx="2037793" cy="1969103"/>
        </a:xfrm>
        <a:prstGeom prst="ellipse">
          <a:avLst/>
        </a:prstGeom>
        <a:solidFill>
          <a:schemeClr val="accent4">
            <a:shade val="80000"/>
            <a:alpha val="50000"/>
            <a:hueOff val="-505267"/>
            <a:satOff val="0"/>
            <a:lumOff val="331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a:t>Mercado y Especialización</a:t>
          </a:r>
        </a:p>
      </dsp:txBody>
      <dsp:txXfrm>
        <a:off x="1903814" y="3270796"/>
        <a:ext cx="1440937" cy="1392367"/>
      </dsp:txXfrm>
    </dsp:sp>
    <dsp:sp modelId="{54AD3D20-23C4-44A3-8A1B-E23A6CD9000C}">
      <dsp:nvSpPr>
        <dsp:cNvPr id="0" name=""/>
        <dsp:cNvSpPr/>
      </dsp:nvSpPr>
      <dsp:spPr>
        <a:xfrm>
          <a:off x="210047" y="1878343"/>
          <a:ext cx="1695998" cy="1611572"/>
        </a:xfrm>
        <a:prstGeom prst="ellipse">
          <a:avLst/>
        </a:prstGeom>
        <a:solidFill>
          <a:schemeClr val="accent4">
            <a:shade val="80000"/>
            <a:alpha val="50000"/>
            <a:hueOff val="-252633"/>
            <a:satOff val="0"/>
            <a:lumOff val="165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a:t>Autocheck</a:t>
          </a:r>
          <a:endParaRPr lang="es-ES" sz="2000" kern="1200" dirty="0"/>
        </a:p>
      </dsp:txBody>
      <dsp:txXfrm>
        <a:off x="458420" y="2114352"/>
        <a:ext cx="1199252" cy="1139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9E9FF-C2BA-44C4-8049-33C0DC27F0FC}">
      <dsp:nvSpPr>
        <dsp:cNvPr id="0" name=""/>
        <dsp:cNvSpPr/>
      </dsp:nvSpPr>
      <dsp:spPr>
        <a:xfrm>
          <a:off x="1564312" y="1747214"/>
          <a:ext cx="2187914" cy="2126590"/>
        </a:xfrm>
        <a:prstGeom prst="ellipse">
          <a:avLst/>
        </a:prstGeom>
        <a:solidFill>
          <a:schemeClr val="accent6">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s-ES" sz="3100" kern="1200" dirty="0" err="1"/>
            <a:t>Branding</a:t>
          </a:r>
          <a:r>
            <a:rPr lang="es-ES" sz="3100" kern="1200" dirty="0"/>
            <a:t> Personal</a:t>
          </a:r>
        </a:p>
      </dsp:txBody>
      <dsp:txXfrm>
        <a:off x="1884725" y="2058646"/>
        <a:ext cx="1547088" cy="1503726"/>
      </dsp:txXfrm>
    </dsp:sp>
    <dsp:sp modelId="{C5C478A4-7C3A-4048-917D-30122BFAEF22}">
      <dsp:nvSpPr>
        <dsp:cNvPr id="0" name=""/>
        <dsp:cNvSpPr/>
      </dsp:nvSpPr>
      <dsp:spPr>
        <a:xfrm>
          <a:off x="1850927" y="527768"/>
          <a:ext cx="1567992" cy="1522092"/>
        </a:xfrm>
        <a:prstGeom prst="ellipse">
          <a:avLst/>
        </a:prstGeom>
        <a:solidFill>
          <a:schemeClr val="accent6">
            <a:shade val="80000"/>
            <a:alpha val="50000"/>
            <a:hueOff val="189882"/>
            <a:satOff val="-7715"/>
            <a:lumOff val="18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a:t>Producir</a:t>
          </a:r>
        </a:p>
      </dsp:txBody>
      <dsp:txXfrm>
        <a:off x="2080554" y="750673"/>
        <a:ext cx="1108738" cy="1076282"/>
      </dsp:txXfrm>
    </dsp:sp>
    <dsp:sp modelId="{71B22D01-3691-47A9-9819-D4DB6F67DE2B}">
      <dsp:nvSpPr>
        <dsp:cNvPr id="0" name=""/>
        <dsp:cNvSpPr/>
      </dsp:nvSpPr>
      <dsp:spPr>
        <a:xfrm>
          <a:off x="3109748" y="2844377"/>
          <a:ext cx="1567992" cy="1522092"/>
        </a:xfrm>
        <a:prstGeom prst="ellipse">
          <a:avLst/>
        </a:prstGeom>
        <a:solidFill>
          <a:schemeClr val="accent6">
            <a:shade val="80000"/>
            <a:alpha val="50000"/>
            <a:hueOff val="379763"/>
            <a:satOff val="-15429"/>
            <a:lumOff val="376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kern="1200"/>
            <a:t>Comunicar</a:t>
          </a:r>
          <a:endParaRPr lang="es-ES" sz="1900" kern="1200" dirty="0"/>
        </a:p>
      </dsp:txBody>
      <dsp:txXfrm>
        <a:off x="3339375" y="3067282"/>
        <a:ext cx="1108738" cy="1076282"/>
      </dsp:txXfrm>
    </dsp:sp>
    <dsp:sp modelId="{397E0A50-9E02-4790-9158-5808C5BC7F01}">
      <dsp:nvSpPr>
        <dsp:cNvPr id="0" name=""/>
        <dsp:cNvSpPr/>
      </dsp:nvSpPr>
      <dsp:spPr>
        <a:xfrm>
          <a:off x="474095" y="2776244"/>
          <a:ext cx="1567992" cy="1522092"/>
        </a:xfrm>
        <a:prstGeom prst="ellipse">
          <a:avLst/>
        </a:prstGeom>
        <a:solidFill>
          <a:schemeClr val="accent6">
            <a:shade val="80000"/>
            <a:alpha val="50000"/>
            <a:hueOff val="189882"/>
            <a:satOff val="-7715"/>
            <a:lumOff val="18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kern="1200" dirty="0"/>
            <a:t>Revisión y Reajuste</a:t>
          </a:r>
        </a:p>
      </dsp:txBody>
      <dsp:txXfrm>
        <a:off x="703722" y="2999149"/>
        <a:ext cx="1108738" cy="1076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EABE1-B1F7-49C6-BCFE-D2448716C843}">
      <dsp:nvSpPr>
        <dsp:cNvPr id="0" name=""/>
        <dsp:cNvSpPr/>
      </dsp:nvSpPr>
      <dsp:spPr>
        <a:xfrm>
          <a:off x="1930400" y="0"/>
          <a:ext cx="2235200" cy="2235200"/>
        </a:xfrm>
        <a:prstGeom prst="triangle">
          <a:avLst/>
        </a:prstGeom>
        <a:solidFill>
          <a:srgbClr val="40404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es-ES" sz="5100" kern="1200" dirty="0"/>
        </a:p>
      </dsp:txBody>
      <dsp:txXfrm>
        <a:off x="2489200" y="1117600"/>
        <a:ext cx="1117600" cy="1117600"/>
      </dsp:txXfrm>
    </dsp:sp>
    <dsp:sp modelId="{32864966-8753-48D1-8FE5-498B6670C1B9}">
      <dsp:nvSpPr>
        <dsp:cNvPr id="0" name=""/>
        <dsp:cNvSpPr/>
      </dsp:nvSpPr>
      <dsp:spPr>
        <a:xfrm>
          <a:off x="812800" y="2235200"/>
          <a:ext cx="2235200" cy="2235200"/>
        </a:xfrm>
        <a:prstGeom prst="triangle">
          <a:avLst/>
        </a:prstGeom>
        <a:solidFill>
          <a:srgbClr val="C0000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es-ES" sz="5100" kern="1200" dirty="0"/>
        </a:p>
      </dsp:txBody>
      <dsp:txXfrm>
        <a:off x="1371600" y="3352800"/>
        <a:ext cx="1117600" cy="1117600"/>
      </dsp:txXfrm>
    </dsp:sp>
    <dsp:sp modelId="{38A12CE7-4596-417C-8E4B-23191828AFD9}">
      <dsp:nvSpPr>
        <dsp:cNvPr id="0" name=""/>
        <dsp:cNvSpPr/>
      </dsp:nvSpPr>
      <dsp:spPr>
        <a:xfrm rot="10800000">
          <a:off x="1930400" y="2235200"/>
          <a:ext cx="2235200" cy="2235200"/>
        </a:xfrm>
        <a:prstGeom prst="triangle">
          <a:avLst/>
        </a:prstGeom>
        <a:solidFill>
          <a:srgbClr val="002060"/>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es-ES" sz="5100" kern="1200" dirty="0"/>
        </a:p>
      </dsp:txBody>
      <dsp:txXfrm rot="10800000">
        <a:off x="2489200" y="2235200"/>
        <a:ext cx="1117600" cy="1117600"/>
      </dsp:txXfrm>
    </dsp:sp>
    <dsp:sp modelId="{88F2742E-3FF6-40A1-B854-B3F49745D1F0}">
      <dsp:nvSpPr>
        <dsp:cNvPr id="0" name=""/>
        <dsp:cNvSpPr/>
      </dsp:nvSpPr>
      <dsp:spPr>
        <a:xfrm>
          <a:off x="3048000" y="2235200"/>
          <a:ext cx="2235200" cy="2235200"/>
        </a:xfrm>
        <a:prstGeom prst="triangle">
          <a:avLst/>
        </a:prstGeom>
        <a:solidFill>
          <a:srgbClr val="385723"/>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es-ES" sz="5100" kern="1200" dirty="0"/>
        </a:p>
      </dsp:txBody>
      <dsp:txXfrm>
        <a:off x="3606800" y="3352800"/>
        <a:ext cx="1117600" cy="11176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18A06D43-5FB5-4143-B397-6C08CFE94258}" type="datetimeFigureOut">
              <a:rPr lang="es-ES" smtClean="0"/>
              <a:t>01/10/2018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247684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8A06D43-5FB5-4143-B397-6C08CFE94258}" type="datetimeFigureOut">
              <a:rPr lang="es-ES" smtClean="0"/>
              <a:t>01/10/2018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90489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8A06D43-5FB5-4143-B397-6C08CFE94258}" type="datetimeFigureOut">
              <a:rPr lang="es-ES" smtClean="0"/>
              <a:t>01/10/2018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190576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8A06D43-5FB5-4143-B397-6C08CFE94258}" type="datetimeFigureOut">
              <a:rPr lang="es-ES" smtClean="0"/>
              <a:t>01/10/2018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371475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8A06D43-5FB5-4143-B397-6C08CFE94258}" type="datetimeFigureOut">
              <a:rPr lang="es-ES" smtClean="0"/>
              <a:t>01/10/2018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400612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6286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9150" y="1825625"/>
            <a:ext cx="38862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8A06D43-5FB5-4143-B397-6C08CFE94258}" type="datetimeFigureOut">
              <a:rPr lang="es-ES" smtClean="0"/>
              <a:t>01/10/2018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293379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8A06D43-5FB5-4143-B397-6C08CFE94258}" type="datetimeFigureOut">
              <a:rPr lang="es-ES" smtClean="0"/>
              <a:t>01/10/2018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413367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8A06D43-5FB5-4143-B397-6C08CFE94258}" type="datetimeFigureOut">
              <a:rPr lang="es-ES" smtClean="0"/>
              <a:t>01/10/2018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2554815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8A06D43-5FB5-4143-B397-6C08CFE94258}" type="datetimeFigureOut">
              <a:rPr lang="es-ES" smtClean="0"/>
              <a:t>01/10/2018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335768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18A06D43-5FB5-4143-B397-6C08CFE94258}" type="datetimeFigureOut">
              <a:rPr lang="es-ES" smtClean="0"/>
              <a:t>01/10/2018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30225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18A06D43-5FB5-4143-B397-6C08CFE94258}" type="datetimeFigureOut">
              <a:rPr lang="es-ES" smtClean="0"/>
              <a:t>01/10/2018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667977C-1A5B-4AC1-9A9D-195DFD9FE05F}" type="slidenum">
              <a:rPr lang="es-ES" smtClean="0"/>
              <a:t>‹Nº›</a:t>
            </a:fld>
            <a:endParaRPr lang="es-ES"/>
          </a:p>
        </p:txBody>
      </p:sp>
    </p:spTree>
    <p:extLst>
      <p:ext uri="{BB962C8B-B14F-4D97-AF65-F5344CB8AC3E}">
        <p14:creationId xmlns:p14="http://schemas.microsoft.com/office/powerpoint/2010/main" val="57254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A06D43-5FB5-4143-B397-6C08CFE94258}" type="datetimeFigureOut">
              <a:rPr lang="es-ES" smtClean="0"/>
              <a:t>01/10/2018</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67977C-1A5B-4AC1-9A9D-195DFD9FE05F}" type="slidenum">
              <a:rPr lang="es-ES" smtClean="0"/>
              <a:t>‹Nº›</a:t>
            </a:fld>
            <a:endParaRPr lang="es-ES"/>
          </a:p>
        </p:txBody>
      </p:sp>
    </p:spTree>
    <p:extLst>
      <p:ext uri="{BB962C8B-B14F-4D97-AF65-F5344CB8AC3E}">
        <p14:creationId xmlns:p14="http://schemas.microsoft.com/office/powerpoint/2010/main" val="275841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4.png"/><Relationship Id="rId3" Type="http://schemas.microsoft.com/office/2007/relationships/hdphoto" Target="../media/hdphoto4.wdp"/><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image" Target="../media/image33.png"/><Relationship Id="rId2" Type="http://schemas.openxmlformats.org/officeDocument/2006/relationships/image" Target="../media/image23.png"/><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hyperlink" Target="https://www.google.com/imgres?imgurl=http://www.coauthorindex.info/images/edelgado_round.png&amp;imgrefurl=http://www.coauthorindex.info/layout.php?id%3Dequipo&amp;docid=jBv3g0qEVS9lMM&amp;tbnid=SPuu4L2mPspkdM:&amp;w=134&amp;h=134&amp;noj=1&amp;client=firefox-b&amp;bih=605&amp;biw=877&amp;ved=0ahUKEwikno2cyarOAhXEmR4KHatPD1gQMwgoKAkwCQ&amp;iact=mrc&amp;uact=8" TargetMode="External"/><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mailto:Rafael.repiso@gmail.com" TargetMode="External"/><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3.png"/><Relationship Id="rId17" Type="http://schemas.microsoft.com/office/2007/relationships/hdphoto" Target="../media/hdphoto3.wdp"/><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hyperlink" Target="http://es.slideshare.net/rrepiso" TargetMode="External"/><Relationship Id="rId10" Type="http://schemas.openxmlformats.org/officeDocument/2006/relationships/image" Target="../media/image11.png"/><Relationship Id="rId4" Type="http://schemas.openxmlformats.org/officeDocument/2006/relationships/image" Target="../media/image7.jpeg"/><Relationship Id="rId9" Type="http://schemas.microsoft.com/office/2007/relationships/hdphoto" Target="../media/hdphoto2.wdp"/><Relationship Id="rId14" Type="http://schemas.openxmlformats.org/officeDocument/2006/relationships/hyperlink" Target="https://www.researchgate.net/profile/Rafael_Repis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Rafael\AppData\Local\Temp\x10sctmp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31543"/>
            <a:ext cx="9886950" cy="6802600"/>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7410797" y="27171"/>
            <a:ext cx="1697970" cy="6200434"/>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92562" y="169673"/>
            <a:ext cx="6378650" cy="2308324"/>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s-ES" sz="7200" b="1">
                <a:solidFill>
                  <a:srgbClr val="C00000"/>
                </a:solidFill>
                <a:latin typeface="Agency FB" panose="020B0503020202020204" pitchFamily="34" charset="0"/>
              </a:rPr>
              <a:t>Carrera Académica y </a:t>
            </a:r>
            <a:r>
              <a:rPr lang="es-ES" sz="6600" b="1">
                <a:solidFill>
                  <a:srgbClr val="C00000"/>
                </a:solidFill>
                <a:latin typeface="Agency FB" panose="020B0503020202020204" pitchFamily="34" charset="0"/>
              </a:rPr>
              <a:t>marketing personal</a:t>
            </a:r>
            <a:endParaRPr lang="es-ES" sz="7200" dirty="0">
              <a:solidFill>
                <a:srgbClr val="C00000"/>
              </a:solidFill>
              <a:latin typeface="Agency FB" panose="00010606040000040003" pitchFamily="2" charset="0"/>
              <a:ea typeface="Times New Roman" panose="02020603050405020304" pitchFamily="18" charset="0"/>
              <a:cs typeface="Arial" panose="020B0604020202020204" pitchFamily="34" charset="0"/>
            </a:endParaRPr>
          </a:p>
        </p:txBody>
      </p:sp>
      <p:sp>
        <p:nvSpPr>
          <p:cNvPr id="3" name="Rectángulo 2"/>
          <p:cNvSpPr/>
          <p:nvPr/>
        </p:nvSpPr>
        <p:spPr>
          <a:xfrm>
            <a:off x="292561" y="2406465"/>
            <a:ext cx="6378652" cy="453970"/>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s-ES" sz="2350" b="1" dirty="0">
                <a:solidFill>
                  <a:srgbClr val="C00000"/>
                </a:solidFill>
                <a:latin typeface="Agency FB" panose="00010606040000040003" pitchFamily="2" charset="0"/>
                <a:ea typeface="Times New Roman" panose="02020603050405020304" pitchFamily="18" charset="0"/>
                <a:cs typeface="Arial" panose="020B0604020202020204" pitchFamily="34" charset="0"/>
              </a:rPr>
              <a:t>Porque la carrera académica es también cuestión de marca</a:t>
            </a:r>
            <a:endParaRPr lang="es-ES" sz="2350" b="1" dirty="0">
              <a:solidFill>
                <a:srgbClr val="C00000"/>
              </a:solidFill>
            </a:endParaRPr>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10" name="CuadroTexto 9"/>
          <p:cNvSpPr txBox="1"/>
          <p:nvPr/>
        </p:nvSpPr>
        <p:spPr>
          <a:xfrm>
            <a:off x="46132" y="6256527"/>
            <a:ext cx="3749744" cy="523220"/>
          </a:xfrm>
          <a:prstGeom prst="rect">
            <a:avLst/>
          </a:prstGeom>
          <a:noFill/>
        </p:spPr>
        <p:txBody>
          <a:bodyPr wrap="none" rtlCol="0">
            <a:spAutoFit/>
          </a:bodyPr>
          <a:lstStyle/>
          <a:p>
            <a:r>
              <a:rPr lang="es-ES" sz="2800" b="1" dirty="0">
                <a:solidFill>
                  <a:srgbClr val="002060"/>
                </a:solidFill>
                <a:latin typeface="Agency FB" panose="00010606040000040003" pitchFamily="2" charset="0"/>
              </a:rPr>
              <a:t>Rafael Repiso   @</a:t>
            </a:r>
            <a:r>
              <a:rPr lang="es-ES" sz="2800" b="1" dirty="0" err="1">
                <a:solidFill>
                  <a:srgbClr val="002060"/>
                </a:solidFill>
                <a:latin typeface="Agency FB" panose="00010606040000040003" pitchFamily="2" charset="0"/>
              </a:rPr>
              <a:t>repisogurru</a:t>
            </a:r>
            <a:endParaRPr lang="es-ES" sz="2800" b="1" dirty="0">
              <a:solidFill>
                <a:srgbClr val="002060"/>
              </a:solidFill>
              <a:latin typeface="Agency FB" panose="00010606040000040003" pitchFamily="2"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677" y="5035595"/>
            <a:ext cx="1285442" cy="546997"/>
          </a:xfrm>
          <a:prstGeom prst="rect">
            <a:avLst/>
          </a:prstGeom>
        </p:spPr>
      </p:pic>
      <p:sp>
        <p:nvSpPr>
          <p:cNvPr id="16" name="CuadroTexto 15"/>
          <p:cNvSpPr txBox="1"/>
          <p:nvPr/>
        </p:nvSpPr>
        <p:spPr>
          <a:xfrm>
            <a:off x="7602945" y="5545646"/>
            <a:ext cx="1342034" cy="600164"/>
          </a:xfrm>
          <a:prstGeom prst="rect">
            <a:avLst/>
          </a:prstGeom>
          <a:noFill/>
        </p:spPr>
        <p:txBody>
          <a:bodyPr wrap="none" rtlCol="0">
            <a:spAutoFit/>
          </a:bodyPr>
          <a:lstStyle/>
          <a:p>
            <a:r>
              <a:rPr lang="es-ES" sz="1100" dirty="0">
                <a:solidFill>
                  <a:srgbClr val="FFFFFF"/>
                </a:solidFill>
                <a:latin typeface="Times New Roman" panose="02020603050405020304" pitchFamily="18" charset="0"/>
                <a:cs typeface="Times New Roman" panose="02020603050405020304" pitchFamily="18" charset="0"/>
              </a:rPr>
              <a:t>UNIVERSIDAD</a:t>
            </a:r>
          </a:p>
          <a:p>
            <a:r>
              <a:rPr lang="es-ES" sz="1100" dirty="0">
                <a:solidFill>
                  <a:srgbClr val="FFFFFF"/>
                </a:solidFill>
                <a:latin typeface="Times New Roman" panose="02020603050405020304" pitchFamily="18" charset="0"/>
                <a:cs typeface="Times New Roman" panose="02020603050405020304" pitchFamily="18" charset="0"/>
              </a:rPr>
              <a:t>INTERNACIONAL</a:t>
            </a:r>
          </a:p>
          <a:p>
            <a:r>
              <a:rPr lang="es-ES" sz="1100" dirty="0">
                <a:solidFill>
                  <a:srgbClr val="FFFFFF"/>
                </a:solidFill>
                <a:latin typeface="Times New Roman" panose="02020603050405020304" pitchFamily="18" charset="0"/>
                <a:cs typeface="Times New Roman" panose="02020603050405020304" pitchFamily="18" charset="0"/>
              </a:rPr>
              <a:t>DE LA RIOJA</a:t>
            </a:r>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12" name="CuadroTexto 11"/>
          <p:cNvSpPr txBox="1"/>
          <p:nvPr/>
        </p:nvSpPr>
        <p:spPr>
          <a:xfrm>
            <a:off x="7556404" y="541298"/>
            <a:ext cx="667170" cy="646331"/>
          </a:xfrm>
          <a:prstGeom prst="rect">
            <a:avLst/>
          </a:prstGeom>
          <a:noFill/>
        </p:spPr>
        <p:txBody>
          <a:bodyPr wrap="none" rtlCol="0">
            <a:spAutoFit/>
          </a:bodyPr>
          <a:lstStyle/>
          <a:p>
            <a:pPr algn="ctr"/>
            <a:r>
              <a:rPr lang="es-ES" dirty="0">
                <a:solidFill>
                  <a:schemeClr val="bg1"/>
                </a:solidFill>
                <a:latin typeface="Agency FB" panose="00010606040000040003" pitchFamily="2" charset="0"/>
              </a:rPr>
              <a:t>Grupo </a:t>
            </a:r>
          </a:p>
          <a:p>
            <a:pPr algn="ctr"/>
            <a:r>
              <a:rPr lang="es-ES" dirty="0">
                <a:solidFill>
                  <a:schemeClr val="bg1"/>
                </a:solidFill>
                <a:latin typeface="Agency FB" panose="00010606040000040003" pitchFamily="2" charset="0"/>
              </a:rPr>
              <a:t>EC3</a:t>
            </a:r>
          </a:p>
        </p:txBody>
      </p:sp>
      <p:sp>
        <p:nvSpPr>
          <p:cNvPr id="21" name="Rectángulo 20"/>
          <p:cNvSpPr/>
          <p:nvPr/>
        </p:nvSpPr>
        <p:spPr>
          <a:xfrm>
            <a:off x="-2190750" y="-1047750"/>
            <a:ext cx="10464712" cy="10749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2038350" y="-908602"/>
            <a:ext cx="2038350" cy="8286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2464904" y="5747837"/>
            <a:ext cx="4782104" cy="453970"/>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r"/>
            <a:endParaRPr lang="es-ES" sz="2350" dirty="0">
              <a:solidFill>
                <a:srgbClr val="002060"/>
              </a:solidFill>
            </a:endParaRPr>
          </a:p>
        </p:txBody>
      </p:sp>
      <p:pic>
        <p:nvPicPr>
          <p:cNvPr id="1026" name="Picture 2" descr="C:\Users\LENOVO\AppData\Local\Temp\x10sctmp11.png">
            <a:extLst>
              <a:ext uri="{FF2B5EF4-FFF2-40B4-BE49-F238E27FC236}">
                <a16:creationId xmlns:a16="http://schemas.microsoft.com/office/drawing/2014/main" id="{B82384B5-B41B-44A6-B242-AB265A4D84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61" r="61723"/>
          <a:stretch/>
        </p:blipFill>
        <p:spPr bwMode="auto">
          <a:xfrm>
            <a:off x="7725747" y="3770168"/>
            <a:ext cx="995144" cy="107689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LENOVO\AppData\Local\Temp\x10sctmp11.png">
            <a:extLst>
              <a:ext uri="{FF2B5EF4-FFF2-40B4-BE49-F238E27FC236}">
                <a16:creationId xmlns:a16="http://schemas.microsoft.com/office/drawing/2014/main" id="{92062539-C50B-4B47-9E04-7BCF90FA8B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85"/>
          <a:stretch/>
        </p:blipFill>
        <p:spPr bwMode="auto">
          <a:xfrm>
            <a:off x="7494535" y="2592007"/>
            <a:ext cx="1502043" cy="95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646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45701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¿Existe la marca en la Academia?</a:t>
            </a:r>
          </a:p>
        </p:txBody>
      </p:sp>
      <p:graphicFrame>
        <p:nvGraphicFramePr>
          <p:cNvPr id="2" name="Diagrama 1"/>
          <p:cNvGraphicFramePr/>
          <p:nvPr>
            <p:extLst>
              <p:ext uri="{D42A27DB-BD31-4B8C-83A1-F6EECF244321}">
                <p14:modId xmlns:p14="http://schemas.microsoft.com/office/powerpoint/2010/main" val="2051574816"/>
              </p:ext>
            </p:extLst>
          </p:nvPr>
        </p:nvGraphicFramePr>
        <p:xfrm>
          <a:off x="2660675" y="61870"/>
          <a:ext cx="6400799" cy="6216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165349" y="1132297"/>
            <a:ext cx="2776633" cy="1631216"/>
          </a:xfrm>
          <a:prstGeom prst="rect">
            <a:avLst/>
          </a:prstGeom>
          <a:noFill/>
        </p:spPr>
        <p:txBody>
          <a:bodyPr wrap="square" rtlCol="0">
            <a:spAutoFit/>
          </a:bodyPr>
          <a:lstStyle/>
          <a:p>
            <a:r>
              <a:rPr lang="es-ES" sz="2000" dirty="0"/>
              <a:t>Diferentes niveles en los que participamos y que poseen una marcas de las cuales formamos parte.</a:t>
            </a:r>
          </a:p>
        </p:txBody>
      </p:sp>
      <p:sp>
        <p:nvSpPr>
          <p:cNvPr id="10" name="CuadroTexto 9"/>
          <p:cNvSpPr txBox="1"/>
          <p:nvPr/>
        </p:nvSpPr>
        <p:spPr>
          <a:xfrm>
            <a:off x="165349" y="2889666"/>
            <a:ext cx="2776633" cy="2246769"/>
          </a:xfrm>
          <a:prstGeom prst="rect">
            <a:avLst/>
          </a:prstGeom>
          <a:noFill/>
        </p:spPr>
        <p:txBody>
          <a:bodyPr wrap="square" rtlCol="0">
            <a:spAutoFit/>
          </a:bodyPr>
          <a:lstStyle/>
          <a:p>
            <a:r>
              <a:rPr lang="es-ES" sz="2000" dirty="0"/>
              <a:t>Nuestra máxima responsabilidad está en la marca personal, la responsabilidad compartida en cambio es un deber para con los otros.</a:t>
            </a:r>
          </a:p>
        </p:txBody>
      </p:sp>
    </p:spTree>
    <p:extLst>
      <p:ext uri="{BB962C8B-B14F-4D97-AF65-F5344CB8AC3E}">
        <p14:creationId xmlns:p14="http://schemas.microsoft.com/office/powerpoint/2010/main" val="226731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0" name="Rectángulo 19"/>
          <p:cNvSpPr/>
          <p:nvPr/>
        </p:nvSpPr>
        <p:spPr>
          <a:xfrm>
            <a:off x="41557" y="61870"/>
            <a:ext cx="345701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i="1" dirty="0"/>
              <a:t>Tres verbos en juego</a:t>
            </a:r>
          </a:p>
        </p:txBody>
      </p:sp>
      <p:sp>
        <p:nvSpPr>
          <p:cNvPr id="4" name="CuadroTexto 3"/>
          <p:cNvSpPr txBox="1"/>
          <p:nvPr/>
        </p:nvSpPr>
        <p:spPr>
          <a:xfrm>
            <a:off x="456700" y="1023447"/>
            <a:ext cx="815007" cy="3785652"/>
          </a:xfrm>
          <a:prstGeom prst="rect">
            <a:avLst/>
          </a:prstGeom>
          <a:noFill/>
        </p:spPr>
        <p:txBody>
          <a:bodyPr wrap="square" rtlCol="0">
            <a:spAutoFit/>
          </a:bodyPr>
          <a:lstStyle/>
          <a:p>
            <a:r>
              <a:rPr lang="es-ES" sz="8000" dirty="0">
                <a:solidFill>
                  <a:schemeClr val="accent6">
                    <a:lumMod val="50000"/>
                  </a:schemeClr>
                </a:solidFill>
              </a:rPr>
              <a:t>SER</a:t>
            </a:r>
          </a:p>
        </p:txBody>
      </p:sp>
      <p:sp>
        <p:nvSpPr>
          <p:cNvPr id="12" name="CuadroTexto 11"/>
          <p:cNvSpPr txBox="1"/>
          <p:nvPr/>
        </p:nvSpPr>
        <p:spPr>
          <a:xfrm>
            <a:off x="1748707" y="792615"/>
            <a:ext cx="726828" cy="4247317"/>
          </a:xfrm>
          <a:prstGeom prst="rect">
            <a:avLst/>
          </a:prstGeom>
          <a:noFill/>
        </p:spPr>
        <p:txBody>
          <a:bodyPr wrap="square" rtlCol="0">
            <a:spAutoFit/>
          </a:bodyPr>
          <a:lstStyle/>
          <a:p>
            <a:r>
              <a:rPr lang="es-ES" sz="5400" dirty="0">
                <a:solidFill>
                  <a:srgbClr val="D51B1B"/>
                </a:solidFill>
              </a:rPr>
              <a:t>ESTAR</a:t>
            </a:r>
            <a:endParaRPr lang="es-ES" sz="4800" dirty="0">
              <a:solidFill>
                <a:srgbClr val="D51B1B"/>
              </a:solidFill>
            </a:endParaRPr>
          </a:p>
        </p:txBody>
      </p:sp>
      <p:sp>
        <p:nvSpPr>
          <p:cNvPr id="13" name="CuadroTexto 12"/>
          <p:cNvSpPr txBox="1"/>
          <p:nvPr/>
        </p:nvSpPr>
        <p:spPr>
          <a:xfrm>
            <a:off x="3069989" y="641178"/>
            <a:ext cx="704778" cy="4708981"/>
          </a:xfrm>
          <a:prstGeom prst="rect">
            <a:avLst/>
          </a:prstGeom>
          <a:noFill/>
        </p:spPr>
        <p:txBody>
          <a:bodyPr wrap="square" rtlCol="0">
            <a:spAutoFit/>
          </a:bodyPr>
          <a:lstStyle/>
          <a:p>
            <a:r>
              <a:rPr lang="es-ES" sz="6000" dirty="0"/>
              <a:t>HACER</a:t>
            </a:r>
          </a:p>
        </p:txBody>
      </p:sp>
      <p:sp>
        <p:nvSpPr>
          <p:cNvPr id="5" name="CuadroTexto 4"/>
          <p:cNvSpPr txBox="1"/>
          <p:nvPr/>
        </p:nvSpPr>
        <p:spPr>
          <a:xfrm>
            <a:off x="4209365" y="84729"/>
            <a:ext cx="5027400" cy="707886"/>
          </a:xfrm>
          <a:prstGeom prst="rect">
            <a:avLst/>
          </a:prstGeom>
          <a:noFill/>
        </p:spPr>
        <p:txBody>
          <a:bodyPr wrap="square" rtlCol="0">
            <a:spAutoFit/>
          </a:bodyPr>
          <a:lstStyle/>
          <a:p>
            <a:r>
              <a:rPr lang="es-ES" sz="2000" dirty="0"/>
              <a:t>La fama debe ser el reconocimiento a los méritos individuales que aportan al colectivo.   </a:t>
            </a:r>
          </a:p>
        </p:txBody>
      </p:sp>
      <p:pic>
        <p:nvPicPr>
          <p:cNvPr id="2050" name="Picture 2" descr="https://s3.amazonaws.com/ksr/projects/378397/photo-full.jpg?1352218705"/>
          <p:cNvPicPr>
            <a:picLocks noChangeAspect="1" noChangeArrowheads="1"/>
          </p:cNvPicPr>
          <p:nvPr/>
        </p:nvPicPr>
        <p:blipFill rotWithShape="1">
          <a:blip r:embed="rId2">
            <a:extLst>
              <a:ext uri="{28A0092B-C50C-407E-A947-70E740481C1C}">
                <a14:useLocalDpi xmlns:a14="http://schemas.microsoft.com/office/drawing/2010/main" val="0"/>
              </a:ext>
            </a:extLst>
          </a:blip>
          <a:srcRect l="5086" r="1064"/>
          <a:stretch/>
        </p:blipFill>
        <p:spPr bwMode="auto">
          <a:xfrm>
            <a:off x="3774767" y="2010319"/>
            <a:ext cx="5277261" cy="4217283"/>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178204" y="5411136"/>
            <a:ext cx="3867834" cy="830997"/>
          </a:xfrm>
          <a:prstGeom prst="rect">
            <a:avLst/>
          </a:prstGeom>
          <a:noFill/>
        </p:spPr>
        <p:txBody>
          <a:bodyPr wrap="square" rtlCol="0">
            <a:spAutoFit/>
          </a:bodyPr>
          <a:lstStyle/>
          <a:p>
            <a:r>
              <a:rPr lang="es-ES" sz="2400" dirty="0"/>
              <a:t>Para llegar a </a:t>
            </a:r>
            <a:r>
              <a:rPr lang="es-ES" sz="2400" b="1" dirty="0"/>
              <a:t>ser</a:t>
            </a:r>
            <a:r>
              <a:rPr lang="es-ES" sz="2400" dirty="0"/>
              <a:t> hay mucho de </a:t>
            </a:r>
            <a:r>
              <a:rPr lang="es-ES" sz="2400" b="1" dirty="0"/>
              <a:t>hacer</a:t>
            </a:r>
            <a:r>
              <a:rPr lang="es-ES" sz="2400" dirty="0"/>
              <a:t> y poco de </a:t>
            </a:r>
            <a:r>
              <a:rPr lang="es-ES" sz="2400" b="1" dirty="0"/>
              <a:t>estar</a:t>
            </a:r>
            <a:r>
              <a:rPr lang="es-ES" sz="2400" dirty="0"/>
              <a:t>.</a:t>
            </a:r>
          </a:p>
        </p:txBody>
      </p:sp>
      <p:sp>
        <p:nvSpPr>
          <p:cNvPr id="17" name="CuadroTexto 16"/>
          <p:cNvSpPr txBox="1"/>
          <p:nvPr/>
        </p:nvSpPr>
        <p:spPr>
          <a:xfrm>
            <a:off x="6074930" y="1084538"/>
            <a:ext cx="3202787" cy="1077218"/>
          </a:xfrm>
          <a:prstGeom prst="rect">
            <a:avLst/>
          </a:prstGeom>
          <a:noFill/>
        </p:spPr>
        <p:txBody>
          <a:bodyPr wrap="square" rtlCol="0">
            <a:spAutoFit/>
          </a:bodyPr>
          <a:lstStyle/>
          <a:p>
            <a:r>
              <a:rPr lang="es-ES" sz="3200" dirty="0"/>
              <a:t>SER o no SER, </a:t>
            </a:r>
            <a:br>
              <a:rPr lang="es-ES" sz="3200" dirty="0"/>
            </a:br>
            <a:r>
              <a:rPr lang="es-ES" sz="3200" dirty="0"/>
              <a:t>esa es al cuestión</a:t>
            </a:r>
          </a:p>
        </p:txBody>
      </p:sp>
    </p:spTree>
    <p:extLst>
      <p:ext uri="{BB962C8B-B14F-4D97-AF65-F5344CB8AC3E}">
        <p14:creationId xmlns:p14="http://schemas.microsoft.com/office/powerpoint/2010/main" val="1344689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1" name="Rectángulo 20"/>
          <p:cNvSpPr/>
          <p:nvPr/>
        </p:nvSpPr>
        <p:spPr>
          <a:xfrm>
            <a:off x="46132" y="58586"/>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El Target del académico</a:t>
            </a:r>
          </a:p>
        </p:txBody>
      </p:sp>
      <p:sp>
        <p:nvSpPr>
          <p:cNvPr id="23" name="CuadroTexto 22"/>
          <p:cNvSpPr txBox="1"/>
          <p:nvPr/>
        </p:nvSpPr>
        <p:spPr>
          <a:xfrm>
            <a:off x="3105280" y="-23985"/>
            <a:ext cx="6003580" cy="615553"/>
          </a:xfrm>
          <a:prstGeom prst="rect">
            <a:avLst/>
          </a:prstGeom>
          <a:noFill/>
        </p:spPr>
        <p:txBody>
          <a:bodyPr wrap="square" rtlCol="0">
            <a:spAutoFit/>
          </a:bodyPr>
          <a:lstStyle/>
          <a:p>
            <a:r>
              <a:rPr lang="es-ES" sz="3400" b="1" dirty="0">
                <a:solidFill>
                  <a:srgbClr val="E8637A"/>
                </a:solidFill>
              </a:rPr>
              <a:t>¿Quienes son nuestros clientes?</a:t>
            </a:r>
          </a:p>
        </p:txBody>
      </p:sp>
      <p:pic>
        <p:nvPicPr>
          <p:cNvPr id="24" name="Picture 2" descr="C:\Users\Rafael\AppData\Local\Temp\x10sctmp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803" y="2508333"/>
            <a:ext cx="5610225" cy="373380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120123" y="704918"/>
            <a:ext cx="7618704" cy="1754326"/>
          </a:xfrm>
          <a:prstGeom prst="rect">
            <a:avLst/>
          </a:prstGeom>
          <a:noFill/>
        </p:spPr>
        <p:txBody>
          <a:bodyPr wrap="square" rtlCol="0">
            <a:spAutoFit/>
          </a:bodyPr>
          <a:lstStyle/>
          <a:p>
            <a:pPr marL="457200" indent="-457200">
              <a:buFontTx/>
              <a:buChar char="-"/>
            </a:pPr>
            <a:r>
              <a:rPr lang="es-ES" sz="4400" b="1" dirty="0"/>
              <a:t>Nuestros alumnos</a:t>
            </a:r>
          </a:p>
          <a:p>
            <a:pPr marL="457200" indent="-457200">
              <a:buFontTx/>
              <a:buChar char="-"/>
            </a:pPr>
            <a:r>
              <a:rPr lang="es-ES" sz="3200" b="1" dirty="0"/>
              <a:t>Nuestros colegas</a:t>
            </a:r>
          </a:p>
          <a:p>
            <a:pPr marL="457200" indent="-457200">
              <a:buFontTx/>
              <a:buChar char="-"/>
            </a:pPr>
            <a:r>
              <a:rPr lang="es-ES" sz="3200" b="1" dirty="0"/>
              <a:t>Los sujetos de nuestras investigaciones</a:t>
            </a:r>
          </a:p>
        </p:txBody>
      </p:sp>
      <p:sp>
        <p:nvSpPr>
          <p:cNvPr id="26" name="CuadroTexto 25"/>
          <p:cNvSpPr txBox="1"/>
          <p:nvPr/>
        </p:nvSpPr>
        <p:spPr>
          <a:xfrm>
            <a:off x="120123" y="3105576"/>
            <a:ext cx="6015918" cy="615553"/>
          </a:xfrm>
          <a:prstGeom prst="rect">
            <a:avLst/>
          </a:prstGeom>
          <a:noFill/>
        </p:spPr>
        <p:txBody>
          <a:bodyPr wrap="square" rtlCol="0">
            <a:spAutoFit/>
          </a:bodyPr>
          <a:lstStyle/>
          <a:p>
            <a:r>
              <a:rPr lang="es-ES" sz="3400" b="1" dirty="0">
                <a:solidFill>
                  <a:srgbClr val="E8637A"/>
                </a:solidFill>
              </a:rPr>
              <a:t>¿Y nuestros jefes?</a:t>
            </a:r>
          </a:p>
        </p:txBody>
      </p:sp>
      <p:sp>
        <p:nvSpPr>
          <p:cNvPr id="27" name="CuadroTexto 26"/>
          <p:cNvSpPr txBox="1"/>
          <p:nvPr/>
        </p:nvSpPr>
        <p:spPr>
          <a:xfrm>
            <a:off x="120123" y="3893328"/>
            <a:ext cx="7618704" cy="1815882"/>
          </a:xfrm>
          <a:prstGeom prst="rect">
            <a:avLst/>
          </a:prstGeom>
          <a:noFill/>
        </p:spPr>
        <p:txBody>
          <a:bodyPr wrap="square" rtlCol="0">
            <a:spAutoFit/>
          </a:bodyPr>
          <a:lstStyle/>
          <a:p>
            <a:pPr marL="457200" indent="-457200">
              <a:buFontTx/>
              <a:buChar char="-"/>
            </a:pPr>
            <a:r>
              <a:rPr lang="es-ES" sz="2800" b="1" dirty="0"/>
              <a:t>Cargos universitarios</a:t>
            </a:r>
          </a:p>
          <a:p>
            <a:pPr marL="457200" indent="-457200">
              <a:buFontTx/>
              <a:buChar char="-"/>
            </a:pPr>
            <a:r>
              <a:rPr lang="es-ES" sz="2800" b="1" dirty="0"/>
              <a:t>Responsables de </a:t>
            </a:r>
          </a:p>
          <a:p>
            <a:r>
              <a:rPr lang="es-ES" sz="2800" b="1" dirty="0"/>
              <a:t>políticas científicas</a:t>
            </a:r>
          </a:p>
          <a:p>
            <a:endParaRPr lang="es-ES" sz="2800" b="1" dirty="0"/>
          </a:p>
        </p:txBody>
      </p:sp>
    </p:spTree>
    <p:extLst>
      <p:ext uri="{BB962C8B-B14F-4D97-AF65-F5344CB8AC3E}">
        <p14:creationId xmlns:p14="http://schemas.microsoft.com/office/powerpoint/2010/main" val="103383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duotone>
              <a:prstClr val="black"/>
              <a:srgbClr val="F8D89D">
                <a:tint val="45000"/>
                <a:satMod val="400000"/>
              </a:srgb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ángulo 2"/>
          <p:cNvSpPr/>
          <p:nvPr/>
        </p:nvSpPr>
        <p:spPr>
          <a:xfrm>
            <a:off x="0" y="2981739"/>
            <a:ext cx="9144000" cy="1749287"/>
          </a:xfrm>
          <a:prstGeom prst="rect">
            <a:avLst/>
          </a:prstGeom>
          <a:solidFill>
            <a:srgbClr val="E8637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0" y="3255353"/>
            <a:ext cx="9143999" cy="1107996"/>
          </a:xfrm>
          <a:prstGeom prst="rect">
            <a:avLst/>
          </a:prstGeom>
        </p:spPr>
        <p:txBody>
          <a:bodyPr wrap="square">
            <a:spAutoFit/>
          </a:bodyPr>
          <a:lstStyle/>
          <a:p>
            <a:pPr algn="ctr"/>
            <a:r>
              <a:rPr lang="es-ES" sz="6600" b="1" dirty="0">
                <a:solidFill>
                  <a:schemeClr val="bg1"/>
                </a:solidFill>
                <a:latin typeface="Prestige Elite Std" panose="02060509020206020304" pitchFamily="49" charset="0"/>
              </a:rPr>
              <a:t>Marca Universidad</a:t>
            </a:r>
            <a:endParaRPr lang="es-ES" sz="6600" b="1" i="1" dirty="0">
              <a:solidFill>
                <a:schemeClr val="bg1"/>
              </a:solidFill>
              <a:latin typeface="Prestige Elite Std" panose="02060509020206020304" pitchFamily="49" charset="0"/>
            </a:endParaRPr>
          </a:p>
        </p:txBody>
      </p:sp>
      <p:sp>
        <p:nvSpPr>
          <p:cNvPr id="6" name="CuadroTexto 5"/>
          <p:cNvSpPr txBox="1"/>
          <p:nvPr/>
        </p:nvSpPr>
        <p:spPr>
          <a:xfrm>
            <a:off x="6626087" y="6379687"/>
            <a:ext cx="2504661" cy="369332"/>
          </a:xfrm>
          <a:prstGeom prst="rect">
            <a:avLst/>
          </a:prstGeom>
          <a:noFill/>
        </p:spPr>
        <p:txBody>
          <a:bodyPr wrap="square" rtlCol="0">
            <a:spAutoFit/>
          </a:bodyPr>
          <a:lstStyle/>
          <a:p>
            <a:r>
              <a:rPr lang="es-ES" b="1" dirty="0">
                <a:solidFill>
                  <a:schemeClr val="bg1"/>
                </a:solidFill>
              </a:rPr>
              <a:t>Puente de Cambridge</a:t>
            </a:r>
          </a:p>
        </p:txBody>
      </p:sp>
    </p:spTree>
    <p:extLst>
      <p:ext uri="{BB962C8B-B14F-4D97-AF65-F5344CB8AC3E}">
        <p14:creationId xmlns:p14="http://schemas.microsoft.com/office/powerpoint/2010/main" val="4267466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ángulo 4"/>
          <p:cNvSpPr/>
          <p:nvPr/>
        </p:nvSpPr>
        <p:spPr>
          <a:xfrm>
            <a:off x="110836" y="5433730"/>
            <a:ext cx="8922327" cy="1154162"/>
          </a:xfrm>
          <a:prstGeom prst="rect">
            <a:avLst/>
          </a:prstGeom>
        </p:spPr>
        <p:txBody>
          <a:bodyPr wrap="square">
            <a:spAutoFit/>
          </a:bodyPr>
          <a:lstStyle/>
          <a:p>
            <a:pPr algn="just">
              <a:lnSpc>
                <a:spcPct val="115000"/>
              </a:lnSpc>
              <a:spcAft>
                <a:spcPts val="1000"/>
              </a:spcAft>
            </a:pPr>
            <a:r>
              <a:rPr lang="es-ES" sz="2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Los profesores universitarios construyen la marca de la universidad de la misma forma que las hormigas obreras construyen los hormigueros, grano a grano y con saliva. Es decir, en un proceso lento, grupal e individual y no carente de esfuerzos.</a:t>
            </a:r>
            <a:endParaRPr lang="es-ES"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2795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0460" y="-80926"/>
            <a:ext cx="1655864" cy="1451468"/>
          </a:xfrm>
          <a:prstGeom prst="ellipse">
            <a:avLst/>
          </a:prstGeom>
        </p:spPr>
      </p:pic>
      <p:cxnSp>
        <p:nvCxnSpPr>
          <p:cNvPr id="34" name="Conector recto de flecha 33"/>
          <p:cNvCxnSpPr>
            <a:endCxn id="31" idx="0"/>
          </p:cNvCxnSpPr>
          <p:nvPr/>
        </p:nvCxnSpPr>
        <p:spPr>
          <a:xfrm>
            <a:off x="1931967" y="2157106"/>
            <a:ext cx="391637" cy="3395291"/>
          </a:xfrm>
          <a:prstGeom prst="straightConnector1">
            <a:avLst/>
          </a:prstGeom>
          <a:ln w="28575">
            <a:solidFill>
              <a:schemeClr val="tx1">
                <a:lumMod val="50000"/>
                <a:lumOff val="50000"/>
              </a:scheme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5" idx="4"/>
            <a:endCxn id="11" idx="0"/>
          </p:cNvCxnSpPr>
          <p:nvPr/>
        </p:nvCxnSpPr>
        <p:spPr>
          <a:xfrm flipH="1">
            <a:off x="946862" y="2245233"/>
            <a:ext cx="967740" cy="3289727"/>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4" name="Imagen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6823" y="393761"/>
            <a:ext cx="1775558" cy="1767465"/>
          </a:xfrm>
          <a:prstGeom prst="rect">
            <a:avLst/>
          </a:prstGeom>
        </p:spPr>
      </p:pic>
      <p:sp>
        <p:nvSpPr>
          <p:cNvPr id="5" name="Elipse 4"/>
          <p:cNvSpPr/>
          <p:nvPr/>
        </p:nvSpPr>
        <p:spPr>
          <a:xfrm>
            <a:off x="946862" y="309753"/>
            <a:ext cx="1935480" cy="193548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AutoShape 2" descr="Resultado de imagen de emilio delgado lópez cózar">
            <a:hlinkClick r:id="rId5"/>
          </p:cNvPr>
          <p:cNvSpPr>
            <a:spLocks noChangeAspect="1" noChangeArrowheads="1"/>
          </p:cNvSpPr>
          <p:nvPr/>
        </p:nvSpPr>
        <p:spPr bwMode="auto">
          <a:xfrm>
            <a:off x="155575"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2" name="Picture 4" descr="C:\Users\Rafael\AppData\Local\Temp\x10sctmp0.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4561" y1="86784" x2="24561" y2="86784"/>
                        <a14:foregroundMark x1="39912" y1="89868" x2="39912" y2="89868"/>
                        <a14:foregroundMark x1="41228" y1="93392" x2="43421" y2="93833"/>
                        <a14:foregroundMark x1="81579" y1="90749" x2="81579" y2="88546"/>
                        <a14:foregroundMark x1="84211" y1="77093" x2="84211" y2="77093"/>
                        <a14:foregroundMark x1="78947" y1="81498" x2="77193" y2="84141"/>
                        <a14:foregroundMark x1="75000" y1="88546" x2="75000" y2="88546"/>
                        <a14:foregroundMark x1="62281" y1="95154" x2="62281" y2="95154"/>
                        <a14:foregroundMark x1="36404" y1="88106" x2="34211" y2="86784"/>
                        <a14:foregroundMark x1="25439" y1="88106" x2="25439" y2="88106"/>
                        <a14:foregroundMark x1="13158" y1="73568" x2="9211" y2="70925"/>
                        <a14:foregroundMark x1="8333" y1="67401" x2="8333" y2="67401"/>
                        <a14:foregroundMark x1="14035" y1="79295" x2="14035" y2="79295"/>
                        <a14:foregroundMark x1="6140" y1="75330" x2="6140" y2="75330"/>
                      </a14:backgroundRemoval>
                    </a14:imgEffect>
                  </a14:imgLayer>
                </a14:imgProps>
              </a:ext>
              <a:ext uri="{28A0092B-C50C-407E-A947-70E740481C1C}">
                <a14:useLocalDpi xmlns:a14="http://schemas.microsoft.com/office/drawing/2010/main" val="0"/>
              </a:ext>
            </a:extLst>
          </a:blip>
          <a:srcRect/>
          <a:stretch>
            <a:fillRect/>
          </a:stretch>
        </p:blipFill>
        <p:spPr bwMode="auto">
          <a:xfrm>
            <a:off x="82891" y="4180713"/>
            <a:ext cx="1132897" cy="112792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8">
            <a:extLst>
              <a:ext uri="{28A0092B-C50C-407E-A947-70E740481C1C}">
                <a14:useLocalDpi xmlns:a14="http://schemas.microsoft.com/office/drawing/2010/main" val="0"/>
              </a:ext>
            </a:extLst>
          </a:blip>
          <a:srcRect l="14232" r="14630" b="13636"/>
          <a:stretch/>
        </p:blipFill>
        <p:spPr>
          <a:xfrm>
            <a:off x="51296" y="2802908"/>
            <a:ext cx="1236589" cy="1211937"/>
          </a:xfrm>
          <a:prstGeom prst="ellipse">
            <a:avLst/>
          </a:prstGeom>
        </p:spPr>
      </p:pic>
      <p:pic>
        <p:nvPicPr>
          <p:cNvPr id="10" name="Imagen 9"/>
          <p:cNvPicPr>
            <a:picLocks noChangeAspect="1"/>
          </p:cNvPicPr>
          <p:nvPr/>
        </p:nvPicPr>
        <p:blipFill rotWithShape="1">
          <a:blip r:embed="rId9" cstate="hqprint">
            <a:extLst>
              <a:ext uri="{28A0092B-C50C-407E-A947-70E740481C1C}">
                <a14:useLocalDpi xmlns:a14="http://schemas.microsoft.com/office/drawing/2010/main" val="0"/>
              </a:ext>
            </a:extLst>
          </a:blip>
          <a:srcRect b="18182"/>
          <a:stretch/>
        </p:blipFill>
        <p:spPr>
          <a:xfrm>
            <a:off x="1106587" y="4327121"/>
            <a:ext cx="1368663" cy="1256147"/>
          </a:xfrm>
          <a:prstGeom prst="ellipse">
            <a:avLst/>
          </a:prstGeom>
        </p:spPr>
      </p:pic>
      <p:pic>
        <p:nvPicPr>
          <p:cNvPr id="11" name="Imagen 10"/>
          <p:cNvPicPr>
            <a:picLocks noChangeAspect="1"/>
          </p:cNvPicPr>
          <p:nvPr/>
        </p:nvPicPr>
        <p:blipFill rotWithShape="1">
          <a:blip r:embed="rId10">
            <a:extLst>
              <a:ext uri="{28A0092B-C50C-407E-A947-70E740481C1C}">
                <a14:useLocalDpi xmlns:a14="http://schemas.microsoft.com/office/drawing/2010/main" val="0"/>
              </a:ext>
            </a:extLst>
          </a:blip>
          <a:srcRect l="18578" r="17315" b="35893"/>
          <a:stretch/>
        </p:blipFill>
        <p:spPr>
          <a:xfrm>
            <a:off x="386214" y="5534960"/>
            <a:ext cx="1121296" cy="1121296"/>
          </a:xfrm>
          <a:prstGeom prst="ellipse">
            <a:avLst/>
          </a:prstGeom>
        </p:spPr>
      </p:pic>
      <p:pic>
        <p:nvPicPr>
          <p:cNvPr id="12" name="Imagen 1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29053" y="26204"/>
            <a:ext cx="1662545" cy="1710265"/>
          </a:xfrm>
          <a:prstGeom prst="ellipse">
            <a:avLst/>
          </a:prstGeom>
          <a:ln w="57150">
            <a:solidFill>
              <a:srgbClr val="C00000"/>
            </a:solidFill>
          </a:ln>
        </p:spPr>
      </p:pic>
      <p:cxnSp>
        <p:nvCxnSpPr>
          <p:cNvPr id="14" name="Conector recto de flecha 13"/>
          <p:cNvCxnSpPr>
            <a:stCxn id="5" idx="4"/>
            <a:endCxn id="10" idx="0"/>
          </p:cNvCxnSpPr>
          <p:nvPr/>
        </p:nvCxnSpPr>
        <p:spPr>
          <a:xfrm flipH="1">
            <a:off x="1790919" y="2245233"/>
            <a:ext cx="123683" cy="2081888"/>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a:stCxn id="5" idx="4"/>
            <a:endCxn id="9" idx="7"/>
          </p:cNvCxnSpPr>
          <p:nvPr/>
        </p:nvCxnSpPr>
        <p:spPr>
          <a:xfrm flipH="1">
            <a:off x="1106791" y="2245233"/>
            <a:ext cx="807811" cy="735159"/>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5" idx="4"/>
            <a:endCxn id="2052" idx="0"/>
          </p:cNvCxnSpPr>
          <p:nvPr/>
        </p:nvCxnSpPr>
        <p:spPr>
          <a:xfrm flipH="1">
            <a:off x="649340" y="2245233"/>
            <a:ext cx="1265262" cy="1935480"/>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 name="Conector recto de flecha 26"/>
          <p:cNvCxnSpPr>
            <a:stCxn id="5" idx="6"/>
            <a:endCxn id="12" idx="2"/>
          </p:cNvCxnSpPr>
          <p:nvPr/>
        </p:nvCxnSpPr>
        <p:spPr>
          <a:xfrm flipV="1">
            <a:off x="2882342" y="881337"/>
            <a:ext cx="4446711" cy="396156"/>
          </a:xfrm>
          <a:prstGeom prst="straightConnector1">
            <a:avLst/>
          </a:prstGeom>
          <a:ln w="28575">
            <a:solidFill>
              <a:srgbClr val="C00000"/>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pic>
        <p:nvPicPr>
          <p:cNvPr id="2054" name="Picture 6" descr="C:\Users\Rafael\AppData\Local\Temp\x10sctmp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9844" y="2909610"/>
            <a:ext cx="1382377" cy="1343974"/>
          </a:xfrm>
          <a:prstGeom prst="ellipse">
            <a:avLst/>
          </a:prstGeom>
          <a:noFill/>
          <a:extLst>
            <a:ext uri="{909E8E84-426E-40DD-AFC4-6F175D3DCCD1}">
              <a14:hiddenFill xmlns:a14="http://schemas.microsoft.com/office/drawing/2010/main">
                <a:solidFill>
                  <a:srgbClr val="FFFFFF"/>
                </a:solidFill>
              </a14:hiddenFill>
            </a:ext>
          </a:extLst>
        </p:spPr>
      </p:pic>
      <p:pic>
        <p:nvPicPr>
          <p:cNvPr id="31" name="Imagen 30"/>
          <p:cNvPicPr>
            <a:picLocks noChangeAspect="1"/>
          </p:cNvPicPr>
          <p:nvPr/>
        </p:nvPicPr>
        <p:blipFill rotWithShape="1">
          <a:blip r:embed="rId13">
            <a:extLst>
              <a:ext uri="{28A0092B-C50C-407E-A947-70E740481C1C}">
                <a14:useLocalDpi xmlns:a14="http://schemas.microsoft.com/office/drawing/2010/main" val="0"/>
              </a:ext>
            </a:extLst>
          </a:blip>
          <a:srcRect b="35616"/>
          <a:stretch/>
        </p:blipFill>
        <p:spPr>
          <a:xfrm>
            <a:off x="1764865" y="5552397"/>
            <a:ext cx="1117478" cy="1112329"/>
          </a:xfrm>
          <a:prstGeom prst="ellipse">
            <a:avLst/>
          </a:prstGeom>
        </p:spPr>
      </p:pic>
      <p:pic>
        <p:nvPicPr>
          <p:cNvPr id="2060" name="Picture 8" descr="C:\Users\Rafael\AppData\Local\Temp\x10sctmp2.png"/>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2561876" y="4572521"/>
            <a:ext cx="1119712" cy="1119712"/>
          </a:xfrm>
          <a:prstGeom prst="ellipse">
            <a:avLst/>
          </a:prstGeom>
          <a:noFill/>
          <a:extLst>
            <a:ext uri="{909E8E84-426E-40DD-AFC4-6F175D3DCCD1}">
              <a14:hiddenFill xmlns:a14="http://schemas.microsoft.com/office/drawing/2010/main">
                <a:solidFill>
                  <a:srgbClr val="FFFFFF"/>
                </a:solidFill>
              </a14:hiddenFill>
            </a:ext>
          </a:extLst>
        </p:spPr>
      </p:pic>
      <p:cxnSp>
        <p:nvCxnSpPr>
          <p:cNvPr id="46" name="Conector recto de flecha 45"/>
          <p:cNvCxnSpPr>
            <a:stCxn id="5" idx="4"/>
            <a:endCxn id="2060" idx="0"/>
          </p:cNvCxnSpPr>
          <p:nvPr/>
        </p:nvCxnSpPr>
        <p:spPr>
          <a:xfrm>
            <a:off x="1914602" y="2245233"/>
            <a:ext cx="1207130" cy="2327288"/>
          </a:xfrm>
          <a:prstGeom prst="straightConnector1">
            <a:avLst/>
          </a:prstGeom>
          <a:ln w="28575">
            <a:solidFill>
              <a:schemeClr val="tx1">
                <a:lumMod val="50000"/>
                <a:lumOff val="50000"/>
              </a:schemeClr>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3" name="Conector recto de flecha 52"/>
          <p:cNvCxnSpPr>
            <a:stCxn id="5" idx="6"/>
            <a:endCxn id="2054" idx="2"/>
          </p:cNvCxnSpPr>
          <p:nvPr/>
        </p:nvCxnSpPr>
        <p:spPr>
          <a:xfrm>
            <a:off x="2882342" y="1277493"/>
            <a:ext cx="4297502" cy="2304104"/>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2073" name="Imagen 2072"/>
          <p:cNvPicPr>
            <a:picLocks noChangeAspect="1"/>
          </p:cNvPicPr>
          <p:nvPr/>
        </p:nvPicPr>
        <p:blipFill rotWithShape="1">
          <a:blip r:embed="rId15" cstate="hq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22035" t="14779" r="21059" b="26381"/>
          <a:stretch/>
        </p:blipFill>
        <p:spPr>
          <a:xfrm>
            <a:off x="6637864" y="1726819"/>
            <a:ext cx="1092481" cy="1129621"/>
          </a:xfrm>
          <a:prstGeom prst="rect">
            <a:avLst/>
          </a:prstGeom>
        </p:spPr>
      </p:pic>
      <p:cxnSp>
        <p:nvCxnSpPr>
          <p:cNvPr id="62" name="Conector recto de flecha 61"/>
          <p:cNvCxnSpPr>
            <a:stCxn id="5" idx="6"/>
            <a:endCxn id="66" idx="2"/>
          </p:cNvCxnSpPr>
          <p:nvPr/>
        </p:nvCxnSpPr>
        <p:spPr>
          <a:xfrm>
            <a:off x="2882342" y="1277493"/>
            <a:ext cx="3649527" cy="1031937"/>
          </a:xfrm>
          <a:prstGeom prst="straightConnector1">
            <a:avLst/>
          </a:prstGeom>
          <a:ln w="28575">
            <a:solidFill>
              <a:srgbClr val="FFC000"/>
            </a:solidFill>
            <a:prstDash val="sysDash"/>
            <a:headEnd type="stealth"/>
            <a:tailEnd type="stealth"/>
          </a:ln>
        </p:spPr>
        <p:style>
          <a:lnRef idx="1">
            <a:schemeClr val="accent1"/>
          </a:lnRef>
          <a:fillRef idx="0">
            <a:schemeClr val="accent1"/>
          </a:fillRef>
          <a:effectRef idx="0">
            <a:schemeClr val="accent1"/>
          </a:effectRef>
          <a:fontRef idx="minor">
            <a:schemeClr val="tx1"/>
          </a:fontRef>
        </p:style>
      </p:cxnSp>
      <p:sp>
        <p:nvSpPr>
          <p:cNvPr id="66" name="Elipse 65"/>
          <p:cNvSpPr/>
          <p:nvPr/>
        </p:nvSpPr>
        <p:spPr>
          <a:xfrm>
            <a:off x="6531869" y="1673649"/>
            <a:ext cx="1295950" cy="127156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79" name="CuadroTexto 2078"/>
          <p:cNvSpPr txBox="1"/>
          <p:nvPr/>
        </p:nvSpPr>
        <p:spPr>
          <a:xfrm>
            <a:off x="2882342" y="5937633"/>
            <a:ext cx="3934689" cy="584775"/>
          </a:xfrm>
          <a:prstGeom prst="rect">
            <a:avLst/>
          </a:prstGeom>
          <a:noFill/>
        </p:spPr>
        <p:txBody>
          <a:bodyPr wrap="square" rtlCol="0">
            <a:spAutoFit/>
          </a:bodyPr>
          <a:lstStyle/>
          <a:p>
            <a:r>
              <a:rPr lang="es-ES" sz="3200" b="1" i="1" dirty="0">
                <a:solidFill>
                  <a:srgbClr val="0070C0"/>
                </a:solidFill>
              </a:rPr>
              <a:t>Intangibles</a:t>
            </a:r>
          </a:p>
        </p:txBody>
      </p:sp>
      <p:sp>
        <p:nvSpPr>
          <p:cNvPr id="69" name="CuadroTexto 68"/>
          <p:cNvSpPr txBox="1"/>
          <p:nvPr/>
        </p:nvSpPr>
        <p:spPr>
          <a:xfrm>
            <a:off x="5361707" y="1142044"/>
            <a:ext cx="3934689" cy="584775"/>
          </a:xfrm>
          <a:prstGeom prst="rect">
            <a:avLst/>
          </a:prstGeom>
          <a:noFill/>
        </p:spPr>
        <p:txBody>
          <a:bodyPr wrap="square" rtlCol="0">
            <a:spAutoFit/>
          </a:bodyPr>
          <a:lstStyle/>
          <a:p>
            <a:r>
              <a:rPr lang="es-ES" sz="3200" b="1" i="1" dirty="0">
                <a:solidFill>
                  <a:srgbClr val="0070C0"/>
                </a:solidFill>
              </a:rPr>
              <a:t>Intangibles</a:t>
            </a:r>
          </a:p>
        </p:txBody>
      </p:sp>
      <p:sp>
        <p:nvSpPr>
          <p:cNvPr id="70" name="CuadroTexto 69"/>
          <p:cNvSpPr txBox="1"/>
          <p:nvPr/>
        </p:nvSpPr>
        <p:spPr>
          <a:xfrm>
            <a:off x="5460246" y="3490118"/>
            <a:ext cx="1861350" cy="584775"/>
          </a:xfrm>
          <a:prstGeom prst="rect">
            <a:avLst/>
          </a:prstGeom>
          <a:noFill/>
        </p:spPr>
        <p:txBody>
          <a:bodyPr wrap="square" rtlCol="0">
            <a:spAutoFit/>
          </a:bodyPr>
          <a:lstStyle/>
          <a:p>
            <a:r>
              <a:rPr lang="es-ES" sz="3200" b="1" i="1" dirty="0">
                <a:solidFill>
                  <a:srgbClr val="0070C0"/>
                </a:solidFill>
              </a:rPr>
              <a:t>Tangibles</a:t>
            </a:r>
          </a:p>
        </p:txBody>
      </p:sp>
      <p:pic>
        <p:nvPicPr>
          <p:cNvPr id="32" name="Imagen 31"/>
          <p:cNvPicPr>
            <a:picLocks noChangeAspect="1"/>
          </p:cNvPicPr>
          <p:nvPr/>
        </p:nvPicPr>
        <p:blipFill rotWithShape="1">
          <a:blip r:embed="rId17">
            <a:extLst>
              <a:ext uri="{28A0092B-C50C-407E-A947-70E740481C1C}">
                <a14:useLocalDpi xmlns:a14="http://schemas.microsoft.com/office/drawing/2010/main" val="0"/>
              </a:ext>
            </a:extLst>
          </a:blip>
          <a:srcRect l="16159" t="27670" r="14384" b="29158"/>
          <a:stretch/>
        </p:blipFill>
        <p:spPr>
          <a:xfrm>
            <a:off x="5794454" y="5745666"/>
            <a:ext cx="1708745" cy="795128"/>
          </a:xfrm>
          <a:prstGeom prst="rect">
            <a:avLst/>
          </a:prstGeom>
        </p:spPr>
      </p:pic>
      <p:cxnSp>
        <p:nvCxnSpPr>
          <p:cNvPr id="73" name="Conector recto de flecha 72"/>
          <p:cNvCxnSpPr>
            <a:stCxn id="5" idx="6"/>
            <a:endCxn id="32" idx="1"/>
          </p:cNvCxnSpPr>
          <p:nvPr/>
        </p:nvCxnSpPr>
        <p:spPr>
          <a:xfrm>
            <a:off x="2882342" y="1277493"/>
            <a:ext cx="2912112" cy="4865737"/>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38" name="Imagen 37"/>
          <p:cNvPicPr>
            <a:picLocks noChangeAspect="1"/>
          </p:cNvPicPr>
          <p:nvPr/>
        </p:nvPicPr>
        <p:blipFill rotWithShape="1">
          <a:blip r:embed="rId18">
            <a:extLst>
              <a:ext uri="{28A0092B-C50C-407E-A947-70E740481C1C}">
                <a14:useLocalDpi xmlns:a14="http://schemas.microsoft.com/office/drawing/2010/main" val="0"/>
              </a:ext>
            </a:extLst>
          </a:blip>
          <a:srcRect l="8896" r="70132"/>
          <a:stretch/>
        </p:blipFill>
        <p:spPr>
          <a:xfrm>
            <a:off x="7522964" y="4533378"/>
            <a:ext cx="1177145" cy="1158855"/>
          </a:xfrm>
          <a:prstGeom prst="ellipse">
            <a:avLst/>
          </a:prstGeom>
        </p:spPr>
      </p:pic>
      <p:cxnSp>
        <p:nvCxnSpPr>
          <p:cNvPr id="78" name="Conector recto de flecha 77"/>
          <p:cNvCxnSpPr>
            <a:stCxn id="5" idx="6"/>
            <a:endCxn id="38" idx="1"/>
          </p:cNvCxnSpPr>
          <p:nvPr/>
        </p:nvCxnSpPr>
        <p:spPr>
          <a:xfrm>
            <a:off x="2882342" y="1277493"/>
            <a:ext cx="4813011" cy="3425595"/>
          </a:xfrm>
          <a:prstGeom prst="straightConnector1">
            <a:avLst/>
          </a:prstGeom>
          <a:ln w="28575">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5" name="CuadroTexto 44"/>
          <p:cNvSpPr txBox="1"/>
          <p:nvPr/>
        </p:nvSpPr>
        <p:spPr>
          <a:xfrm>
            <a:off x="2154830" y="2739075"/>
            <a:ext cx="3134018" cy="1569660"/>
          </a:xfrm>
          <a:prstGeom prst="rect">
            <a:avLst/>
          </a:prstGeom>
          <a:solidFill>
            <a:srgbClr val="FFFFFF">
              <a:alpha val="40000"/>
            </a:srgbClr>
          </a:solidFill>
        </p:spPr>
        <p:txBody>
          <a:bodyPr wrap="square" rtlCol="0">
            <a:spAutoFit/>
          </a:bodyPr>
          <a:lstStyle/>
          <a:p>
            <a:pPr algn="ctr"/>
            <a:r>
              <a:rPr lang="es-ES" sz="2400" dirty="0"/>
              <a:t>La universidad gestiona una gran cartera de </a:t>
            </a:r>
            <a:r>
              <a:rPr lang="es-ES" sz="2400" b="1" dirty="0"/>
              <a:t>marcas propias </a:t>
            </a:r>
            <a:r>
              <a:rPr lang="es-ES" sz="2400" dirty="0"/>
              <a:t>e </a:t>
            </a:r>
            <a:r>
              <a:rPr lang="es-ES" sz="2400" b="1" dirty="0"/>
              <a:t>individuales asociadas  </a:t>
            </a:r>
          </a:p>
        </p:txBody>
      </p:sp>
    </p:spTree>
    <p:extLst>
      <p:ext uri="{BB962C8B-B14F-4D97-AF65-F5344CB8AC3E}">
        <p14:creationId xmlns:p14="http://schemas.microsoft.com/office/powerpoint/2010/main" val="58884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9144000" cy="6858000"/>
          </a:xfrm>
          <a:prstGeom prst="rect">
            <a:avLst/>
          </a:prstGeom>
          <a:solidFill>
            <a:srgbClr val="F8D8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27827" y="71338"/>
            <a:ext cx="4544173" cy="6715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esquinas redondeadas 6"/>
          <p:cNvSpPr/>
          <p:nvPr/>
        </p:nvSpPr>
        <p:spPr>
          <a:xfrm>
            <a:off x="276973" y="134603"/>
            <a:ext cx="3990227" cy="37136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438206" y="1832319"/>
            <a:ext cx="3667760" cy="1938992"/>
          </a:xfrm>
          <a:prstGeom prst="rect">
            <a:avLst/>
          </a:prstGeom>
        </p:spPr>
        <p:txBody>
          <a:bodyPr wrap="square">
            <a:spAutoFit/>
          </a:bodyPr>
          <a:lstStyle/>
          <a:p>
            <a:pPr algn="ctr"/>
            <a:r>
              <a:rPr lang="es-ES" sz="6000" b="1" dirty="0">
                <a:solidFill>
                  <a:schemeClr val="bg1"/>
                </a:solidFill>
                <a:latin typeface="Tempus Sans ITC" panose="04020404030D07020202" pitchFamily="82" charset="0"/>
                <a:ea typeface="Adobe Gothic Std B" panose="020B0800000000000000" pitchFamily="34" charset="-128"/>
                <a:cs typeface="Liberation Sans" panose="020B0604020202020204" pitchFamily="34" charset="0"/>
              </a:rPr>
              <a:t>Cartera de</a:t>
            </a:r>
          </a:p>
          <a:p>
            <a:pPr algn="ctr"/>
            <a:r>
              <a:rPr lang="es-ES" sz="6000" b="1" dirty="0">
                <a:solidFill>
                  <a:schemeClr val="bg1"/>
                </a:solidFill>
                <a:latin typeface="Tempus Sans ITC" panose="04020404030D07020202" pitchFamily="82" charset="0"/>
                <a:ea typeface="Adobe Gothic Std B" panose="020B0800000000000000" pitchFamily="34" charset="-128"/>
                <a:cs typeface="Liberation Sans" panose="020B0604020202020204" pitchFamily="34" charset="0"/>
              </a:rPr>
              <a:t>Marcas</a:t>
            </a:r>
            <a:endParaRPr lang="es-ES" sz="6600" dirty="0">
              <a:solidFill>
                <a:schemeClr val="bg1"/>
              </a:solidFill>
              <a:latin typeface="Tempus Sans ITC" panose="04020404030D07020202" pitchFamily="82" charset="0"/>
              <a:ea typeface="Adobe Gothic Std B" panose="020B0800000000000000" pitchFamily="34" charset="-128"/>
              <a:cs typeface="Liberation Sans" panose="020B0604020202020204" pitchFamily="34" charset="0"/>
            </a:endParaRPr>
          </a:p>
        </p:txBody>
      </p:sp>
      <p:sp>
        <p:nvSpPr>
          <p:cNvPr id="4" name="Rectángulo: esquinas redondeadas 3"/>
          <p:cNvSpPr/>
          <p:nvPr/>
        </p:nvSpPr>
        <p:spPr>
          <a:xfrm rot="21321872">
            <a:off x="330925" y="354650"/>
            <a:ext cx="3759200" cy="1487323"/>
          </a:xfrm>
          <a:prstGeom prst="roundRect">
            <a:avLst/>
          </a:prstGeom>
          <a:solidFill>
            <a:schemeClr val="tx1">
              <a:lumMod val="75000"/>
              <a:lumOff val="25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a:solidFill>
                  <a:schemeClr val="bg1"/>
                </a:solidFill>
                <a:latin typeface="Tempus Sans ITC" panose="04020404030D07020202" pitchFamily="82" charset="0"/>
                <a:ea typeface="Adobe Gothic Std B" panose="020B0800000000000000" pitchFamily="34" charset="-128"/>
                <a:cs typeface="Liberation Sans" panose="020B0604020202020204" pitchFamily="34" charset="0"/>
              </a:rPr>
              <a:t>Estrategia de Gestión </a:t>
            </a:r>
            <a:endParaRPr lang="es-ES" sz="4000" dirty="0">
              <a:solidFill>
                <a:schemeClr val="bg1"/>
              </a:solidFill>
            </a:endParaRPr>
          </a:p>
        </p:txBody>
      </p:sp>
      <p:sp>
        <p:nvSpPr>
          <p:cNvPr id="17" name="CuadroTexto 16"/>
          <p:cNvSpPr txBox="1"/>
          <p:nvPr/>
        </p:nvSpPr>
        <p:spPr>
          <a:xfrm>
            <a:off x="769257" y="4102979"/>
            <a:ext cx="3497943" cy="1631216"/>
          </a:xfrm>
          <a:prstGeom prst="rect">
            <a:avLst/>
          </a:prstGeom>
          <a:noFill/>
        </p:spPr>
        <p:txBody>
          <a:bodyPr wrap="square" rtlCol="0">
            <a:spAutoFit/>
          </a:bodyPr>
          <a:lstStyle/>
          <a:p>
            <a:r>
              <a:rPr lang="es-ES" sz="2000" b="1" dirty="0">
                <a:latin typeface="Liberation Sans" panose="020B0604020202020204" pitchFamily="34" charset="0"/>
                <a:ea typeface="Liberation Sans" panose="020B0604020202020204" pitchFamily="34" charset="0"/>
                <a:cs typeface="Liberation Sans" panose="020B0604020202020204" pitchFamily="34" charset="0"/>
              </a:rPr>
              <a:t>Creando Relevancia</a:t>
            </a:r>
          </a:p>
          <a:p>
            <a:r>
              <a:rPr lang="es-ES" sz="2000" b="1" dirty="0">
                <a:latin typeface="Liberation Sans" panose="020B0604020202020204" pitchFamily="34" charset="0"/>
                <a:ea typeface="Liberation Sans" panose="020B0604020202020204" pitchFamily="34" charset="0"/>
                <a:cs typeface="Liberation Sans" panose="020B0604020202020204" pitchFamily="34" charset="0"/>
              </a:rPr>
              <a:t>Creando Diferenciación</a:t>
            </a:r>
          </a:p>
          <a:p>
            <a:r>
              <a:rPr lang="es-ES" sz="2000" b="1" dirty="0">
                <a:latin typeface="Liberation Sans" panose="020B0604020202020204" pitchFamily="34" charset="0"/>
                <a:ea typeface="Liberation Sans" panose="020B0604020202020204" pitchFamily="34" charset="0"/>
                <a:cs typeface="Liberation Sans" panose="020B0604020202020204" pitchFamily="34" charset="0"/>
              </a:rPr>
              <a:t>Energía</a:t>
            </a:r>
          </a:p>
          <a:p>
            <a:r>
              <a:rPr lang="es-ES" sz="2000" b="1" dirty="0">
                <a:latin typeface="Liberation Sans" panose="020B0604020202020204" pitchFamily="34" charset="0"/>
                <a:ea typeface="Liberation Sans" panose="020B0604020202020204" pitchFamily="34" charset="0"/>
                <a:cs typeface="Liberation Sans" panose="020B0604020202020204" pitchFamily="34" charset="0"/>
              </a:rPr>
              <a:t>Potenciando la marca</a:t>
            </a:r>
          </a:p>
          <a:p>
            <a:r>
              <a:rPr lang="es-ES" sz="2000" b="1" dirty="0">
                <a:latin typeface="Liberation Sans" panose="020B0604020202020204" pitchFamily="34" charset="0"/>
                <a:ea typeface="Liberation Sans" panose="020B0604020202020204" pitchFamily="34" charset="0"/>
                <a:cs typeface="Liberation Sans" panose="020B0604020202020204" pitchFamily="34" charset="0"/>
              </a:rPr>
              <a:t>Transparencia</a:t>
            </a:r>
          </a:p>
        </p:txBody>
      </p:sp>
      <p:sp>
        <p:nvSpPr>
          <p:cNvPr id="2" name="CuadroTexto 1"/>
          <p:cNvSpPr txBox="1"/>
          <p:nvPr/>
        </p:nvSpPr>
        <p:spPr>
          <a:xfrm>
            <a:off x="4770783" y="569843"/>
            <a:ext cx="4240695" cy="2123658"/>
          </a:xfrm>
          <a:prstGeom prst="rect">
            <a:avLst/>
          </a:prstGeom>
          <a:noFill/>
        </p:spPr>
        <p:txBody>
          <a:bodyPr wrap="square" rtlCol="0">
            <a:spAutoFit/>
          </a:bodyPr>
          <a:lstStyle/>
          <a:p>
            <a:r>
              <a:rPr lang="es-ES" sz="2400" dirty="0"/>
              <a:t>Las universidades compiten </a:t>
            </a:r>
            <a:br>
              <a:rPr lang="es-ES" sz="2400" dirty="0"/>
            </a:br>
            <a:r>
              <a:rPr lang="es-ES" sz="2400" dirty="0"/>
              <a:t>(y cada vez más) por:</a:t>
            </a:r>
          </a:p>
          <a:p>
            <a:endParaRPr lang="es-ES" sz="2400" dirty="0"/>
          </a:p>
          <a:p>
            <a:pPr marL="342900" indent="-342900">
              <a:buFont typeface="Arial" panose="020B0604020202020204" pitchFamily="34" charset="0"/>
              <a:buChar char="•"/>
            </a:pPr>
            <a:r>
              <a:rPr lang="es-ES" sz="2000" b="1" dirty="0"/>
              <a:t>Atracción de recursos económicos.</a:t>
            </a:r>
          </a:p>
          <a:p>
            <a:pPr marL="342900" indent="-342900">
              <a:buFont typeface="Arial" panose="020B0604020202020204" pitchFamily="34" charset="0"/>
              <a:buChar char="•"/>
            </a:pPr>
            <a:r>
              <a:rPr lang="es-ES" sz="2000" b="1" dirty="0"/>
              <a:t>Atracción de recursos humanos.</a:t>
            </a:r>
          </a:p>
          <a:p>
            <a:pPr marL="342900" indent="-342900">
              <a:buFont typeface="Arial" panose="020B0604020202020204" pitchFamily="34" charset="0"/>
              <a:buChar char="•"/>
            </a:pPr>
            <a:r>
              <a:rPr lang="es-ES" sz="2000" b="1" dirty="0"/>
              <a:t>Atracción de alumnos.</a:t>
            </a:r>
          </a:p>
        </p:txBody>
      </p:sp>
      <p:sp>
        <p:nvSpPr>
          <p:cNvPr id="9" name="CuadroTexto 8"/>
          <p:cNvSpPr txBox="1"/>
          <p:nvPr/>
        </p:nvSpPr>
        <p:spPr>
          <a:xfrm>
            <a:off x="4733233" y="3398499"/>
            <a:ext cx="4240695" cy="2862322"/>
          </a:xfrm>
          <a:prstGeom prst="rect">
            <a:avLst/>
          </a:prstGeom>
          <a:noFill/>
        </p:spPr>
        <p:txBody>
          <a:bodyPr wrap="square" rtlCol="0">
            <a:spAutoFit/>
          </a:bodyPr>
          <a:lstStyle/>
          <a:p>
            <a:r>
              <a:rPr lang="es-ES" sz="2000" dirty="0"/>
              <a:t>Es por ello que quieren tener presencia mediática positiva y, recientemente, aparecer en buenas posiciones en los rankings de universidades.</a:t>
            </a:r>
          </a:p>
          <a:p>
            <a:endParaRPr lang="es-ES" sz="2000" b="1" dirty="0"/>
          </a:p>
          <a:p>
            <a:endParaRPr lang="es-ES" sz="2000" b="1" dirty="0"/>
          </a:p>
          <a:p>
            <a:r>
              <a:rPr lang="es-ES" sz="2000" b="1" dirty="0"/>
              <a:t>Las universidades confían demasiado en el individuo y no dan cobertura a sus profesores.</a:t>
            </a:r>
          </a:p>
        </p:txBody>
      </p:sp>
    </p:spTree>
    <p:extLst>
      <p:ext uri="{BB962C8B-B14F-4D97-AF65-F5344CB8AC3E}">
        <p14:creationId xmlns:p14="http://schemas.microsoft.com/office/powerpoint/2010/main" val="4021269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13933"/>
            <a:ext cx="9144000" cy="6830134"/>
          </a:xfrm>
          <a:prstGeom prst="rect">
            <a:avLst/>
          </a:prstGeom>
        </p:spPr>
      </p:pic>
      <p:sp>
        <p:nvSpPr>
          <p:cNvPr id="2" name="Rectángulo 1"/>
          <p:cNvSpPr/>
          <p:nvPr/>
        </p:nvSpPr>
        <p:spPr>
          <a:xfrm>
            <a:off x="0" y="2981739"/>
            <a:ext cx="9144000" cy="1749287"/>
          </a:xfrm>
          <a:prstGeom prst="rect">
            <a:avLst/>
          </a:prstGeom>
          <a:solidFill>
            <a:srgbClr val="E8637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0" y="3071552"/>
            <a:ext cx="9144000" cy="1569660"/>
          </a:xfrm>
          <a:prstGeom prst="rect">
            <a:avLst/>
          </a:prstGeom>
        </p:spPr>
        <p:txBody>
          <a:bodyPr wrap="square">
            <a:spAutoFit/>
          </a:bodyPr>
          <a:lstStyle/>
          <a:p>
            <a:r>
              <a:rPr lang="es-ES" sz="4800" b="1" dirty="0">
                <a:solidFill>
                  <a:schemeClr val="bg1"/>
                </a:solidFill>
                <a:latin typeface="Prestige Elite Std" panose="02060509020206020304" pitchFamily="49" charset="0"/>
              </a:rPr>
              <a:t>El nombre, un aspecto fundamental del </a:t>
            </a:r>
            <a:r>
              <a:rPr lang="es-ES" sz="4800" b="1" i="1" dirty="0" err="1">
                <a:solidFill>
                  <a:schemeClr val="bg1"/>
                </a:solidFill>
                <a:latin typeface="Prestige Elite Std" panose="02060509020206020304" pitchFamily="49" charset="0"/>
              </a:rPr>
              <a:t>Branding</a:t>
            </a:r>
            <a:endParaRPr lang="es-ES" sz="4800" b="1" i="1" dirty="0">
              <a:solidFill>
                <a:schemeClr val="bg1"/>
              </a:solidFill>
              <a:latin typeface="Prestige Elite Std" panose="02060509020206020304" pitchFamily="49" charset="0"/>
            </a:endParaRPr>
          </a:p>
        </p:txBody>
      </p:sp>
      <p:sp>
        <p:nvSpPr>
          <p:cNvPr id="7" name="CuadroTexto 6"/>
          <p:cNvSpPr txBox="1"/>
          <p:nvPr/>
        </p:nvSpPr>
        <p:spPr>
          <a:xfrm>
            <a:off x="6639339" y="6379687"/>
            <a:ext cx="2504661" cy="369332"/>
          </a:xfrm>
          <a:prstGeom prst="rect">
            <a:avLst/>
          </a:prstGeom>
          <a:noFill/>
        </p:spPr>
        <p:txBody>
          <a:bodyPr wrap="square" rtlCol="0">
            <a:spAutoFit/>
          </a:bodyPr>
          <a:lstStyle/>
          <a:p>
            <a:r>
              <a:rPr lang="es-ES" b="1" dirty="0">
                <a:solidFill>
                  <a:schemeClr val="bg1"/>
                </a:solidFill>
              </a:rPr>
              <a:t>Universidad de Granada</a:t>
            </a:r>
          </a:p>
        </p:txBody>
      </p:sp>
    </p:spTree>
    <p:extLst>
      <p:ext uri="{BB962C8B-B14F-4D97-AF65-F5344CB8AC3E}">
        <p14:creationId xmlns:p14="http://schemas.microsoft.com/office/powerpoint/2010/main" val="1752314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y nombre</a:t>
            </a:r>
          </a:p>
        </p:txBody>
      </p:sp>
      <p:sp>
        <p:nvSpPr>
          <p:cNvPr id="8" name="Rectángulo 7"/>
          <p:cNvSpPr/>
          <p:nvPr/>
        </p:nvSpPr>
        <p:spPr>
          <a:xfrm>
            <a:off x="672449" y="1573070"/>
            <a:ext cx="7587333" cy="2554545"/>
          </a:xfrm>
          <a:prstGeom prst="rect">
            <a:avLst/>
          </a:prstGeom>
        </p:spPr>
        <p:txBody>
          <a:bodyPr wrap="none">
            <a:spAutoFit/>
          </a:bodyPr>
          <a:lstStyle/>
          <a:p>
            <a:r>
              <a:rPr lang="es-ES" sz="3200" b="1" dirty="0"/>
              <a:t>Nombres de Universidades</a:t>
            </a:r>
          </a:p>
          <a:p>
            <a:endParaRPr lang="es-ES" sz="3200" b="1" dirty="0"/>
          </a:p>
          <a:p>
            <a:r>
              <a:rPr lang="es-ES" sz="3200" b="1" dirty="0"/>
              <a:t>	Nombres de Revistas Científicas</a:t>
            </a:r>
          </a:p>
          <a:p>
            <a:endParaRPr lang="es-ES" sz="3200" b="1" dirty="0"/>
          </a:p>
          <a:p>
            <a:r>
              <a:rPr lang="es-ES" sz="3200" b="1" dirty="0"/>
              <a:t>			Nombres de Investigadores</a:t>
            </a:r>
          </a:p>
        </p:txBody>
      </p:sp>
      <p:pic>
        <p:nvPicPr>
          <p:cNvPr id="4" name="Imagen 3"/>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t="21210" b="23145"/>
          <a:stretch/>
        </p:blipFill>
        <p:spPr>
          <a:xfrm>
            <a:off x="41557" y="4596719"/>
            <a:ext cx="3810000" cy="1696064"/>
          </a:xfrm>
          <a:prstGeom prst="rect">
            <a:avLst/>
          </a:prstGeom>
        </p:spPr>
      </p:pic>
      <p:pic>
        <p:nvPicPr>
          <p:cNvPr id="5" name="Imagen 4"/>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66101" y="385630"/>
            <a:ext cx="2254331" cy="2254331"/>
          </a:xfrm>
          <a:prstGeom prst="rect">
            <a:avLst/>
          </a:prstGeom>
        </p:spPr>
      </p:pic>
      <p:sp>
        <p:nvSpPr>
          <p:cNvPr id="30" name="Rectángulo 29"/>
          <p:cNvSpPr/>
          <p:nvPr/>
        </p:nvSpPr>
        <p:spPr>
          <a:xfrm>
            <a:off x="41557" y="6240279"/>
            <a:ext cx="7742825" cy="584775"/>
          </a:xfrm>
          <a:prstGeom prst="rect">
            <a:avLst/>
          </a:prstGeom>
        </p:spPr>
        <p:txBody>
          <a:bodyPr wrap="none">
            <a:spAutoFit/>
          </a:bodyPr>
          <a:lstStyle/>
          <a:p>
            <a:r>
              <a:rPr lang="es-ES" sz="3200" i="1" dirty="0" err="1">
                <a:latin typeface="Arial" panose="020B0604020202020204" pitchFamily="34" charset="0"/>
                <a:ea typeface="Times New Roman" panose="02020603050405020304" pitchFamily="18" charset="0"/>
              </a:rPr>
              <a:t>Nomen</a:t>
            </a:r>
            <a:r>
              <a:rPr lang="es-ES" sz="3200" i="1" dirty="0">
                <a:latin typeface="Arial" panose="020B0604020202020204" pitchFamily="34" charset="0"/>
                <a:ea typeface="Times New Roman" panose="02020603050405020304" pitchFamily="18" charset="0"/>
              </a:rPr>
              <a:t> </a:t>
            </a:r>
            <a:r>
              <a:rPr lang="es-ES" sz="3200" i="1" dirty="0" err="1">
                <a:latin typeface="Arial" panose="020B0604020202020204" pitchFamily="34" charset="0"/>
                <a:ea typeface="Times New Roman" panose="02020603050405020304" pitchFamily="18" charset="0"/>
              </a:rPr>
              <a:t>est</a:t>
            </a:r>
            <a:r>
              <a:rPr lang="es-ES" sz="3200" i="1" dirty="0">
                <a:latin typeface="Arial" panose="020B0604020202020204" pitchFamily="34" charset="0"/>
                <a:ea typeface="Times New Roman" panose="02020603050405020304" pitchFamily="18" charset="0"/>
              </a:rPr>
              <a:t> </a:t>
            </a:r>
            <a:r>
              <a:rPr lang="es-ES" sz="3200" i="1" dirty="0" err="1">
                <a:latin typeface="Arial" panose="020B0604020202020204" pitchFamily="34" charset="0"/>
                <a:ea typeface="Times New Roman" panose="02020603050405020304" pitchFamily="18" charset="0"/>
              </a:rPr>
              <a:t>omen</a:t>
            </a:r>
            <a:r>
              <a:rPr lang="es-ES" sz="3200" i="1" dirty="0">
                <a:latin typeface="Arial" panose="020B0604020202020204" pitchFamily="34" charset="0"/>
                <a:ea typeface="Times New Roman" panose="02020603050405020304" pitchFamily="18" charset="0"/>
              </a:rPr>
              <a:t> </a:t>
            </a:r>
            <a:r>
              <a:rPr lang="es-ES" sz="3000" dirty="0">
                <a:latin typeface="Arial" panose="020B0604020202020204" pitchFamily="34" charset="0"/>
                <a:ea typeface="Times New Roman" panose="02020603050405020304" pitchFamily="18" charset="0"/>
              </a:rPr>
              <a:t>(el nombre es presagio)</a:t>
            </a:r>
            <a:endParaRPr lang="es-ES" sz="3000" dirty="0"/>
          </a:p>
        </p:txBody>
      </p:sp>
    </p:spTree>
    <p:extLst>
      <p:ext uri="{BB962C8B-B14F-4D97-AF65-F5344CB8AC3E}">
        <p14:creationId xmlns:p14="http://schemas.microsoft.com/office/powerpoint/2010/main" val="1475965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4375" y="589547"/>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y nombre</a:t>
            </a:r>
          </a:p>
        </p:txBody>
      </p:sp>
      <p:sp>
        <p:nvSpPr>
          <p:cNvPr id="2" name="CuadroTexto 1"/>
          <p:cNvSpPr txBox="1"/>
          <p:nvPr/>
        </p:nvSpPr>
        <p:spPr>
          <a:xfrm>
            <a:off x="3061854" y="134918"/>
            <a:ext cx="7509163" cy="707886"/>
          </a:xfrm>
          <a:prstGeom prst="rect">
            <a:avLst/>
          </a:prstGeom>
          <a:noFill/>
        </p:spPr>
        <p:txBody>
          <a:bodyPr wrap="square" rtlCol="0">
            <a:spAutoFit/>
          </a:bodyPr>
          <a:lstStyle/>
          <a:p>
            <a:r>
              <a:rPr lang="es-ES" sz="4000" b="1" dirty="0">
                <a:solidFill>
                  <a:srgbClr val="E8637A"/>
                </a:solidFill>
              </a:rPr>
              <a:t>Características generales de</a:t>
            </a:r>
          </a:p>
        </p:txBody>
      </p:sp>
      <p:sp>
        <p:nvSpPr>
          <p:cNvPr id="12" name="CuadroTexto 11"/>
          <p:cNvSpPr txBox="1"/>
          <p:nvPr/>
        </p:nvSpPr>
        <p:spPr>
          <a:xfrm>
            <a:off x="221673" y="2062684"/>
            <a:ext cx="9933710" cy="684803"/>
          </a:xfrm>
          <a:prstGeom prst="rect">
            <a:avLst/>
          </a:prstGeom>
          <a:noFill/>
        </p:spPr>
        <p:txBody>
          <a:bodyPr wrap="square" rtlCol="0">
            <a:spAutoFit/>
          </a:bodyPr>
          <a:lstStyle/>
          <a:p>
            <a:r>
              <a:rPr lang="es-ES" sz="3880" dirty="0">
                <a:solidFill>
                  <a:schemeClr val="accent1">
                    <a:lumMod val="75000"/>
                  </a:schemeClr>
                </a:solidFill>
              </a:rPr>
              <a:t>Fáciles de pronunciar PRONUNCIABILIDAD</a:t>
            </a:r>
          </a:p>
        </p:txBody>
      </p:sp>
      <p:sp>
        <p:nvSpPr>
          <p:cNvPr id="3" name="Rectángulo 2"/>
          <p:cNvSpPr/>
          <p:nvPr/>
        </p:nvSpPr>
        <p:spPr>
          <a:xfrm>
            <a:off x="221673" y="3943034"/>
            <a:ext cx="9302730" cy="538609"/>
          </a:xfrm>
          <a:prstGeom prst="rect">
            <a:avLst/>
          </a:prstGeom>
        </p:spPr>
        <p:txBody>
          <a:bodyPr wrap="square">
            <a:spAutoFit/>
          </a:bodyPr>
          <a:lstStyle/>
          <a:p>
            <a:r>
              <a:rPr lang="es-ES" sz="2900" dirty="0">
                <a:solidFill>
                  <a:schemeClr val="accent6">
                    <a:lumMod val="50000"/>
                  </a:schemeClr>
                </a:solidFill>
              </a:rPr>
              <a:t>Describir y sugerir elementos fundamentales SUGESTIÓN</a:t>
            </a:r>
          </a:p>
        </p:txBody>
      </p:sp>
      <p:sp>
        <p:nvSpPr>
          <p:cNvPr id="6" name="Rectángulo 5"/>
          <p:cNvSpPr/>
          <p:nvPr/>
        </p:nvSpPr>
        <p:spPr>
          <a:xfrm>
            <a:off x="221673" y="4315424"/>
            <a:ext cx="9878291" cy="592470"/>
          </a:xfrm>
          <a:prstGeom prst="rect">
            <a:avLst/>
          </a:prstGeom>
        </p:spPr>
        <p:txBody>
          <a:bodyPr wrap="square">
            <a:spAutoFit/>
          </a:bodyPr>
          <a:lstStyle/>
          <a:p>
            <a:r>
              <a:rPr lang="es-ES" sz="3230" dirty="0">
                <a:solidFill>
                  <a:srgbClr val="FF0000"/>
                </a:solidFill>
              </a:rPr>
              <a:t>Deben resistir el paso del tiempo ATEMPORALIDAD</a:t>
            </a:r>
          </a:p>
        </p:txBody>
      </p:sp>
      <p:sp>
        <p:nvSpPr>
          <p:cNvPr id="7" name="Rectángulo 6"/>
          <p:cNvSpPr/>
          <p:nvPr/>
        </p:nvSpPr>
        <p:spPr>
          <a:xfrm>
            <a:off x="235528" y="1230203"/>
            <a:ext cx="9102436" cy="430887"/>
          </a:xfrm>
          <a:prstGeom prst="rect">
            <a:avLst/>
          </a:prstGeom>
        </p:spPr>
        <p:txBody>
          <a:bodyPr wrap="square">
            <a:spAutoFit/>
          </a:bodyPr>
          <a:lstStyle/>
          <a:p>
            <a:r>
              <a:rPr lang="es-ES" sz="2200" dirty="0">
                <a:solidFill>
                  <a:srgbClr val="C00000"/>
                </a:solidFill>
              </a:rPr>
              <a:t>Deben tener pocos elementos comunes con otras marcas INDIVIDUALIDAD</a:t>
            </a:r>
          </a:p>
        </p:txBody>
      </p:sp>
      <p:sp>
        <p:nvSpPr>
          <p:cNvPr id="10" name="Rectángulo 9"/>
          <p:cNvSpPr/>
          <p:nvPr/>
        </p:nvSpPr>
        <p:spPr>
          <a:xfrm>
            <a:off x="181646" y="3238831"/>
            <a:ext cx="8733160" cy="1015663"/>
          </a:xfrm>
          <a:prstGeom prst="rect">
            <a:avLst/>
          </a:prstGeom>
        </p:spPr>
        <p:txBody>
          <a:bodyPr wrap="none">
            <a:spAutoFit/>
          </a:bodyPr>
          <a:lstStyle/>
          <a:p>
            <a:r>
              <a:rPr lang="es-ES" sz="6000" dirty="0">
                <a:solidFill>
                  <a:schemeClr val="tx1">
                    <a:lumMod val="50000"/>
                    <a:lumOff val="50000"/>
                  </a:schemeClr>
                </a:solidFill>
              </a:rPr>
              <a:t>Deben sonar bien EUFONÍA</a:t>
            </a:r>
          </a:p>
        </p:txBody>
      </p:sp>
      <p:sp>
        <p:nvSpPr>
          <p:cNvPr id="13" name="Rectángulo 12"/>
          <p:cNvSpPr/>
          <p:nvPr/>
        </p:nvSpPr>
        <p:spPr>
          <a:xfrm>
            <a:off x="221673" y="2944946"/>
            <a:ext cx="9885218" cy="553998"/>
          </a:xfrm>
          <a:prstGeom prst="rect">
            <a:avLst/>
          </a:prstGeom>
        </p:spPr>
        <p:txBody>
          <a:bodyPr wrap="square">
            <a:spAutoFit/>
          </a:bodyPr>
          <a:lstStyle/>
          <a:p>
            <a:r>
              <a:rPr lang="es-ES" sz="2870" dirty="0"/>
              <a:t>Estar relacionados con elementos positivos POSITIVISMO</a:t>
            </a:r>
          </a:p>
        </p:txBody>
      </p:sp>
      <p:sp>
        <p:nvSpPr>
          <p:cNvPr id="14" name="Rectángulo 13"/>
          <p:cNvSpPr/>
          <p:nvPr/>
        </p:nvSpPr>
        <p:spPr>
          <a:xfrm>
            <a:off x="207818" y="1466391"/>
            <a:ext cx="9137073" cy="830997"/>
          </a:xfrm>
          <a:prstGeom prst="rect">
            <a:avLst/>
          </a:prstGeom>
        </p:spPr>
        <p:txBody>
          <a:bodyPr wrap="square">
            <a:spAutoFit/>
          </a:bodyPr>
          <a:lstStyle/>
          <a:p>
            <a:r>
              <a:rPr lang="es-ES" sz="4800" dirty="0">
                <a:solidFill>
                  <a:schemeClr val="tx1">
                    <a:lumMod val="75000"/>
                    <a:lumOff val="25000"/>
                  </a:schemeClr>
                </a:solidFill>
              </a:rPr>
              <a:t>Fáciles de recordar RECORDACIÓN</a:t>
            </a:r>
          </a:p>
        </p:txBody>
      </p:sp>
      <p:sp>
        <p:nvSpPr>
          <p:cNvPr id="15" name="Rectángulo 14"/>
          <p:cNvSpPr/>
          <p:nvPr/>
        </p:nvSpPr>
        <p:spPr>
          <a:xfrm>
            <a:off x="221673" y="2476117"/>
            <a:ext cx="10134003" cy="692497"/>
          </a:xfrm>
          <a:prstGeom prst="rect">
            <a:avLst/>
          </a:prstGeom>
        </p:spPr>
        <p:txBody>
          <a:bodyPr wrap="square">
            <a:spAutoFit/>
          </a:bodyPr>
          <a:lstStyle/>
          <a:p>
            <a:r>
              <a:rPr lang="es-ES" sz="3910" dirty="0">
                <a:solidFill>
                  <a:srgbClr val="002060"/>
                </a:solidFill>
              </a:rPr>
              <a:t>Los nombres deben ser breves BREVEDAD</a:t>
            </a:r>
          </a:p>
        </p:txBody>
      </p:sp>
      <p:sp>
        <p:nvSpPr>
          <p:cNvPr id="16" name="Rectángulo 15"/>
          <p:cNvSpPr/>
          <p:nvPr/>
        </p:nvSpPr>
        <p:spPr>
          <a:xfrm>
            <a:off x="3062655" y="509184"/>
            <a:ext cx="6081345" cy="738664"/>
          </a:xfrm>
          <a:prstGeom prst="rect">
            <a:avLst/>
          </a:prstGeom>
        </p:spPr>
        <p:txBody>
          <a:bodyPr wrap="none">
            <a:spAutoFit/>
          </a:bodyPr>
          <a:lstStyle/>
          <a:p>
            <a:r>
              <a:rPr lang="es-ES" sz="4200" b="1" dirty="0">
                <a:solidFill>
                  <a:srgbClr val="E8637A"/>
                </a:solidFill>
              </a:rPr>
              <a:t>un buen nombre de marca</a:t>
            </a:r>
          </a:p>
        </p:txBody>
      </p:sp>
      <p:sp>
        <p:nvSpPr>
          <p:cNvPr id="17" name="Rectángulo 16"/>
          <p:cNvSpPr/>
          <p:nvPr/>
        </p:nvSpPr>
        <p:spPr>
          <a:xfrm>
            <a:off x="0" y="5098563"/>
            <a:ext cx="9144000" cy="1086451"/>
          </a:xfrm>
          <a:prstGeom prst="rect">
            <a:avLst/>
          </a:prstGeom>
          <a:solidFill>
            <a:schemeClr val="tx2"/>
          </a:solidFill>
        </p:spPr>
        <p:txBody>
          <a:bodyPr wrap="square">
            <a:spAutoFit/>
          </a:bodyPr>
          <a:lstStyle/>
          <a:p>
            <a:r>
              <a:rPr lang="es-ES" sz="3230" dirty="0">
                <a:solidFill>
                  <a:schemeClr val="bg1"/>
                </a:solidFill>
              </a:rPr>
              <a:t>En la academia hay que indicar que además no deben ser desgajados y confundidos por las bases de datos</a:t>
            </a:r>
          </a:p>
        </p:txBody>
      </p:sp>
    </p:spTree>
    <p:extLst>
      <p:ext uri="{BB962C8B-B14F-4D97-AF65-F5344CB8AC3E}">
        <p14:creationId xmlns:p14="http://schemas.microsoft.com/office/powerpoint/2010/main" val="281726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431" y="2156635"/>
            <a:ext cx="1389607" cy="981989"/>
          </a:xfrm>
          <a:prstGeom prst="rect">
            <a:avLst/>
          </a:prstGeom>
        </p:spPr>
      </p:pic>
      <p:pic>
        <p:nvPicPr>
          <p:cNvPr id="8" name="Picture 38" descr="http://www.vectorlogo.es/wp-content/uploads/2014/12/logo-vector-universidad-granada.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12" t="12780" r="34321" b="27587"/>
          <a:stretch/>
        </p:blipFill>
        <p:spPr bwMode="auto">
          <a:xfrm>
            <a:off x="7523831" y="118755"/>
            <a:ext cx="1208572" cy="1138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4" descr="http://www.uhu.es/identidad/images/archivos/usuarios/principal/VERSIO_MIXTA/COLOR_POSITIVO.jp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837" t="10809" r="65151" b="12515"/>
          <a:stretch/>
        </p:blipFill>
        <p:spPr bwMode="auto">
          <a:xfrm>
            <a:off x="7718998" y="1319349"/>
            <a:ext cx="873453" cy="80346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445423" y="3149158"/>
            <a:ext cx="1947245" cy="584775"/>
          </a:xfrm>
          <a:prstGeom prst="rect">
            <a:avLst/>
          </a:prstGeom>
          <a:noFill/>
        </p:spPr>
        <p:txBody>
          <a:bodyPr wrap="square" rtlCol="0">
            <a:spAutoFit/>
          </a:bodyPr>
          <a:lstStyle/>
          <a:p>
            <a:r>
              <a:rPr lang="es-ES" sz="3200" dirty="0">
                <a:solidFill>
                  <a:srgbClr val="FF0000"/>
                </a:solidFill>
                <a:latin typeface="Agency FB" panose="020B0503020202020204" pitchFamily="34" charset="0"/>
              </a:rPr>
              <a:t>EC</a:t>
            </a:r>
            <a:r>
              <a:rPr lang="es-ES" sz="3200" dirty="0">
                <a:solidFill>
                  <a:schemeClr val="tx2"/>
                </a:solidFill>
                <a:latin typeface="Agency FB" panose="020B0503020202020204" pitchFamily="34" charset="0"/>
              </a:rPr>
              <a:t>3</a:t>
            </a:r>
            <a:r>
              <a:rPr lang="es-ES" sz="3200" dirty="0">
                <a:solidFill>
                  <a:srgbClr val="FF0000"/>
                </a:solidFill>
                <a:latin typeface="Agency FB" panose="020B0503020202020204" pitchFamily="34" charset="0"/>
              </a:rPr>
              <a:t>metrics</a:t>
            </a:r>
          </a:p>
        </p:txBody>
      </p:sp>
      <p:sp>
        <p:nvSpPr>
          <p:cNvPr id="4" name="CuadroTexto 3"/>
          <p:cNvSpPr txBox="1"/>
          <p:nvPr/>
        </p:nvSpPr>
        <p:spPr>
          <a:xfrm>
            <a:off x="2714562" y="82165"/>
            <a:ext cx="4835152" cy="369332"/>
          </a:xfrm>
          <a:prstGeom prst="rect">
            <a:avLst/>
          </a:prstGeom>
          <a:noFill/>
        </p:spPr>
        <p:txBody>
          <a:bodyPr wrap="square" rtlCol="0">
            <a:spAutoFit/>
          </a:bodyPr>
          <a:lstStyle/>
          <a:p>
            <a:r>
              <a:rPr lang="es-ES" dirty="0"/>
              <a:t>Diplomado en Biblioteconomía y Documentación</a:t>
            </a:r>
          </a:p>
        </p:txBody>
      </p:sp>
      <p:sp>
        <p:nvSpPr>
          <p:cNvPr id="13" name="CuadroTexto 12"/>
          <p:cNvSpPr txBox="1"/>
          <p:nvPr/>
        </p:nvSpPr>
        <p:spPr>
          <a:xfrm>
            <a:off x="2615099" y="359665"/>
            <a:ext cx="4835152" cy="369332"/>
          </a:xfrm>
          <a:prstGeom prst="rect">
            <a:avLst/>
          </a:prstGeom>
          <a:noFill/>
        </p:spPr>
        <p:txBody>
          <a:bodyPr wrap="square" rtlCol="0">
            <a:spAutoFit/>
          </a:bodyPr>
          <a:lstStyle/>
          <a:p>
            <a:pPr algn="r"/>
            <a:r>
              <a:rPr lang="es-ES" dirty="0"/>
              <a:t>Licenciado en Documentación</a:t>
            </a:r>
          </a:p>
        </p:txBody>
      </p:sp>
      <p:sp>
        <p:nvSpPr>
          <p:cNvPr id="14" name="CuadroTexto 13"/>
          <p:cNvSpPr txBox="1"/>
          <p:nvPr/>
        </p:nvSpPr>
        <p:spPr>
          <a:xfrm>
            <a:off x="2631175" y="630794"/>
            <a:ext cx="4835152" cy="369332"/>
          </a:xfrm>
          <a:prstGeom prst="rect">
            <a:avLst/>
          </a:prstGeom>
          <a:noFill/>
        </p:spPr>
        <p:txBody>
          <a:bodyPr wrap="square" rtlCol="0">
            <a:spAutoFit/>
          </a:bodyPr>
          <a:lstStyle/>
          <a:p>
            <a:pPr algn="r"/>
            <a:r>
              <a:rPr lang="es-ES" dirty="0"/>
              <a:t>Máster en Evaluación Científica</a:t>
            </a:r>
          </a:p>
        </p:txBody>
      </p:sp>
      <p:sp>
        <p:nvSpPr>
          <p:cNvPr id="15" name="CuadroTexto 14"/>
          <p:cNvSpPr txBox="1"/>
          <p:nvPr/>
        </p:nvSpPr>
        <p:spPr>
          <a:xfrm>
            <a:off x="2633999" y="907813"/>
            <a:ext cx="4835152" cy="369332"/>
          </a:xfrm>
          <a:prstGeom prst="rect">
            <a:avLst/>
          </a:prstGeom>
          <a:noFill/>
        </p:spPr>
        <p:txBody>
          <a:bodyPr wrap="square" rtlCol="0">
            <a:spAutoFit/>
          </a:bodyPr>
          <a:lstStyle/>
          <a:p>
            <a:pPr algn="r"/>
            <a:r>
              <a:rPr lang="es-ES" dirty="0"/>
              <a:t>Doctor en Documentación</a:t>
            </a:r>
          </a:p>
        </p:txBody>
      </p:sp>
      <p:sp>
        <p:nvSpPr>
          <p:cNvPr id="16" name="CuadroTexto 15"/>
          <p:cNvSpPr txBox="1"/>
          <p:nvPr/>
        </p:nvSpPr>
        <p:spPr>
          <a:xfrm>
            <a:off x="2661554" y="1369498"/>
            <a:ext cx="4835152" cy="369332"/>
          </a:xfrm>
          <a:prstGeom prst="rect">
            <a:avLst/>
          </a:prstGeom>
          <a:noFill/>
        </p:spPr>
        <p:txBody>
          <a:bodyPr wrap="square" rtlCol="0">
            <a:spAutoFit/>
          </a:bodyPr>
          <a:lstStyle/>
          <a:p>
            <a:pPr algn="r"/>
            <a:r>
              <a:rPr lang="es-ES" dirty="0"/>
              <a:t>Doctorando en Comunicación</a:t>
            </a:r>
          </a:p>
        </p:txBody>
      </p:sp>
      <p:sp>
        <p:nvSpPr>
          <p:cNvPr id="17" name="CuadroTexto 16"/>
          <p:cNvSpPr txBox="1"/>
          <p:nvPr/>
        </p:nvSpPr>
        <p:spPr>
          <a:xfrm>
            <a:off x="6266633" y="2243715"/>
            <a:ext cx="1231878" cy="369332"/>
          </a:xfrm>
          <a:prstGeom prst="rect">
            <a:avLst/>
          </a:prstGeom>
          <a:noFill/>
        </p:spPr>
        <p:txBody>
          <a:bodyPr wrap="square" rtlCol="0">
            <a:spAutoFit/>
          </a:bodyPr>
          <a:lstStyle/>
          <a:p>
            <a:pPr algn="r"/>
            <a:r>
              <a:rPr lang="es-ES" b="1" dirty="0"/>
              <a:t>Profesor</a:t>
            </a:r>
          </a:p>
        </p:txBody>
      </p:sp>
      <p:sp>
        <p:nvSpPr>
          <p:cNvPr id="5" name="CuadroTexto 4"/>
          <p:cNvSpPr txBox="1"/>
          <p:nvPr/>
        </p:nvSpPr>
        <p:spPr>
          <a:xfrm>
            <a:off x="46132" y="5309435"/>
            <a:ext cx="6263026" cy="923330"/>
          </a:xfrm>
          <a:prstGeom prst="rect">
            <a:avLst/>
          </a:prstGeom>
          <a:solidFill>
            <a:schemeClr val="bg1">
              <a:lumMod val="85000"/>
            </a:schemeClr>
          </a:solidFill>
        </p:spPr>
        <p:txBody>
          <a:bodyPr wrap="square" rtlCol="0">
            <a:spAutoFit/>
          </a:bodyPr>
          <a:lstStyle/>
          <a:p>
            <a:pPr algn="just"/>
            <a:r>
              <a:rPr lang="es-ES" b="1" dirty="0"/>
              <a:t>Agradecimientos</a:t>
            </a:r>
            <a:r>
              <a:rPr lang="es-ES" dirty="0"/>
              <a:t>: A Emilio Delgado, mi director de tesis,  quien me creó mi hoja de ruta profesional. Igualmente a Emilio, Ignacio Aguaded, Daniel Torres y Paco García por las conversaciones.</a:t>
            </a:r>
          </a:p>
        </p:txBody>
      </p:sp>
      <p:sp>
        <p:nvSpPr>
          <p:cNvPr id="20" name="CuadroTexto 19"/>
          <p:cNvSpPr txBox="1"/>
          <p:nvPr/>
        </p:nvSpPr>
        <p:spPr>
          <a:xfrm>
            <a:off x="6317836" y="3189274"/>
            <a:ext cx="1231878" cy="369332"/>
          </a:xfrm>
          <a:prstGeom prst="rect">
            <a:avLst/>
          </a:prstGeom>
          <a:noFill/>
        </p:spPr>
        <p:txBody>
          <a:bodyPr wrap="square" rtlCol="0">
            <a:spAutoFit/>
          </a:bodyPr>
          <a:lstStyle/>
          <a:p>
            <a:pPr algn="r"/>
            <a:r>
              <a:rPr lang="es-ES" b="1" dirty="0"/>
              <a:t>Socio</a:t>
            </a:r>
          </a:p>
        </p:txBody>
      </p:sp>
      <p:pic>
        <p:nvPicPr>
          <p:cNvPr id="21" name="Picture 4" descr="C:\Users\Rafael\AppData\Local\Temp\x10sctmp0.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561" y1="86784" x2="24561" y2="86784"/>
                        <a14:foregroundMark x1="39912" y1="89868" x2="39912" y2="89868"/>
                        <a14:foregroundMark x1="41228" y1="93392" x2="43421" y2="93833"/>
                        <a14:foregroundMark x1="81579" y1="90749" x2="81579" y2="88546"/>
                        <a14:foregroundMark x1="84211" y1="77093" x2="84211" y2="77093"/>
                        <a14:foregroundMark x1="78947" y1="81498" x2="77193" y2="84141"/>
                        <a14:foregroundMark x1="75000" y1="88546" x2="75000" y2="88546"/>
                        <a14:foregroundMark x1="62281" y1="95154" x2="62281" y2="95154"/>
                        <a14:foregroundMark x1="36404" y1="88106" x2="34211" y2="86784"/>
                        <a14:foregroundMark x1="25439" y1="88106" x2="25439" y2="88106"/>
                        <a14:foregroundMark x1="13158" y1="73568" x2="9211" y2="70925"/>
                        <a14:foregroundMark x1="8333" y1="67401" x2="8333" y2="67401"/>
                        <a14:foregroundMark x1="14035" y1="79295" x2="14035" y2="79295"/>
                        <a14:foregroundMark x1="6140" y1="75330" x2="6140" y2="75330"/>
                      </a14:backgroundRemoval>
                    </a14:imgEffect>
                  </a14:imgLayer>
                </a14:imgProps>
              </a:ext>
              <a:ext uri="{28A0092B-C50C-407E-A947-70E740481C1C}">
                <a14:useLocalDpi xmlns:a14="http://schemas.microsoft.com/office/drawing/2010/main" val="0"/>
              </a:ext>
            </a:extLst>
          </a:blip>
          <a:srcRect/>
          <a:stretch>
            <a:fillRect/>
          </a:stretch>
        </p:blipFill>
        <p:spPr bwMode="auto">
          <a:xfrm>
            <a:off x="95574" y="4102575"/>
            <a:ext cx="1132897" cy="1127929"/>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5839137" y="3865883"/>
            <a:ext cx="1657569" cy="369332"/>
          </a:xfrm>
          <a:prstGeom prst="rect">
            <a:avLst/>
          </a:prstGeom>
          <a:noFill/>
        </p:spPr>
        <p:txBody>
          <a:bodyPr wrap="square" rtlCol="0">
            <a:spAutoFit/>
          </a:bodyPr>
          <a:lstStyle/>
          <a:p>
            <a:pPr algn="r"/>
            <a:r>
              <a:rPr lang="es-ES" b="1" dirty="0"/>
              <a:t>Editor ajunto</a:t>
            </a:r>
          </a:p>
        </p:txBody>
      </p:sp>
      <p:sp>
        <p:nvSpPr>
          <p:cNvPr id="6" name="Rectángulo 5"/>
          <p:cNvSpPr/>
          <p:nvPr/>
        </p:nvSpPr>
        <p:spPr>
          <a:xfrm>
            <a:off x="6363279" y="4630963"/>
            <a:ext cx="1186435" cy="646331"/>
          </a:xfrm>
          <a:prstGeom prst="rect">
            <a:avLst/>
          </a:prstGeom>
        </p:spPr>
        <p:txBody>
          <a:bodyPr wrap="square">
            <a:spAutoFit/>
          </a:bodyPr>
          <a:lstStyle/>
          <a:p>
            <a:pPr algn="r"/>
            <a:r>
              <a:rPr lang="es-ES" b="1" dirty="0"/>
              <a:t>Editor asociado</a:t>
            </a:r>
          </a:p>
        </p:txBody>
      </p:sp>
      <p:pic>
        <p:nvPicPr>
          <p:cNvPr id="2052" name="Picture 4" descr="C:\Users\Rafael\AppData\Local\Temp\x10sctmp1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9714" y="4814555"/>
            <a:ext cx="1463000" cy="3600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Rafael\AppData\Local\Temp\x10sctmp13.pn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14857" y1="32955" x2="14857" y2="32955"/>
                        <a14:foregroundMark x1="10857" y1="55682" x2="10857" y2="55682"/>
                        <a14:foregroundMark x1="13143" y1="71591" x2="13143" y2="71591"/>
                        <a14:foregroundMark x1="16571" y1="73864" x2="16571" y2="73864"/>
                        <a14:foregroundMark x1="30857" y1="75568" x2="30857" y2="75568"/>
                        <a14:foregroundMark x1="72000" y1="91477" x2="72000" y2="91477"/>
                        <a14:foregroundMark x1="72000" y1="83523" x2="72000" y2="83523"/>
                        <a14:foregroundMark x1="66857" y1="85795" x2="66857" y2="85795"/>
                        <a14:foregroundMark x1="88000" y1="77841" x2="87429" y2="80114"/>
                        <a14:foregroundMark x1="83429" y1="77273" x2="83429" y2="77273"/>
                        <a14:foregroundMark x1="88000" y1="84091" x2="88000" y2="84091"/>
                        <a14:foregroundMark x1="69143" y1="42045" x2="69143" y2="42045"/>
                        <a14:foregroundMark x1="14286" y1="34091" x2="14286" y2="34091"/>
                        <a14:foregroundMark x1="13143" y1="39205" x2="13143" y2="39205"/>
                        <a14:foregroundMark x1="11429" y1="36932" x2="11429" y2="36932"/>
                        <a14:foregroundMark x1="14857" y1="46023" x2="15429" y2="47159"/>
                        <a14:foregroundMark x1="14857" y1="53409" x2="14857" y2="54545"/>
                        <a14:foregroundMark x1="21714" y1="81818" x2="21714" y2="81818"/>
                        <a14:foregroundMark x1="28000" y1="82386" x2="28000" y2="82386"/>
                        <a14:foregroundMark x1="14286" y1="26136" x2="14286" y2="26136"/>
                        <a14:foregroundMark x1="22286" y1="23295" x2="22286" y2="23295"/>
                        <a14:foregroundMark x1="29143" y1="22727" x2="29143" y2="22727"/>
                        <a14:foregroundMark x1="35429" y1="21023" x2="36571" y2="20455"/>
                        <a14:foregroundMark x1="48000" y1="18182" x2="48000" y2="18182"/>
                        <a14:foregroundMark x1="18286" y1="17614" x2="18286" y2="17614"/>
                        <a14:foregroundMark x1="25143" y1="16477" x2="26857" y2="15909"/>
                        <a14:foregroundMark x1="31429" y1="15341" x2="33143" y2="14773"/>
                        <a14:foregroundMark x1="40000" y1="13636" x2="42286" y2="13068"/>
                        <a14:foregroundMark x1="46286" y1="11364" x2="48571" y2="10795"/>
                        <a14:foregroundMark x1="52571" y1="9091" x2="54857" y2="9091"/>
                        <a14:foregroundMark x1="68000" y1="82386" x2="68000" y2="82386"/>
                        <a14:foregroundMark x1="77714" y1="92614" x2="77714" y2="92614"/>
                        <a14:foregroundMark x1="72571" y1="94886" x2="72571" y2="94886"/>
                        <a14:foregroundMark x1="26286" y1="80682" x2="26286" y2="80682"/>
                        <a14:foregroundMark x1="69143" y1="64773" x2="69143" y2="64773"/>
                        <a14:foregroundMark x1="61714" y1="67614" x2="61714" y2="67614"/>
                        <a14:foregroundMark x1="93714" y1="85227" x2="93714" y2="85227"/>
                        <a14:foregroundMark x1="84571" y1="75000" x2="84571" y2="75000"/>
                        <a14:foregroundMark x1="81714" y1="76136" x2="81714" y2="76136"/>
                        <a14:foregroundMark x1="81143" y1="78977" x2="81143" y2="78977"/>
                        <a14:foregroundMark x1="91429" y1="86364" x2="91429" y2="86364"/>
                        <a14:foregroundMark x1="82857" y1="82386" x2="82857" y2="82386"/>
                        <a14:foregroundMark x1="65714" y1="90909" x2="65714" y2="90909"/>
                        <a14:foregroundMark x1="76000" y1="94886" x2="76000" y2="94886"/>
                        <a14:foregroundMark x1="77714" y1="95455" x2="77714" y2="95455"/>
                        <a14:foregroundMark x1="79429" y1="94318" x2="79429" y2="94318"/>
                      </a14:backgroundRemoval>
                    </a14:imgEffect>
                  </a14:imgLayer>
                </a14:imgProps>
              </a:ext>
              <a:ext uri="{28A0092B-C50C-407E-A947-70E740481C1C}">
                <a14:useLocalDpi xmlns:a14="http://schemas.microsoft.com/office/drawing/2010/main" val="0"/>
              </a:ext>
            </a:extLst>
          </a:blip>
          <a:srcRect/>
          <a:stretch>
            <a:fillRect/>
          </a:stretch>
        </p:blipFill>
        <p:spPr bwMode="auto">
          <a:xfrm>
            <a:off x="7757063" y="3865883"/>
            <a:ext cx="872342" cy="8773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Rafael\AppData\Local\Temp\x10sctmp14.png"/>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838151" y="4122795"/>
            <a:ext cx="1140064" cy="1134115"/>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descr="https://i1.rgstatic.net/ii/profile.image/AS%3A272471282679823@1441973624454_l/Rafael_Ruiz-Perez.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6679" y="4082973"/>
            <a:ext cx="1171737" cy="1171737"/>
          </a:xfrm>
          <a:prstGeom prst="ellipse">
            <a:avLst/>
          </a:prstGeom>
          <a:noFill/>
          <a:extLst>
            <a:ext uri="{909E8E84-426E-40DD-AFC4-6F175D3DCCD1}">
              <a14:hiddenFill xmlns:a14="http://schemas.microsoft.com/office/drawing/2010/main">
                <a:solidFill>
                  <a:srgbClr val="FFFFFF"/>
                </a:solidFill>
              </a14:hiddenFill>
            </a:ext>
          </a:extLst>
        </p:spPr>
      </p:pic>
      <p:pic>
        <p:nvPicPr>
          <p:cNvPr id="2060" name="Picture 12" descr="C:\Users\Rafael\AppData\Local\Temp\x10sctmp15.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6625" y="4093611"/>
            <a:ext cx="1127277" cy="1183683"/>
          </a:xfrm>
          <a:prstGeom prst="ellipse">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104123" y="3682443"/>
            <a:ext cx="2963247" cy="369332"/>
          </a:xfrm>
          <a:prstGeom prst="rect">
            <a:avLst/>
          </a:prstGeom>
        </p:spPr>
        <p:txBody>
          <a:bodyPr wrap="none">
            <a:spAutoFit/>
          </a:bodyPr>
          <a:lstStyle/>
          <a:p>
            <a:pPr algn="r"/>
            <a:r>
              <a:rPr lang="es-ES" b="1" dirty="0"/>
              <a:t>Maestros</a:t>
            </a:r>
            <a:r>
              <a:rPr lang="es-ES" dirty="0"/>
              <a:t> (directores de tesis)</a:t>
            </a:r>
          </a:p>
        </p:txBody>
      </p:sp>
      <p:sp>
        <p:nvSpPr>
          <p:cNvPr id="29" name="CuadroTexto 28"/>
          <p:cNvSpPr txBox="1"/>
          <p:nvPr/>
        </p:nvSpPr>
        <p:spPr>
          <a:xfrm>
            <a:off x="96018" y="438971"/>
            <a:ext cx="6469882" cy="3170099"/>
          </a:xfrm>
          <a:prstGeom prst="rect">
            <a:avLst/>
          </a:prstGeom>
          <a:noFill/>
        </p:spPr>
        <p:txBody>
          <a:bodyPr wrap="square" rtlCol="0">
            <a:spAutoFit/>
          </a:bodyPr>
          <a:lstStyle/>
          <a:p>
            <a:r>
              <a:rPr lang="es-ES" sz="2000" b="1" dirty="0"/>
              <a:t>Dr. Rafael Repiso</a:t>
            </a:r>
          </a:p>
          <a:p>
            <a:r>
              <a:rPr lang="es-ES" sz="2000" b="1" dirty="0">
                <a:hlinkClick r:id="rId13"/>
              </a:rPr>
              <a:t>Rafael.repiso@gmail.com</a:t>
            </a:r>
            <a:endParaRPr lang="es-ES" sz="2000" b="1" dirty="0"/>
          </a:p>
          <a:p>
            <a:endParaRPr lang="es-ES" sz="2000" b="1" dirty="0"/>
          </a:p>
          <a:p>
            <a:endParaRPr lang="es-ES" sz="2000" b="1" dirty="0"/>
          </a:p>
          <a:p>
            <a:r>
              <a:rPr lang="es-ES" sz="2000" b="1" dirty="0"/>
              <a:t>http://rafaelrepiso.com/</a:t>
            </a:r>
          </a:p>
          <a:p>
            <a:r>
              <a:rPr lang="es-ES" sz="1600" b="1" dirty="0">
                <a:latin typeface="Calibri (Cuerpo)"/>
              </a:rPr>
              <a:t>Twitter: </a:t>
            </a:r>
            <a:r>
              <a:rPr lang="es-ES" sz="1600" b="1" dirty="0">
                <a:solidFill>
                  <a:srgbClr val="00B0F0"/>
                </a:solidFill>
                <a:latin typeface="Calibri (Cuerpo)"/>
              </a:rPr>
              <a:t>@</a:t>
            </a:r>
            <a:r>
              <a:rPr lang="es-ES" sz="1600" b="1" dirty="0" err="1">
                <a:solidFill>
                  <a:srgbClr val="00B0F0"/>
                </a:solidFill>
                <a:latin typeface="Calibri (Cuerpo)"/>
              </a:rPr>
              <a:t>repisogurru</a:t>
            </a:r>
            <a:endParaRPr lang="es-ES" sz="1600" b="1" dirty="0">
              <a:solidFill>
                <a:srgbClr val="00B0F0"/>
              </a:solidFill>
              <a:latin typeface="Calibri (Cuerpo)"/>
            </a:endParaRPr>
          </a:p>
          <a:p>
            <a:r>
              <a:rPr lang="es-ES" sz="1600" b="1" dirty="0">
                <a:latin typeface="Calibri (Cuerpo)"/>
              </a:rPr>
              <a:t>ORCID: </a:t>
            </a:r>
            <a:r>
              <a:rPr lang="es-ES" sz="1600" dirty="0">
                <a:latin typeface="Calibri (Cuerpo)"/>
              </a:rPr>
              <a:t>0000-0002-2803-7505</a:t>
            </a:r>
          </a:p>
          <a:p>
            <a:r>
              <a:rPr lang="es-ES" sz="1600" dirty="0">
                <a:latin typeface="Calibri (Cuerpo)"/>
                <a:hlinkClick r:id="rId14"/>
              </a:rPr>
              <a:t>https://www.researchgate.net/profile/Rafael_Repiso</a:t>
            </a:r>
            <a:endParaRPr lang="es-ES" sz="1600" dirty="0">
              <a:latin typeface="Calibri (Cuerpo)"/>
            </a:endParaRPr>
          </a:p>
          <a:p>
            <a:r>
              <a:rPr lang="es-ES" sz="1600" dirty="0">
                <a:solidFill>
                  <a:srgbClr val="00B0F0"/>
                </a:solidFill>
                <a:latin typeface="Calibri (Cuerpo)"/>
              </a:rPr>
              <a:t>https://universidadinternacionaldelarioja.academia.edu/RafaelRepiso</a:t>
            </a:r>
          </a:p>
          <a:p>
            <a:r>
              <a:rPr lang="es-ES" sz="1600" dirty="0">
                <a:latin typeface="Calibri (Cuerpo)"/>
                <a:hlinkClick r:id="rId15"/>
              </a:rPr>
              <a:t>http://es.slideshare.net/rrepiso</a:t>
            </a:r>
            <a:endParaRPr lang="es-ES" sz="1600" dirty="0">
              <a:latin typeface="Calibri (Cuerpo)"/>
            </a:endParaRPr>
          </a:p>
          <a:p>
            <a:endParaRPr lang="es-ES" sz="2000" b="1" dirty="0"/>
          </a:p>
        </p:txBody>
      </p:sp>
      <p:pic>
        <p:nvPicPr>
          <p:cNvPr id="30" name="Picture 12" descr="http://4.bp.blogspot.com/-mPNhHuoGe24/Up8d5ZD1X0I/AAAAAAAAAMY/wImAV9YoZfk/s1600/EC3%2BResearch%2BGroup%2Blogo.jpg"/>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0" b="100000" l="0" r="28161">
                        <a14:foregroundMark x1="19540" y1="29430" x2="19540" y2="29430"/>
                        <a14:foregroundMark x1="24641" y1="46835" x2="24641" y2="46835"/>
                        <a14:foregroundMark x1="6178" y1="27215" x2="6178" y2="27215"/>
                        <a14:foregroundMark x1="6466" y1="33386" x2="6466" y2="33386"/>
                        <a14:foregroundMark x1="25790" y1="9494" x2="25790" y2="9494"/>
                        <a14:foregroundMark x1="26078" y1="21361" x2="26078" y2="21361"/>
                        <a14:foregroundMark x1="22486" y1="22785" x2="22486" y2="22785"/>
                        <a14:foregroundMark x1="24569" y1="25791" x2="24569" y2="25791"/>
                        <a14:foregroundMark x1="23563" y1="26108" x2="23563" y2="26108"/>
                        <a14:foregroundMark x1="24353" y1="3797" x2="24353" y2="3797"/>
                        <a14:foregroundMark x1="23420" y1="3481" x2="23420" y2="3481"/>
                        <a14:foregroundMark x1="19899" y1="33703" x2="19899" y2="33703"/>
                        <a14:foregroundMark x1="15086" y1="24842" x2="15086" y2="24842"/>
                      </a14:backgroundRemoval>
                    </a14:imgEffect>
                  </a14:imgLayer>
                </a14:imgProps>
              </a:ext>
              <a:ext uri="{28A0092B-C50C-407E-A947-70E740481C1C}">
                <a14:useLocalDpi xmlns:a14="http://schemas.microsoft.com/office/drawing/2010/main" val="0"/>
              </a:ext>
            </a:extLst>
          </a:blip>
          <a:srcRect r="71929"/>
          <a:stretch/>
        </p:blipFill>
        <p:spPr bwMode="auto">
          <a:xfrm>
            <a:off x="7860296" y="5232514"/>
            <a:ext cx="558749" cy="903745"/>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363279" y="5260897"/>
            <a:ext cx="1186435" cy="923330"/>
          </a:xfrm>
          <a:prstGeom prst="rect">
            <a:avLst/>
          </a:prstGeom>
        </p:spPr>
        <p:txBody>
          <a:bodyPr wrap="square">
            <a:spAutoFit/>
          </a:bodyPr>
          <a:lstStyle/>
          <a:p>
            <a:pPr algn="r"/>
            <a:r>
              <a:rPr lang="es-ES" b="1" dirty="0"/>
              <a:t>Miembro del grupo EC3</a:t>
            </a:r>
          </a:p>
        </p:txBody>
      </p:sp>
      <p:sp>
        <p:nvSpPr>
          <p:cNvPr id="2" name="CuadroTexto 1"/>
          <p:cNvSpPr txBox="1"/>
          <p:nvPr/>
        </p:nvSpPr>
        <p:spPr>
          <a:xfrm>
            <a:off x="176006" y="6351514"/>
            <a:ext cx="6141830" cy="369332"/>
          </a:xfrm>
          <a:prstGeom prst="rect">
            <a:avLst/>
          </a:prstGeom>
          <a:noFill/>
        </p:spPr>
        <p:txBody>
          <a:bodyPr wrap="square" rtlCol="0">
            <a:spAutoFit/>
          </a:bodyPr>
          <a:lstStyle/>
          <a:p>
            <a:r>
              <a:rPr lang="es-ES" b="1" dirty="0"/>
              <a:t>Versión exhaustiva (exagerada) de la marca “Rafael Repiso”</a:t>
            </a:r>
          </a:p>
        </p:txBody>
      </p:sp>
    </p:spTree>
    <p:extLst>
      <p:ext uri="{BB962C8B-B14F-4D97-AF65-F5344CB8AC3E}">
        <p14:creationId xmlns:p14="http://schemas.microsoft.com/office/powerpoint/2010/main" val="282391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y nombre</a:t>
            </a:r>
          </a:p>
        </p:txBody>
      </p:sp>
      <p:sp>
        <p:nvSpPr>
          <p:cNvPr id="12" name="CuadroTexto 11"/>
          <p:cNvSpPr txBox="1"/>
          <p:nvPr/>
        </p:nvSpPr>
        <p:spPr>
          <a:xfrm>
            <a:off x="74057" y="6317423"/>
            <a:ext cx="7336740"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Nombres de Universidades</a:t>
            </a:r>
          </a:p>
        </p:txBody>
      </p:sp>
      <p:sp>
        <p:nvSpPr>
          <p:cNvPr id="3" name="CuadroTexto 2"/>
          <p:cNvSpPr txBox="1"/>
          <p:nvPr/>
        </p:nvSpPr>
        <p:spPr>
          <a:xfrm>
            <a:off x="4825513" y="-17982"/>
            <a:ext cx="5397910" cy="954107"/>
          </a:xfrm>
          <a:prstGeom prst="rect">
            <a:avLst/>
          </a:prstGeom>
          <a:noFill/>
        </p:spPr>
        <p:txBody>
          <a:bodyPr wrap="square" rtlCol="0">
            <a:spAutoFit/>
          </a:bodyPr>
          <a:lstStyle/>
          <a:p>
            <a:r>
              <a:rPr lang="es-ES" sz="2800" b="1" dirty="0"/>
              <a:t>Principales elementos en los nombres de universidades</a:t>
            </a:r>
          </a:p>
        </p:txBody>
      </p:sp>
      <p:sp>
        <p:nvSpPr>
          <p:cNvPr id="6" name="CuadroTexto 5"/>
          <p:cNvSpPr txBox="1"/>
          <p:nvPr/>
        </p:nvSpPr>
        <p:spPr>
          <a:xfrm>
            <a:off x="90493" y="948804"/>
            <a:ext cx="4100052" cy="523220"/>
          </a:xfrm>
          <a:prstGeom prst="rect">
            <a:avLst/>
          </a:prstGeom>
          <a:noFill/>
        </p:spPr>
        <p:txBody>
          <a:bodyPr wrap="square" rtlCol="0">
            <a:spAutoFit/>
          </a:bodyPr>
          <a:lstStyle/>
          <a:p>
            <a:r>
              <a:rPr lang="es-ES" sz="2800" b="1" dirty="0"/>
              <a:t>Toponimia</a:t>
            </a:r>
          </a:p>
        </p:txBody>
      </p:sp>
      <p:sp>
        <p:nvSpPr>
          <p:cNvPr id="14" name="CuadroTexto 13"/>
          <p:cNvSpPr txBox="1"/>
          <p:nvPr/>
        </p:nvSpPr>
        <p:spPr>
          <a:xfrm>
            <a:off x="214363" y="2968948"/>
            <a:ext cx="4100052" cy="523220"/>
          </a:xfrm>
          <a:prstGeom prst="rect">
            <a:avLst/>
          </a:prstGeom>
          <a:noFill/>
        </p:spPr>
        <p:txBody>
          <a:bodyPr wrap="square" rtlCol="0">
            <a:spAutoFit/>
          </a:bodyPr>
          <a:lstStyle/>
          <a:p>
            <a:r>
              <a:rPr lang="es-ES" sz="2800" b="1" dirty="0" err="1"/>
              <a:t>Patronimia</a:t>
            </a:r>
            <a:endParaRPr lang="es-ES" sz="2800" b="1" dirty="0"/>
          </a:p>
        </p:txBody>
      </p:sp>
      <p:sp>
        <p:nvSpPr>
          <p:cNvPr id="15" name="CuadroTexto 14"/>
          <p:cNvSpPr txBox="1"/>
          <p:nvPr/>
        </p:nvSpPr>
        <p:spPr>
          <a:xfrm>
            <a:off x="48455" y="4404684"/>
            <a:ext cx="4100052" cy="523220"/>
          </a:xfrm>
          <a:prstGeom prst="rect">
            <a:avLst/>
          </a:prstGeom>
          <a:noFill/>
        </p:spPr>
        <p:txBody>
          <a:bodyPr wrap="square" rtlCol="0">
            <a:spAutoFit/>
          </a:bodyPr>
          <a:lstStyle/>
          <a:p>
            <a:r>
              <a:rPr lang="es-ES" sz="2800" b="1" dirty="0"/>
              <a:t>Simbolismo</a:t>
            </a:r>
          </a:p>
        </p:txBody>
      </p:sp>
      <p:sp>
        <p:nvSpPr>
          <p:cNvPr id="16" name="CuadroTexto 15"/>
          <p:cNvSpPr txBox="1"/>
          <p:nvPr/>
        </p:nvSpPr>
        <p:spPr>
          <a:xfrm>
            <a:off x="5795211" y="3775721"/>
            <a:ext cx="4100052" cy="523220"/>
          </a:xfrm>
          <a:prstGeom prst="rect">
            <a:avLst/>
          </a:prstGeom>
          <a:noFill/>
        </p:spPr>
        <p:txBody>
          <a:bodyPr wrap="square" rtlCol="0">
            <a:spAutoFit/>
          </a:bodyPr>
          <a:lstStyle/>
          <a:p>
            <a:r>
              <a:rPr lang="es-ES" sz="2800" b="1" dirty="0">
                <a:solidFill>
                  <a:srgbClr val="990099"/>
                </a:solidFill>
              </a:rPr>
              <a:t>Contracción</a:t>
            </a:r>
          </a:p>
        </p:txBody>
      </p:sp>
      <p:sp>
        <p:nvSpPr>
          <p:cNvPr id="17" name="CuadroTexto 16"/>
          <p:cNvSpPr txBox="1"/>
          <p:nvPr/>
        </p:nvSpPr>
        <p:spPr>
          <a:xfrm>
            <a:off x="3860439" y="1922283"/>
            <a:ext cx="4100052" cy="523220"/>
          </a:xfrm>
          <a:prstGeom prst="rect">
            <a:avLst/>
          </a:prstGeom>
          <a:noFill/>
        </p:spPr>
        <p:txBody>
          <a:bodyPr wrap="square" rtlCol="0">
            <a:spAutoFit/>
          </a:bodyPr>
          <a:lstStyle/>
          <a:p>
            <a:r>
              <a:rPr lang="es-ES" sz="2800" b="1" dirty="0"/>
              <a:t>Descripción</a:t>
            </a:r>
          </a:p>
        </p:txBody>
      </p:sp>
      <p:sp>
        <p:nvSpPr>
          <p:cNvPr id="10" name="Abrir llave 9"/>
          <p:cNvSpPr/>
          <p:nvPr/>
        </p:nvSpPr>
        <p:spPr>
          <a:xfrm>
            <a:off x="1997367" y="749659"/>
            <a:ext cx="45719" cy="934931"/>
          </a:xfrm>
          <a:prstGeom prst="lef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21" name="Abrir llave 20"/>
          <p:cNvSpPr/>
          <p:nvPr/>
        </p:nvSpPr>
        <p:spPr>
          <a:xfrm>
            <a:off x="2060725" y="2804123"/>
            <a:ext cx="45719" cy="934931"/>
          </a:xfrm>
          <a:prstGeom prst="lef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22" name="Abrir llave 21"/>
          <p:cNvSpPr/>
          <p:nvPr/>
        </p:nvSpPr>
        <p:spPr>
          <a:xfrm>
            <a:off x="2093518" y="4244586"/>
            <a:ext cx="45719" cy="934931"/>
          </a:xfrm>
          <a:prstGeom prst="lef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23" name="Abrir llave 22"/>
          <p:cNvSpPr/>
          <p:nvPr/>
        </p:nvSpPr>
        <p:spPr>
          <a:xfrm>
            <a:off x="5795211" y="1726724"/>
            <a:ext cx="45719" cy="934931"/>
          </a:xfrm>
          <a:prstGeom prst="lef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24" name="Abrir llave 23"/>
          <p:cNvSpPr/>
          <p:nvPr/>
        </p:nvSpPr>
        <p:spPr>
          <a:xfrm>
            <a:off x="7795814" y="3549329"/>
            <a:ext cx="45719" cy="934931"/>
          </a:xfrm>
          <a:prstGeom prst="lef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2400"/>
          </a:p>
        </p:txBody>
      </p:sp>
      <p:sp>
        <p:nvSpPr>
          <p:cNvPr id="25" name="CuadroTexto 24"/>
          <p:cNvSpPr txBox="1"/>
          <p:nvPr/>
        </p:nvSpPr>
        <p:spPr>
          <a:xfrm>
            <a:off x="2043086" y="837479"/>
            <a:ext cx="2974890" cy="461665"/>
          </a:xfrm>
          <a:prstGeom prst="rect">
            <a:avLst/>
          </a:prstGeom>
          <a:noFill/>
        </p:spPr>
        <p:txBody>
          <a:bodyPr wrap="square" rtlCol="0">
            <a:spAutoFit/>
          </a:bodyPr>
          <a:lstStyle/>
          <a:p>
            <a:r>
              <a:rPr lang="es-ES" sz="2400" dirty="0">
                <a:solidFill>
                  <a:schemeClr val="tx1">
                    <a:lumMod val="75000"/>
                    <a:lumOff val="25000"/>
                  </a:schemeClr>
                </a:solidFill>
              </a:rPr>
              <a:t>Cambridge </a:t>
            </a:r>
            <a:r>
              <a:rPr lang="es-ES" sz="2400" dirty="0" err="1">
                <a:solidFill>
                  <a:schemeClr val="tx1">
                    <a:lumMod val="75000"/>
                    <a:lumOff val="25000"/>
                  </a:schemeClr>
                </a:solidFill>
              </a:rPr>
              <a:t>University</a:t>
            </a:r>
            <a:endParaRPr lang="es-ES" sz="2400" dirty="0">
              <a:solidFill>
                <a:schemeClr val="tx1">
                  <a:lumMod val="75000"/>
                  <a:lumOff val="25000"/>
                </a:schemeClr>
              </a:solidFill>
            </a:endParaRPr>
          </a:p>
        </p:txBody>
      </p:sp>
      <p:sp>
        <p:nvSpPr>
          <p:cNvPr id="26" name="CuadroTexto 25"/>
          <p:cNvSpPr txBox="1"/>
          <p:nvPr/>
        </p:nvSpPr>
        <p:spPr>
          <a:xfrm>
            <a:off x="2046215" y="1328620"/>
            <a:ext cx="3161346" cy="461665"/>
          </a:xfrm>
          <a:prstGeom prst="rect">
            <a:avLst/>
          </a:prstGeom>
          <a:noFill/>
        </p:spPr>
        <p:txBody>
          <a:bodyPr wrap="square" rtlCol="0">
            <a:spAutoFit/>
          </a:bodyPr>
          <a:lstStyle/>
          <a:p>
            <a:r>
              <a:rPr lang="es-ES" sz="2400" dirty="0">
                <a:solidFill>
                  <a:schemeClr val="tx1">
                    <a:lumMod val="75000"/>
                    <a:lumOff val="25000"/>
                  </a:schemeClr>
                </a:solidFill>
              </a:rPr>
              <a:t>Universidad de Granada</a:t>
            </a:r>
          </a:p>
        </p:txBody>
      </p:sp>
      <p:sp>
        <p:nvSpPr>
          <p:cNvPr id="27" name="CuadroTexto 26"/>
          <p:cNvSpPr txBox="1"/>
          <p:nvPr/>
        </p:nvSpPr>
        <p:spPr>
          <a:xfrm>
            <a:off x="2097526" y="2762044"/>
            <a:ext cx="2973925" cy="461665"/>
          </a:xfrm>
          <a:prstGeom prst="rect">
            <a:avLst/>
          </a:prstGeom>
          <a:noFill/>
        </p:spPr>
        <p:txBody>
          <a:bodyPr wrap="square" rtlCol="0">
            <a:spAutoFit/>
          </a:bodyPr>
          <a:lstStyle/>
          <a:p>
            <a:r>
              <a:rPr lang="es-ES" sz="2400" dirty="0">
                <a:solidFill>
                  <a:schemeClr val="tx1">
                    <a:lumMod val="75000"/>
                    <a:lumOff val="25000"/>
                  </a:schemeClr>
                </a:solidFill>
              </a:rPr>
              <a:t>Harvard </a:t>
            </a:r>
            <a:r>
              <a:rPr lang="es-ES" sz="2400" dirty="0" err="1">
                <a:solidFill>
                  <a:schemeClr val="tx1">
                    <a:lumMod val="75000"/>
                    <a:lumOff val="25000"/>
                  </a:schemeClr>
                </a:solidFill>
              </a:rPr>
              <a:t>University</a:t>
            </a:r>
            <a:endParaRPr lang="es-ES" sz="2400" dirty="0">
              <a:solidFill>
                <a:schemeClr val="tx1">
                  <a:lumMod val="75000"/>
                  <a:lumOff val="25000"/>
                </a:schemeClr>
              </a:solidFill>
            </a:endParaRPr>
          </a:p>
        </p:txBody>
      </p:sp>
      <p:sp>
        <p:nvSpPr>
          <p:cNvPr id="28" name="CuadroTexto 27"/>
          <p:cNvSpPr txBox="1"/>
          <p:nvPr/>
        </p:nvSpPr>
        <p:spPr>
          <a:xfrm>
            <a:off x="2095709" y="3271588"/>
            <a:ext cx="3882507" cy="461665"/>
          </a:xfrm>
          <a:prstGeom prst="rect">
            <a:avLst/>
          </a:prstGeom>
          <a:noFill/>
        </p:spPr>
        <p:txBody>
          <a:bodyPr wrap="square" rtlCol="0">
            <a:spAutoFit/>
          </a:bodyPr>
          <a:lstStyle/>
          <a:p>
            <a:r>
              <a:rPr lang="es-ES" sz="2400" dirty="0">
                <a:solidFill>
                  <a:schemeClr val="tx1">
                    <a:lumMod val="75000"/>
                    <a:lumOff val="25000"/>
                  </a:schemeClr>
                </a:solidFill>
              </a:rPr>
              <a:t>Universidad Rey Juan Carlos</a:t>
            </a:r>
          </a:p>
        </p:txBody>
      </p:sp>
      <p:sp>
        <p:nvSpPr>
          <p:cNvPr id="29" name="CuadroTexto 28"/>
          <p:cNvSpPr txBox="1"/>
          <p:nvPr/>
        </p:nvSpPr>
        <p:spPr>
          <a:xfrm>
            <a:off x="2134814" y="4093353"/>
            <a:ext cx="3715122" cy="830997"/>
          </a:xfrm>
          <a:prstGeom prst="rect">
            <a:avLst/>
          </a:prstGeom>
          <a:noFill/>
        </p:spPr>
        <p:txBody>
          <a:bodyPr wrap="square" rtlCol="0">
            <a:spAutoFit/>
          </a:bodyPr>
          <a:lstStyle/>
          <a:p>
            <a:r>
              <a:rPr lang="es-ES" sz="2400" dirty="0">
                <a:solidFill>
                  <a:schemeClr val="tx1">
                    <a:lumMod val="75000"/>
                    <a:lumOff val="25000"/>
                  </a:schemeClr>
                </a:solidFill>
              </a:rPr>
              <a:t>Universidad Complutense de Madrid</a:t>
            </a:r>
          </a:p>
        </p:txBody>
      </p:sp>
      <p:sp>
        <p:nvSpPr>
          <p:cNvPr id="30" name="CuadroTexto 29"/>
          <p:cNvSpPr txBox="1"/>
          <p:nvPr/>
        </p:nvSpPr>
        <p:spPr>
          <a:xfrm>
            <a:off x="2134815" y="4800013"/>
            <a:ext cx="3669402" cy="461665"/>
          </a:xfrm>
          <a:prstGeom prst="rect">
            <a:avLst/>
          </a:prstGeom>
          <a:noFill/>
        </p:spPr>
        <p:txBody>
          <a:bodyPr wrap="square" rtlCol="0">
            <a:spAutoFit/>
          </a:bodyPr>
          <a:lstStyle/>
          <a:p>
            <a:r>
              <a:rPr lang="es-ES" sz="2400" dirty="0">
                <a:solidFill>
                  <a:schemeClr val="tx1">
                    <a:lumMod val="75000"/>
                    <a:lumOff val="25000"/>
                  </a:schemeClr>
                </a:solidFill>
              </a:rPr>
              <a:t>Arcadia </a:t>
            </a:r>
            <a:r>
              <a:rPr lang="es-ES" sz="2400" dirty="0" err="1">
                <a:solidFill>
                  <a:schemeClr val="tx1">
                    <a:lumMod val="75000"/>
                    <a:lumOff val="25000"/>
                  </a:schemeClr>
                </a:solidFill>
              </a:rPr>
              <a:t>University</a:t>
            </a:r>
            <a:endParaRPr lang="es-ES" sz="2400" dirty="0">
              <a:solidFill>
                <a:schemeClr val="tx1">
                  <a:lumMod val="75000"/>
                  <a:lumOff val="25000"/>
                </a:schemeClr>
              </a:solidFill>
            </a:endParaRPr>
          </a:p>
        </p:txBody>
      </p:sp>
      <p:sp>
        <p:nvSpPr>
          <p:cNvPr id="31" name="CuadroTexto 30"/>
          <p:cNvSpPr txBox="1"/>
          <p:nvPr/>
        </p:nvSpPr>
        <p:spPr>
          <a:xfrm>
            <a:off x="5877188" y="1544844"/>
            <a:ext cx="3669402" cy="830997"/>
          </a:xfrm>
          <a:prstGeom prst="rect">
            <a:avLst/>
          </a:prstGeom>
          <a:noFill/>
        </p:spPr>
        <p:txBody>
          <a:bodyPr wrap="square" rtlCol="0">
            <a:spAutoFit/>
          </a:bodyPr>
          <a:lstStyle/>
          <a:p>
            <a:r>
              <a:rPr lang="es-ES" sz="2400" dirty="0">
                <a:solidFill>
                  <a:schemeClr val="tx1">
                    <a:lumMod val="75000"/>
                    <a:lumOff val="25000"/>
                  </a:schemeClr>
                </a:solidFill>
              </a:rPr>
              <a:t>Universidad Nacional de </a:t>
            </a:r>
            <a:br>
              <a:rPr lang="es-ES" sz="2400" dirty="0">
                <a:solidFill>
                  <a:schemeClr val="tx1">
                    <a:lumMod val="75000"/>
                    <a:lumOff val="25000"/>
                  </a:schemeClr>
                </a:solidFill>
              </a:rPr>
            </a:br>
            <a:r>
              <a:rPr lang="es-ES" sz="2400" dirty="0">
                <a:solidFill>
                  <a:schemeClr val="tx1">
                    <a:lumMod val="75000"/>
                    <a:lumOff val="25000"/>
                  </a:schemeClr>
                </a:solidFill>
              </a:rPr>
              <a:t>Educacion a Distancia</a:t>
            </a:r>
          </a:p>
        </p:txBody>
      </p:sp>
      <p:sp>
        <p:nvSpPr>
          <p:cNvPr id="32" name="CuadroTexto 31"/>
          <p:cNvSpPr txBox="1"/>
          <p:nvPr/>
        </p:nvSpPr>
        <p:spPr>
          <a:xfrm>
            <a:off x="7841533" y="4000571"/>
            <a:ext cx="1207098" cy="461665"/>
          </a:xfrm>
          <a:prstGeom prst="rect">
            <a:avLst/>
          </a:prstGeom>
          <a:noFill/>
        </p:spPr>
        <p:txBody>
          <a:bodyPr wrap="square" rtlCol="0">
            <a:spAutoFit/>
          </a:bodyPr>
          <a:lstStyle/>
          <a:p>
            <a:r>
              <a:rPr lang="es-ES" sz="2400" dirty="0">
                <a:solidFill>
                  <a:schemeClr val="tx1">
                    <a:lumMod val="75000"/>
                    <a:lumOff val="25000"/>
                  </a:schemeClr>
                </a:solidFill>
              </a:rPr>
              <a:t>UNIR</a:t>
            </a:r>
          </a:p>
        </p:txBody>
      </p:sp>
      <p:sp>
        <p:nvSpPr>
          <p:cNvPr id="33" name="CuadroTexto 32"/>
          <p:cNvSpPr txBox="1"/>
          <p:nvPr/>
        </p:nvSpPr>
        <p:spPr>
          <a:xfrm>
            <a:off x="5877188" y="2195912"/>
            <a:ext cx="3123796" cy="830997"/>
          </a:xfrm>
          <a:prstGeom prst="rect">
            <a:avLst/>
          </a:prstGeom>
          <a:noFill/>
        </p:spPr>
        <p:txBody>
          <a:bodyPr wrap="square" rtlCol="0">
            <a:spAutoFit/>
          </a:bodyPr>
          <a:lstStyle/>
          <a:p>
            <a:r>
              <a:rPr lang="es-ES" sz="2400" dirty="0">
                <a:solidFill>
                  <a:schemeClr val="tx1">
                    <a:lumMod val="75000"/>
                    <a:lumOff val="25000"/>
                  </a:schemeClr>
                </a:solidFill>
              </a:rPr>
              <a:t>Universidad Pública de Navarra</a:t>
            </a:r>
          </a:p>
        </p:txBody>
      </p:sp>
      <p:sp>
        <p:nvSpPr>
          <p:cNvPr id="34" name="CuadroTexto 33"/>
          <p:cNvSpPr txBox="1"/>
          <p:nvPr/>
        </p:nvSpPr>
        <p:spPr>
          <a:xfrm>
            <a:off x="7841533" y="3544229"/>
            <a:ext cx="1207098" cy="461665"/>
          </a:xfrm>
          <a:prstGeom prst="rect">
            <a:avLst/>
          </a:prstGeom>
          <a:noFill/>
        </p:spPr>
        <p:txBody>
          <a:bodyPr wrap="square" rtlCol="0">
            <a:spAutoFit/>
          </a:bodyPr>
          <a:lstStyle/>
          <a:p>
            <a:r>
              <a:rPr lang="es-ES" sz="2400" dirty="0">
                <a:solidFill>
                  <a:schemeClr val="tx1">
                    <a:lumMod val="75000"/>
                    <a:lumOff val="25000"/>
                  </a:schemeClr>
                </a:solidFill>
              </a:rPr>
              <a:t>MIT</a:t>
            </a:r>
          </a:p>
        </p:txBody>
      </p:sp>
      <p:pic>
        <p:nvPicPr>
          <p:cNvPr id="2" name="Imagen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509" y="4924350"/>
            <a:ext cx="3125919" cy="1257664"/>
          </a:xfrm>
          <a:prstGeom prst="rect">
            <a:avLst/>
          </a:prstGeom>
        </p:spPr>
      </p:pic>
    </p:spTree>
    <p:extLst>
      <p:ext uri="{BB962C8B-B14F-4D97-AF65-F5344CB8AC3E}">
        <p14:creationId xmlns:p14="http://schemas.microsoft.com/office/powerpoint/2010/main" val="888969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12" name="CuadroTexto 11"/>
          <p:cNvSpPr txBox="1"/>
          <p:nvPr/>
        </p:nvSpPr>
        <p:spPr>
          <a:xfrm>
            <a:off x="74057" y="6317423"/>
            <a:ext cx="7336740"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Nombres de Universidades</a:t>
            </a:r>
          </a:p>
        </p:txBody>
      </p:sp>
      <p:pic>
        <p:nvPicPr>
          <p:cNvPr id="1026" name="Picture 2" descr="https://upload.wikimedia.org/wikipedia/commons/1/1b/Arcadia_University.JPG"/>
          <p:cNvPicPr>
            <a:picLocks noChangeAspect="1" noChangeArrowheads="1"/>
          </p:cNvPicPr>
          <p:nvPr/>
        </p:nvPicPr>
        <p:blipFill rotWithShape="1">
          <a:blip r:embed="rId2">
            <a:extLst>
              <a:ext uri="{28A0092B-C50C-407E-A947-70E740481C1C}">
                <a14:useLocalDpi xmlns:a14="http://schemas.microsoft.com/office/drawing/2010/main" val="0"/>
              </a:ext>
            </a:extLst>
          </a:blip>
          <a:srcRect l="7293" r="18660"/>
          <a:stretch/>
        </p:blipFill>
        <p:spPr bwMode="auto">
          <a:xfrm>
            <a:off x="0" y="-61686"/>
            <a:ext cx="9144000" cy="63038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anpedrosun.com/wp-content/uploads/2016/05/Arcadia_university_logo.gif"/>
          <p:cNvPicPr>
            <a:picLocks noChangeAspect="1" noChangeArrowheads="1"/>
          </p:cNvPicPr>
          <p:nvPr/>
        </p:nvPicPr>
        <p:blipFill rotWithShape="1">
          <a:blip r:embed="rId3">
            <a:extLst>
              <a:ext uri="{28A0092B-C50C-407E-A947-70E740481C1C}">
                <a14:useLocalDpi xmlns:a14="http://schemas.microsoft.com/office/drawing/2010/main" val="0"/>
              </a:ext>
            </a:extLst>
          </a:blip>
          <a:srcRect l="5340" t="7556" r="7853" b="16670"/>
          <a:stretch/>
        </p:blipFill>
        <p:spPr bwMode="auto">
          <a:xfrm>
            <a:off x="74057" y="0"/>
            <a:ext cx="3740311" cy="153785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572000" y="384207"/>
            <a:ext cx="4201791" cy="769441"/>
          </a:xfrm>
          <a:prstGeom prst="rect">
            <a:avLst/>
          </a:prstGeom>
        </p:spPr>
        <p:txBody>
          <a:bodyPr wrap="none">
            <a:spAutoFit/>
          </a:bodyPr>
          <a:lstStyle/>
          <a:p>
            <a:r>
              <a:rPr lang="es-ES" sz="4400" dirty="0">
                <a:solidFill>
                  <a:schemeClr val="bg1"/>
                </a:solidFill>
                <a:latin typeface="Arial" panose="020B0604020202020204" pitchFamily="34" charset="0"/>
                <a:ea typeface="Times New Roman" panose="02020603050405020304" pitchFamily="18" charset="0"/>
              </a:rPr>
              <a:t>Beaver </a:t>
            </a:r>
            <a:r>
              <a:rPr lang="es-ES" sz="4400" dirty="0" err="1">
                <a:solidFill>
                  <a:schemeClr val="bg1"/>
                </a:solidFill>
                <a:latin typeface="Arial" panose="020B0604020202020204" pitchFamily="34" charset="0"/>
                <a:ea typeface="Times New Roman" panose="02020603050405020304" pitchFamily="18" charset="0"/>
              </a:rPr>
              <a:t>College</a:t>
            </a:r>
            <a:r>
              <a:rPr lang="es-ES" sz="4400" dirty="0">
                <a:solidFill>
                  <a:schemeClr val="bg1"/>
                </a:solidFill>
                <a:latin typeface="Arial" panose="020B0604020202020204" pitchFamily="34" charset="0"/>
                <a:ea typeface="Times New Roman" panose="02020603050405020304" pitchFamily="18" charset="0"/>
              </a:rPr>
              <a:t> </a:t>
            </a:r>
            <a:endParaRPr lang="es-ES" sz="4400" dirty="0">
              <a:solidFill>
                <a:schemeClr val="bg1"/>
              </a:solidFill>
            </a:endParaRPr>
          </a:p>
        </p:txBody>
      </p:sp>
    </p:spTree>
    <p:extLst>
      <p:ext uri="{BB962C8B-B14F-4D97-AF65-F5344CB8AC3E}">
        <p14:creationId xmlns:p14="http://schemas.microsoft.com/office/powerpoint/2010/main" val="2760954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y nombre</a:t>
            </a:r>
          </a:p>
        </p:txBody>
      </p:sp>
      <p:sp>
        <p:nvSpPr>
          <p:cNvPr id="12" name="CuadroTexto 11"/>
          <p:cNvSpPr txBox="1"/>
          <p:nvPr/>
        </p:nvSpPr>
        <p:spPr>
          <a:xfrm>
            <a:off x="74057" y="6317423"/>
            <a:ext cx="7336740"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Evolución de los Nombres de Revistas</a:t>
            </a:r>
          </a:p>
        </p:txBody>
      </p:sp>
      <p:sp>
        <p:nvSpPr>
          <p:cNvPr id="36" name="Rectángulo 35"/>
          <p:cNvSpPr/>
          <p:nvPr/>
        </p:nvSpPr>
        <p:spPr>
          <a:xfrm>
            <a:off x="546101" y="5622362"/>
            <a:ext cx="749299" cy="41362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74057" y="665990"/>
            <a:ext cx="9069943" cy="461665"/>
          </a:xfrm>
          <a:prstGeom prst="rect">
            <a:avLst/>
          </a:prstGeom>
          <a:noFill/>
        </p:spPr>
        <p:txBody>
          <a:bodyPr wrap="square" rtlCol="0">
            <a:spAutoFit/>
          </a:bodyPr>
          <a:lstStyle/>
          <a:p>
            <a:r>
              <a:rPr lang="es-ES" sz="2400" b="1" dirty="0"/>
              <a:t>Evolución de los nombres de Revistas en el contexto iberoamericano</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302" y="2060617"/>
            <a:ext cx="2143125" cy="2143125"/>
          </a:xfrm>
          <a:prstGeom prst="rect">
            <a:avLst/>
          </a:prstGeom>
        </p:spPr>
      </p:pic>
      <p:sp>
        <p:nvSpPr>
          <p:cNvPr id="61" name="CuadroTexto 60"/>
          <p:cNvSpPr txBox="1"/>
          <p:nvPr/>
        </p:nvSpPr>
        <p:spPr>
          <a:xfrm>
            <a:off x="7260742" y="2863519"/>
            <a:ext cx="1484244" cy="461665"/>
          </a:xfrm>
          <a:prstGeom prst="rect">
            <a:avLst/>
          </a:prstGeom>
          <a:solidFill>
            <a:srgbClr val="D51B1B"/>
          </a:solidFill>
        </p:spPr>
        <p:txBody>
          <a:bodyPr wrap="square" rtlCol="0">
            <a:spAutoFit/>
          </a:bodyPr>
          <a:lstStyle/>
          <a:p>
            <a:r>
              <a:rPr lang="es-ES" sz="2400" b="1" dirty="0">
                <a:solidFill>
                  <a:srgbClr val="D51B1B"/>
                </a:solidFill>
                <a:latin typeface="Arial" panose="020B0604020202020204" pitchFamily="34" charset="0"/>
                <a:cs typeface="Arial" panose="020B0604020202020204" pitchFamily="34" charset="0"/>
              </a:rPr>
              <a:t>CUIDA</a:t>
            </a:r>
          </a:p>
        </p:txBody>
      </p:sp>
      <p:sp>
        <p:nvSpPr>
          <p:cNvPr id="60" name="CuadroTexto 59"/>
          <p:cNvSpPr txBox="1"/>
          <p:nvPr/>
        </p:nvSpPr>
        <p:spPr>
          <a:xfrm>
            <a:off x="7220987" y="2930362"/>
            <a:ext cx="1696278" cy="461665"/>
          </a:xfrm>
          <a:prstGeom prst="rect">
            <a:avLst/>
          </a:prstGeom>
          <a:noFill/>
        </p:spPr>
        <p:txBody>
          <a:bodyPr wrap="square" rtlCol="0">
            <a:spAutoFit/>
          </a:bodyPr>
          <a:lstStyle/>
          <a:p>
            <a:r>
              <a:rPr lang="es-ES" sz="2400" b="1" dirty="0">
                <a:solidFill>
                  <a:schemeClr val="bg1"/>
                </a:solidFill>
                <a:latin typeface="Arial" panose="020B0604020202020204" pitchFamily="34" charset="0"/>
                <a:cs typeface="Arial" panose="020B0604020202020204" pitchFamily="34" charset="0"/>
              </a:rPr>
              <a:t>CUIDADO</a:t>
            </a:r>
          </a:p>
        </p:txBody>
      </p:sp>
      <p:sp>
        <p:nvSpPr>
          <p:cNvPr id="62" name="CuadroTexto 61"/>
          <p:cNvSpPr txBox="1"/>
          <p:nvPr/>
        </p:nvSpPr>
        <p:spPr>
          <a:xfrm>
            <a:off x="6856791" y="4006155"/>
            <a:ext cx="2505454" cy="1200329"/>
          </a:xfrm>
          <a:prstGeom prst="rect">
            <a:avLst/>
          </a:prstGeom>
          <a:noFill/>
        </p:spPr>
        <p:txBody>
          <a:bodyPr wrap="square" rtlCol="0">
            <a:spAutoFit/>
          </a:bodyPr>
          <a:lstStyle/>
          <a:p>
            <a:r>
              <a:rPr lang="es-ES" b="1" i="1" dirty="0"/>
              <a:t>Cuando los nombres sean sospechosamente parecidos a revistas existentes</a:t>
            </a:r>
          </a:p>
        </p:txBody>
      </p:sp>
      <p:sp>
        <p:nvSpPr>
          <p:cNvPr id="63" name="CuadroTexto 62"/>
          <p:cNvSpPr txBox="1"/>
          <p:nvPr/>
        </p:nvSpPr>
        <p:spPr>
          <a:xfrm>
            <a:off x="74057" y="1166534"/>
            <a:ext cx="2769704" cy="369332"/>
          </a:xfrm>
          <a:prstGeom prst="rect">
            <a:avLst/>
          </a:prstGeom>
          <a:noFill/>
        </p:spPr>
        <p:txBody>
          <a:bodyPr wrap="square" rtlCol="0">
            <a:spAutoFit/>
          </a:bodyPr>
          <a:lstStyle/>
          <a:p>
            <a:r>
              <a:rPr lang="es-ES" b="1" dirty="0">
                <a:solidFill>
                  <a:srgbClr val="D51B1B"/>
                </a:solidFill>
              </a:rPr>
              <a:t>Primeras Revistas</a:t>
            </a:r>
          </a:p>
        </p:txBody>
      </p:sp>
      <p:sp>
        <p:nvSpPr>
          <p:cNvPr id="64" name="CuadroTexto 63"/>
          <p:cNvSpPr txBox="1"/>
          <p:nvPr/>
        </p:nvSpPr>
        <p:spPr>
          <a:xfrm>
            <a:off x="417442" y="1588399"/>
            <a:ext cx="4976193" cy="5632311"/>
          </a:xfrm>
          <a:prstGeom prst="rect">
            <a:avLst/>
          </a:prstGeom>
          <a:noFill/>
        </p:spPr>
        <p:txBody>
          <a:bodyPr wrap="square" rtlCol="0">
            <a:spAutoFit/>
          </a:bodyPr>
          <a:lstStyle/>
          <a:p>
            <a:r>
              <a:rPr lang="es-ES" dirty="0">
                <a:solidFill>
                  <a:srgbClr val="002060"/>
                </a:solidFill>
              </a:rPr>
              <a:t>Nombres simples</a:t>
            </a:r>
          </a:p>
          <a:p>
            <a:endParaRPr lang="es-ES" dirty="0">
              <a:solidFill>
                <a:srgbClr val="002060"/>
              </a:solidFill>
            </a:endParaRPr>
          </a:p>
          <a:p>
            <a:r>
              <a:rPr lang="es-ES" dirty="0">
                <a:solidFill>
                  <a:srgbClr val="002060"/>
                </a:solidFill>
              </a:rPr>
              <a:t>Temáticas amplias</a:t>
            </a:r>
          </a:p>
          <a:p>
            <a:endParaRPr lang="es-ES" dirty="0">
              <a:solidFill>
                <a:srgbClr val="002060"/>
              </a:solidFill>
            </a:endParaRPr>
          </a:p>
          <a:p>
            <a:r>
              <a:rPr lang="es-ES" dirty="0">
                <a:solidFill>
                  <a:srgbClr val="002060"/>
                </a:solidFill>
              </a:rPr>
              <a:t>Nombres poco identificativos (CC.SS y humanidades)</a:t>
            </a:r>
          </a:p>
          <a:p>
            <a:endParaRPr lang="es-ES" dirty="0">
              <a:solidFill>
                <a:srgbClr val="002060"/>
              </a:solidFill>
            </a:endParaRPr>
          </a:p>
          <a:p>
            <a:r>
              <a:rPr lang="es-ES" dirty="0">
                <a:solidFill>
                  <a:srgbClr val="002060"/>
                </a:solidFill>
              </a:rPr>
              <a:t>Boletín, Anales, Cuadernos</a:t>
            </a:r>
          </a:p>
          <a:p>
            <a:endParaRPr lang="es-ES" dirty="0">
              <a:solidFill>
                <a:srgbClr val="002060"/>
              </a:solidFill>
            </a:endParaRPr>
          </a:p>
          <a:p>
            <a:r>
              <a:rPr lang="es-ES" dirty="0">
                <a:solidFill>
                  <a:srgbClr val="002060"/>
                </a:solidFill>
              </a:rPr>
              <a:t>Aparición de revistas nacionales</a:t>
            </a:r>
          </a:p>
          <a:p>
            <a:endParaRPr lang="es-ES" dirty="0">
              <a:solidFill>
                <a:srgbClr val="002060"/>
              </a:solidFill>
            </a:endParaRPr>
          </a:p>
          <a:p>
            <a:r>
              <a:rPr lang="es-ES" dirty="0">
                <a:solidFill>
                  <a:srgbClr val="002060"/>
                </a:solidFill>
              </a:rPr>
              <a:t>Aparición </a:t>
            </a:r>
            <a:r>
              <a:rPr lang="es-ES" dirty="0" err="1">
                <a:solidFill>
                  <a:srgbClr val="002060"/>
                </a:solidFill>
              </a:rPr>
              <a:t>dél</a:t>
            </a:r>
            <a:r>
              <a:rPr lang="es-ES" dirty="0">
                <a:solidFill>
                  <a:srgbClr val="002060"/>
                </a:solidFill>
              </a:rPr>
              <a:t> término “internacional”</a:t>
            </a:r>
          </a:p>
          <a:p>
            <a:endParaRPr lang="es-ES" dirty="0">
              <a:solidFill>
                <a:srgbClr val="002060"/>
              </a:solidFill>
            </a:endParaRPr>
          </a:p>
          <a:p>
            <a:r>
              <a:rPr lang="es-ES" dirty="0">
                <a:solidFill>
                  <a:srgbClr val="002060"/>
                </a:solidFill>
              </a:rPr>
              <a:t>Temáticas específicas</a:t>
            </a:r>
          </a:p>
          <a:p>
            <a:endParaRPr lang="es-ES" dirty="0">
              <a:solidFill>
                <a:srgbClr val="002060"/>
              </a:solidFill>
            </a:endParaRPr>
          </a:p>
          <a:p>
            <a:r>
              <a:rPr lang="es-ES" dirty="0">
                <a:solidFill>
                  <a:srgbClr val="002060"/>
                </a:solidFill>
              </a:rPr>
              <a:t>Títulos en inglés</a:t>
            </a:r>
          </a:p>
          <a:p>
            <a:endParaRPr lang="es-ES" dirty="0">
              <a:solidFill>
                <a:srgbClr val="002060"/>
              </a:solidFill>
            </a:endParaRPr>
          </a:p>
          <a:p>
            <a:endParaRPr lang="es-ES" dirty="0">
              <a:solidFill>
                <a:srgbClr val="002060"/>
              </a:solidFill>
            </a:endParaRPr>
          </a:p>
          <a:p>
            <a:r>
              <a:rPr lang="es-ES" dirty="0">
                <a:solidFill>
                  <a:srgbClr val="002060"/>
                </a:solidFill>
              </a:rPr>
              <a:t> </a:t>
            </a:r>
          </a:p>
          <a:p>
            <a:endParaRPr lang="es-ES" dirty="0">
              <a:solidFill>
                <a:srgbClr val="002060"/>
              </a:solidFill>
            </a:endParaRPr>
          </a:p>
        </p:txBody>
      </p:sp>
      <p:sp>
        <p:nvSpPr>
          <p:cNvPr id="68" name="CuadroTexto 67"/>
          <p:cNvSpPr txBox="1"/>
          <p:nvPr/>
        </p:nvSpPr>
        <p:spPr>
          <a:xfrm>
            <a:off x="74057" y="5979717"/>
            <a:ext cx="2769704" cy="369332"/>
          </a:xfrm>
          <a:prstGeom prst="rect">
            <a:avLst/>
          </a:prstGeom>
          <a:noFill/>
        </p:spPr>
        <p:txBody>
          <a:bodyPr wrap="square" rtlCol="0">
            <a:spAutoFit/>
          </a:bodyPr>
          <a:lstStyle/>
          <a:p>
            <a:r>
              <a:rPr lang="es-ES" b="1" dirty="0">
                <a:solidFill>
                  <a:srgbClr val="D51B1B"/>
                </a:solidFill>
              </a:rPr>
              <a:t>Últimas Tendencias</a:t>
            </a:r>
          </a:p>
        </p:txBody>
      </p:sp>
      <p:cxnSp>
        <p:nvCxnSpPr>
          <p:cNvPr id="72" name="Conector recto de flecha 71"/>
          <p:cNvCxnSpPr/>
          <p:nvPr/>
        </p:nvCxnSpPr>
        <p:spPr>
          <a:xfrm>
            <a:off x="265043" y="1864446"/>
            <a:ext cx="13253" cy="3623610"/>
          </a:xfrm>
          <a:prstGeom prst="straightConnector1">
            <a:avLst/>
          </a:prstGeom>
          <a:ln w="57150">
            <a:solidFill>
              <a:srgbClr val="D51B1B"/>
            </a:solidFill>
            <a:tailEnd type="triangle"/>
          </a:ln>
        </p:spPr>
        <p:style>
          <a:lnRef idx="1">
            <a:schemeClr val="accent1"/>
          </a:lnRef>
          <a:fillRef idx="0">
            <a:schemeClr val="accent1"/>
          </a:fillRef>
          <a:effectRef idx="0">
            <a:schemeClr val="accent1"/>
          </a:effectRef>
          <a:fontRef idx="minor">
            <a:schemeClr val="tx1"/>
          </a:fontRef>
        </p:style>
      </p:cxnSp>
      <p:sp>
        <p:nvSpPr>
          <p:cNvPr id="73" name="CuadroTexto 72"/>
          <p:cNvSpPr txBox="1"/>
          <p:nvPr/>
        </p:nvSpPr>
        <p:spPr>
          <a:xfrm>
            <a:off x="4098234" y="1604432"/>
            <a:ext cx="2680014" cy="5632311"/>
          </a:xfrm>
          <a:prstGeom prst="rect">
            <a:avLst/>
          </a:prstGeom>
          <a:noFill/>
        </p:spPr>
        <p:txBody>
          <a:bodyPr wrap="square" rtlCol="0">
            <a:spAutoFit/>
          </a:bodyPr>
          <a:lstStyle/>
          <a:p>
            <a:r>
              <a:rPr lang="es-ES" dirty="0">
                <a:solidFill>
                  <a:srgbClr val="D51B1B"/>
                </a:solidFill>
              </a:rPr>
              <a:t>Revista de Pedagogía</a:t>
            </a:r>
          </a:p>
          <a:p>
            <a:endParaRPr lang="es-ES" dirty="0">
              <a:solidFill>
                <a:srgbClr val="D51B1B"/>
              </a:solidFill>
            </a:endParaRPr>
          </a:p>
          <a:p>
            <a:r>
              <a:rPr lang="es-ES" dirty="0">
                <a:solidFill>
                  <a:srgbClr val="D51B1B"/>
                </a:solidFill>
              </a:rPr>
              <a:t>Revista de Educación</a:t>
            </a:r>
          </a:p>
          <a:p>
            <a:endParaRPr lang="es-ES" dirty="0">
              <a:solidFill>
                <a:srgbClr val="D51B1B"/>
              </a:solidFill>
            </a:endParaRPr>
          </a:p>
          <a:p>
            <a:r>
              <a:rPr lang="es-ES" dirty="0">
                <a:solidFill>
                  <a:srgbClr val="D51B1B"/>
                </a:solidFill>
              </a:rPr>
              <a:t>Revista de Occidente</a:t>
            </a:r>
          </a:p>
          <a:p>
            <a:endParaRPr lang="es-ES" dirty="0">
              <a:solidFill>
                <a:srgbClr val="D51B1B"/>
              </a:solidFill>
            </a:endParaRPr>
          </a:p>
          <a:p>
            <a:endParaRPr lang="es-ES" dirty="0">
              <a:solidFill>
                <a:srgbClr val="D51B1B"/>
              </a:solidFill>
            </a:endParaRPr>
          </a:p>
          <a:p>
            <a:r>
              <a:rPr lang="es-ES" dirty="0">
                <a:solidFill>
                  <a:srgbClr val="D51B1B"/>
                </a:solidFill>
              </a:rPr>
              <a:t>Anales de Documentación</a:t>
            </a:r>
          </a:p>
          <a:p>
            <a:endParaRPr lang="es-ES" dirty="0">
              <a:solidFill>
                <a:srgbClr val="D51B1B"/>
              </a:solidFill>
            </a:endParaRPr>
          </a:p>
          <a:p>
            <a:r>
              <a:rPr lang="es-ES" dirty="0">
                <a:solidFill>
                  <a:srgbClr val="D51B1B"/>
                </a:solidFill>
              </a:rPr>
              <a:t>Revista Española de…</a:t>
            </a:r>
          </a:p>
          <a:p>
            <a:endParaRPr lang="es-ES" dirty="0">
              <a:solidFill>
                <a:srgbClr val="D51B1B"/>
              </a:solidFill>
            </a:endParaRPr>
          </a:p>
          <a:p>
            <a:r>
              <a:rPr lang="es-ES" dirty="0">
                <a:solidFill>
                  <a:srgbClr val="D51B1B"/>
                </a:solidFill>
              </a:rPr>
              <a:t>Revista internacional…</a:t>
            </a:r>
          </a:p>
          <a:p>
            <a:endParaRPr lang="es-ES" dirty="0">
              <a:solidFill>
                <a:srgbClr val="D51B1B"/>
              </a:solidFill>
            </a:endParaRPr>
          </a:p>
          <a:p>
            <a:r>
              <a:rPr lang="es-ES" dirty="0">
                <a:solidFill>
                  <a:srgbClr val="D51B1B"/>
                </a:solidFill>
              </a:rPr>
              <a:t>Revista de </a:t>
            </a:r>
            <a:r>
              <a:rPr lang="es-ES" dirty="0" err="1">
                <a:solidFill>
                  <a:srgbClr val="D51B1B"/>
                </a:solidFill>
              </a:rPr>
              <a:t>Psicodidáctica</a:t>
            </a:r>
            <a:endParaRPr lang="es-ES" dirty="0">
              <a:solidFill>
                <a:srgbClr val="D51B1B"/>
              </a:solidFill>
            </a:endParaRPr>
          </a:p>
          <a:p>
            <a:endParaRPr lang="es-ES" dirty="0">
              <a:solidFill>
                <a:srgbClr val="D51B1B"/>
              </a:solidFill>
            </a:endParaRPr>
          </a:p>
          <a:p>
            <a:r>
              <a:rPr lang="es-ES" dirty="0">
                <a:solidFill>
                  <a:srgbClr val="D51B1B"/>
                </a:solidFill>
              </a:rPr>
              <a:t>International Journal…</a:t>
            </a:r>
          </a:p>
          <a:p>
            <a:endParaRPr lang="es-ES" dirty="0">
              <a:solidFill>
                <a:srgbClr val="D51B1B"/>
              </a:solidFill>
            </a:endParaRPr>
          </a:p>
          <a:p>
            <a:endParaRPr lang="es-ES" dirty="0">
              <a:solidFill>
                <a:srgbClr val="D51B1B"/>
              </a:solidFill>
            </a:endParaRPr>
          </a:p>
          <a:p>
            <a:r>
              <a:rPr lang="es-ES" dirty="0">
                <a:solidFill>
                  <a:srgbClr val="D51B1B"/>
                </a:solidFill>
              </a:rPr>
              <a:t> </a:t>
            </a:r>
          </a:p>
          <a:p>
            <a:endParaRPr lang="es-ES" dirty="0">
              <a:solidFill>
                <a:srgbClr val="D51B1B"/>
              </a:solidFill>
            </a:endParaRPr>
          </a:p>
        </p:txBody>
      </p:sp>
    </p:spTree>
    <p:extLst>
      <p:ext uri="{BB962C8B-B14F-4D97-AF65-F5344CB8AC3E}">
        <p14:creationId xmlns:p14="http://schemas.microsoft.com/office/powerpoint/2010/main" val="3253655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41557" y="543624"/>
            <a:ext cx="3020297" cy="1173912"/>
          </a:xfrm>
          <a:prstGeom prst="rect">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1" i="1" dirty="0"/>
          </a:p>
        </p:txBody>
      </p:sp>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y nombre</a:t>
            </a:r>
          </a:p>
        </p:txBody>
      </p:sp>
      <p:sp>
        <p:nvSpPr>
          <p:cNvPr id="2" name="CuadroTexto 1"/>
          <p:cNvSpPr txBox="1"/>
          <p:nvPr/>
        </p:nvSpPr>
        <p:spPr>
          <a:xfrm>
            <a:off x="180110" y="670632"/>
            <a:ext cx="2992582" cy="923330"/>
          </a:xfrm>
          <a:prstGeom prst="rect">
            <a:avLst/>
          </a:prstGeom>
          <a:noFill/>
        </p:spPr>
        <p:txBody>
          <a:bodyPr wrap="square" rtlCol="0">
            <a:spAutoFit/>
          </a:bodyPr>
          <a:lstStyle/>
          <a:p>
            <a:r>
              <a:rPr lang="es-ES" b="1" dirty="0"/>
              <a:t>Identificación unívoca</a:t>
            </a:r>
          </a:p>
          <a:p>
            <a:r>
              <a:rPr lang="es-ES" b="1" dirty="0"/>
              <a:t>Ser recordado</a:t>
            </a:r>
          </a:p>
          <a:p>
            <a:r>
              <a:rPr lang="es-ES" b="1" dirty="0"/>
              <a:t>Evitar la manipulación</a:t>
            </a:r>
          </a:p>
        </p:txBody>
      </p:sp>
      <p:sp>
        <p:nvSpPr>
          <p:cNvPr id="3" name="Rectángulo 2"/>
          <p:cNvSpPr/>
          <p:nvPr/>
        </p:nvSpPr>
        <p:spPr>
          <a:xfrm>
            <a:off x="0" y="5624258"/>
            <a:ext cx="9144000" cy="523220"/>
          </a:xfrm>
          <a:prstGeom prst="rect">
            <a:avLst/>
          </a:prstGeom>
          <a:solidFill>
            <a:schemeClr val="accent4">
              <a:lumMod val="60000"/>
              <a:lumOff val="40000"/>
            </a:schemeClr>
          </a:solidFill>
        </p:spPr>
        <p:txBody>
          <a:bodyPr wrap="square">
            <a:spAutoFit/>
          </a:bodyPr>
          <a:lstStyle/>
          <a:p>
            <a:r>
              <a:rPr lang="es-ES" sz="1400" dirty="0">
                <a:latin typeface="Arial" panose="020B0604020202020204" pitchFamily="34" charset="0"/>
              </a:rPr>
              <a:t>Grupo EC3 (2007) Propuesta de manual de ayuda a los investigadores españoles para la normalización del nombre de autores e instituciones en las publicaciones científica. http://ec3.ugr.es/</a:t>
            </a:r>
            <a:endParaRPr lang="es-ES" sz="1400" dirty="0">
              <a:effectLst/>
              <a:latin typeface="Arial" panose="020B0604020202020204" pitchFamily="34" charset="0"/>
            </a:endParaRPr>
          </a:p>
        </p:txBody>
      </p:sp>
      <p:sp>
        <p:nvSpPr>
          <p:cNvPr id="8" name="Rectángulo 7"/>
          <p:cNvSpPr/>
          <p:nvPr/>
        </p:nvSpPr>
        <p:spPr>
          <a:xfrm>
            <a:off x="3195937" y="208539"/>
            <a:ext cx="4243149" cy="400110"/>
          </a:xfrm>
          <a:prstGeom prst="rect">
            <a:avLst/>
          </a:prstGeom>
        </p:spPr>
        <p:txBody>
          <a:bodyPr wrap="none">
            <a:spAutoFit/>
          </a:bodyPr>
          <a:lstStyle/>
          <a:p>
            <a:r>
              <a:rPr lang="es-ES" sz="2000" b="1" dirty="0"/>
              <a:t>Autores con apellidos poco frecuentes</a:t>
            </a:r>
          </a:p>
        </p:txBody>
      </p:sp>
      <p:sp>
        <p:nvSpPr>
          <p:cNvPr id="10" name="Rectángulo 9"/>
          <p:cNvSpPr/>
          <p:nvPr/>
        </p:nvSpPr>
        <p:spPr>
          <a:xfrm>
            <a:off x="3231237" y="2346339"/>
            <a:ext cx="3498137" cy="400110"/>
          </a:xfrm>
          <a:prstGeom prst="rect">
            <a:avLst/>
          </a:prstGeom>
        </p:spPr>
        <p:txBody>
          <a:bodyPr wrap="none">
            <a:spAutoFit/>
          </a:bodyPr>
          <a:lstStyle/>
          <a:p>
            <a:r>
              <a:rPr lang="es-ES" sz="2000" b="1" dirty="0"/>
              <a:t>Autores con apellidos comunes</a:t>
            </a:r>
          </a:p>
        </p:txBody>
      </p:sp>
      <p:sp>
        <p:nvSpPr>
          <p:cNvPr id="12" name="Rectángulo 11"/>
          <p:cNvSpPr/>
          <p:nvPr/>
        </p:nvSpPr>
        <p:spPr>
          <a:xfrm>
            <a:off x="3195937" y="4166382"/>
            <a:ext cx="3471463" cy="400110"/>
          </a:xfrm>
          <a:prstGeom prst="rect">
            <a:avLst/>
          </a:prstGeom>
        </p:spPr>
        <p:txBody>
          <a:bodyPr wrap="none">
            <a:spAutoFit/>
          </a:bodyPr>
          <a:lstStyle/>
          <a:p>
            <a:r>
              <a:rPr lang="es-ES" sz="2000" b="1" dirty="0"/>
              <a:t>Lugar de trabajo de los autores</a:t>
            </a:r>
          </a:p>
        </p:txBody>
      </p:sp>
      <p:sp>
        <p:nvSpPr>
          <p:cNvPr id="21" name="Rectángulo 20"/>
          <p:cNvSpPr/>
          <p:nvPr/>
        </p:nvSpPr>
        <p:spPr>
          <a:xfrm>
            <a:off x="3343935" y="870722"/>
            <a:ext cx="2378408" cy="369332"/>
          </a:xfrm>
          <a:prstGeom prst="rect">
            <a:avLst/>
          </a:prstGeom>
        </p:spPr>
        <p:txBody>
          <a:bodyPr wrap="none">
            <a:spAutoFit/>
          </a:bodyPr>
          <a:lstStyle/>
          <a:p>
            <a:r>
              <a:rPr lang="es-ES" dirty="0">
                <a:solidFill>
                  <a:schemeClr val="bg1">
                    <a:lumMod val="50000"/>
                  </a:schemeClr>
                </a:solidFill>
              </a:rPr>
              <a:t>Rafael Repiso Caballero</a:t>
            </a:r>
          </a:p>
        </p:txBody>
      </p:sp>
      <p:sp>
        <p:nvSpPr>
          <p:cNvPr id="22" name="Rectángulo 21"/>
          <p:cNvSpPr/>
          <p:nvPr/>
        </p:nvSpPr>
        <p:spPr>
          <a:xfrm>
            <a:off x="5852022" y="732223"/>
            <a:ext cx="1939570" cy="646331"/>
          </a:xfrm>
          <a:prstGeom prst="rect">
            <a:avLst/>
          </a:prstGeom>
        </p:spPr>
        <p:txBody>
          <a:bodyPr wrap="none">
            <a:spAutoFit/>
          </a:bodyPr>
          <a:lstStyle/>
          <a:p>
            <a:r>
              <a:rPr lang="es-ES" dirty="0">
                <a:solidFill>
                  <a:schemeClr val="bg1">
                    <a:lumMod val="50000"/>
                  </a:schemeClr>
                </a:solidFill>
              </a:rPr>
              <a:t>Rafael Repiso</a:t>
            </a:r>
          </a:p>
          <a:p>
            <a:r>
              <a:rPr lang="es-ES" dirty="0">
                <a:solidFill>
                  <a:schemeClr val="bg1">
                    <a:lumMod val="50000"/>
                  </a:schemeClr>
                </a:solidFill>
              </a:rPr>
              <a:t>Rafael R. Caballero</a:t>
            </a:r>
          </a:p>
        </p:txBody>
      </p:sp>
      <p:sp>
        <p:nvSpPr>
          <p:cNvPr id="13" name="Abrir llave 12"/>
          <p:cNvSpPr/>
          <p:nvPr/>
        </p:nvSpPr>
        <p:spPr>
          <a:xfrm>
            <a:off x="5722343" y="670632"/>
            <a:ext cx="113551" cy="70792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Rectángulo 22"/>
          <p:cNvSpPr/>
          <p:nvPr/>
        </p:nvSpPr>
        <p:spPr>
          <a:xfrm>
            <a:off x="74057" y="3139659"/>
            <a:ext cx="3121880" cy="369332"/>
          </a:xfrm>
          <a:prstGeom prst="rect">
            <a:avLst/>
          </a:prstGeom>
        </p:spPr>
        <p:txBody>
          <a:bodyPr wrap="none">
            <a:spAutoFit/>
          </a:bodyPr>
          <a:lstStyle/>
          <a:p>
            <a:r>
              <a:rPr lang="es-ES" dirty="0">
                <a:solidFill>
                  <a:schemeClr val="bg1">
                    <a:lumMod val="50000"/>
                  </a:schemeClr>
                </a:solidFill>
              </a:rPr>
              <a:t>Francisco de Asís García Gómez</a:t>
            </a:r>
          </a:p>
        </p:txBody>
      </p:sp>
      <p:sp>
        <p:nvSpPr>
          <p:cNvPr id="24" name="Abrir llave 23"/>
          <p:cNvSpPr/>
          <p:nvPr/>
        </p:nvSpPr>
        <p:spPr>
          <a:xfrm>
            <a:off x="3231237" y="2812239"/>
            <a:ext cx="164278" cy="102417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5" name="Rectángulo 24"/>
          <p:cNvSpPr/>
          <p:nvPr/>
        </p:nvSpPr>
        <p:spPr>
          <a:xfrm>
            <a:off x="3343935" y="2744748"/>
            <a:ext cx="2867003" cy="1200329"/>
          </a:xfrm>
          <a:prstGeom prst="rect">
            <a:avLst/>
          </a:prstGeom>
        </p:spPr>
        <p:txBody>
          <a:bodyPr wrap="none">
            <a:spAutoFit/>
          </a:bodyPr>
          <a:lstStyle/>
          <a:p>
            <a:r>
              <a:rPr lang="es-ES" dirty="0">
                <a:solidFill>
                  <a:schemeClr val="bg1">
                    <a:lumMod val="50000"/>
                  </a:schemeClr>
                </a:solidFill>
              </a:rPr>
              <a:t>Francisco A. García-Gómez</a:t>
            </a:r>
          </a:p>
          <a:p>
            <a:r>
              <a:rPr lang="es-ES" dirty="0">
                <a:solidFill>
                  <a:schemeClr val="bg1">
                    <a:lumMod val="50000"/>
                  </a:schemeClr>
                </a:solidFill>
              </a:rPr>
              <a:t>Francisco García-Gómez</a:t>
            </a:r>
          </a:p>
          <a:p>
            <a:r>
              <a:rPr lang="es-ES" dirty="0">
                <a:solidFill>
                  <a:schemeClr val="bg1">
                    <a:lumMod val="50000"/>
                  </a:schemeClr>
                </a:solidFill>
              </a:rPr>
              <a:t>Francisco Asís-García</a:t>
            </a:r>
          </a:p>
          <a:p>
            <a:r>
              <a:rPr lang="es-ES" dirty="0">
                <a:solidFill>
                  <a:schemeClr val="bg1">
                    <a:lumMod val="50000"/>
                  </a:schemeClr>
                </a:solidFill>
              </a:rPr>
              <a:t>Francisco Asís-García-Gómez</a:t>
            </a:r>
          </a:p>
        </p:txBody>
      </p:sp>
      <p:sp>
        <p:nvSpPr>
          <p:cNvPr id="26" name="Rectángulo 25"/>
          <p:cNvSpPr/>
          <p:nvPr/>
        </p:nvSpPr>
        <p:spPr>
          <a:xfrm>
            <a:off x="3151176" y="1676352"/>
            <a:ext cx="2415790" cy="369332"/>
          </a:xfrm>
          <a:prstGeom prst="rect">
            <a:avLst/>
          </a:prstGeom>
        </p:spPr>
        <p:txBody>
          <a:bodyPr wrap="none">
            <a:spAutoFit/>
          </a:bodyPr>
          <a:lstStyle/>
          <a:p>
            <a:r>
              <a:rPr lang="es-ES" dirty="0">
                <a:solidFill>
                  <a:schemeClr val="bg1">
                    <a:lumMod val="50000"/>
                  </a:schemeClr>
                </a:solidFill>
              </a:rPr>
              <a:t>Antonio García Montilla</a:t>
            </a:r>
          </a:p>
        </p:txBody>
      </p:sp>
      <p:sp>
        <p:nvSpPr>
          <p:cNvPr id="27" name="Abrir llave 26"/>
          <p:cNvSpPr/>
          <p:nvPr/>
        </p:nvSpPr>
        <p:spPr>
          <a:xfrm>
            <a:off x="5613934" y="1523433"/>
            <a:ext cx="113551" cy="70792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8" name="Rectángulo 27"/>
          <p:cNvSpPr/>
          <p:nvPr/>
        </p:nvSpPr>
        <p:spPr>
          <a:xfrm>
            <a:off x="5700828" y="1554228"/>
            <a:ext cx="2433423" cy="646331"/>
          </a:xfrm>
          <a:prstGeom prst="rect">
            <a:avLst/>
          </a:prstGeom>
        </p:spPr>
        <p:txBody>
          <a:bodyPr wrap="none">
            <a:spAutoFit/>
          </a:bodyPr>
          <a:lstStyle/>
          <a:p>
            <a:r>
              <a:rPr lang="es-ES" dirty="0">
                <a:solidFill>
                  <a:schemeClr val="bg1">
                    <a:lumMod val="50000"/>
                  </a:schemeClr>
                </a:solidFill>
              </a:rPr>
              <a:t>Antonio G. Montilla</a:t>
            </a:r>
          </a:p>
          <a:p>
            <a:r>
              <a:rPr lang="es-ES" dirty="0">
                <a:solidFill>
                  <a:schemeClr val="bg1">
                    <a:lumMod val="50000"/>
                  </a:schemeClr>
                </a:solidFill>
              </a:rPr>
              <a:t>Antonio García-Montilla</a:t>
            </a:r>
          </a:p>
        </p:txBody>
      </p:sp>
      <p:sp>
        <p:nvSpPr>
          <p:cNvPr id="29" name="Rectángulo 28"/>
          <p:cNvSpPr/>
          <p:nvPr/>
        </p:nvSpPr>
        <p:spPr>
          <a:xfrm>
            <a:off x="153502" y="4555996"/>
            <a:ext cx="8898526" cy="646331"/>
          </a:xfrm>
          <a:prstGeom prst="rect">
            <a:avLst/>
          </a:prstGeom>
        </p:spPr>
        <p:txBody>
          <a:bodyPr wrap="none">
            <a:spAutoFit/>
          </a:bodyPr>
          <a:lstStyle/>
          <a:p>
            <a:r>
              <a:rPr lang="es-ES" dirty="0">
                <a:solidFill>
                  <a:schemeClr val="bg1">
                    <a:lumMod val="50000"/>
                  </a:schemeClr>
                </a:solidFill>
              </a:rPr>
              <a:t>Fundamental para identificar a los autores con apellidos comunes.</a:t>
            </a:r>
          </a:p>
          <a:p>
            <a:r>
              <a:rPr lang="es-ES" dirty="0">
                <a:solidFill>
                  <a:schemeClr val="bg1">
                    <a:lumMod val="50000"/>
                  </a:schemeClr>
                </a:solidFill>
              </a:rPr>
              <a:t>Responde a una forma establecida por la institución: </a:t>
            </a:r>
            <a:r>
              <a:rPr lang="es-ES" sz="1600" b="1" dirty="0">
                <a:solidFill>
                  <a:schemeClr val="bg1">
                    <a:lumMod val="50000"/>
                  </a:schemeClr>
                </a:solidFill>
              </a:rPr>
              <a:t>Universidad Internacional de la Rioja (UNIR)</a:t>
            </a:r>
            <a:endParaRPr lang="es-ES" b="1" dirty="0">
              <a:solidFill>
                <a:schemeClr val="bg1">
                  <a:lumMod val="50000"/>
                </a:schemeClr>
              </a:solidFill>
            </a:endParaRPr>
          </a:p>
        </p:txBody>
      </p:sp>
      <p:sp>
        <p:nvSpPr>
          <p:cNvPr id="4" name="CuadroTexto 3"/>
          <p:cNvSpPr txBox="1"/>
          <p:nvPr/>
        </p:nvSpPr>
        <p:spPr>
          <a:xfrm>
            <a:off x="74057" y="6317423"/>
            <a:ext cx="7336740" cy="461665"/>
          </a:xfrm>
          <a:prstGeom prst="rect">
            <a:avLst/>
          </a:prstGeom>
          <a:noFill/>
        </p:spPr>
        <p:txBody>
          <a:bodyPr wrap="square" rtlCol="0">
            <a:spAutoFit/>
          </a:bodyPr>
          <a:lstStyle/>
          <a:p>
            <a:pPr algn="ctr"/>
            <a:r>
              <a:rPr lang="es-ES" sz="2400" b="1" dirty="0">
                <a:effectLst>
                  <a:outerShdw blurRad="38100" dist="38100" dir="2700000" algn="tl">
                    <a:srgbClr val="000000">
                      <a:alpha val="43137"/>
                    </a:srgbClr>
                  </a:outerShdw>
                </a:effectLst>
              </a:rPr>
              <a:t>Nombres de Académicos</a:t>
            </a:r>
          </a:p>
        </p:txBody>
      </p:sp>
    </p:spTree>
    <p:extLst>
      <p:ext uri="{BB962C8B-B14F-4D97-AF65-F5344CB8AC3E}">
        <p14:creationId xmlns:p14="http://schemas.microsoft.com/office/powerpoint/2010/main" val="1312354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duotone>
              <a:prstClr val="black"/>
              <a:srgbClr val="F8D89D">
                <a:tint val="45000"/>
                <a:satMod val="400000"/>
              </a:srgb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ángulo 2"/>
          <p:cNvSpPr/>
          <p:nvPr/>
        </p:nvSpPr>
        <p:spPr>
          <a:xfrm>
            <a:off x="6225829" y="6292334"/>
            <a:ext cx="2302425" cy="369332"/>
          </a:xfrm>
          <a:prstGeom prst="rect">
            <a:avLst/>
          </a:prstGeom>
        </p:spPr>
        <p:txBody>
          <a:bodyPr wrap="none">
            <a:spAutoFit/>
          </a:bodyPr>
          <a:lstStyle/>
          <a:p>
            <a:r>
              <a:rPr lang="en-US" b="1" dirty="0">
                <a:solidFill>
                  <a:schemeClr val="bg1"/>
                </a:solidFill>
              </a:rPr>
              <a:t>University of Edinburg</a:t>
            </a:r>
            <a:endParaRPr lang="es-ES" b="1" dirty="0">
              <a:solidFill>
                <a:schemeClr val="bg1"/>
              </a:solidFill>
            </a:endParaRPr>
          </a:p>
        </p:txBody>
      </p:sp>
      <p:sp>
        <p:nvSpPr>
          <p:cNvPr id="5" name="Rectángulo 4"/>
          <p:cNvSpPr/>
          <p:nvPr/>
        </p:nvSpPr>
        <p:spPr>
          <a:xfrm>
            <a:off x="0" y="2981739"/>
            <a:ext cx="9144000" cy="1749287"/>
          </a:xfrm>
          <a:prstGeom prst="rect">
            <a:avLst/>
          </a:prstGeom>
          <a:solidFill>
            <a:srgbClr val="E8637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24070" y="3429000"/>
            <a:ext cx="9144000" cy="830997"/>
          </a:xfrm>
          <a:prstGeom prst="rect">
            <a:avLst/>
          </a:prstGeom>
        </p:spPr>
        <p:txBody>
          <a:bodyPr wrap="square">
            <a:spAutoFit/>
          </a:bodyPr>
          <a:lstStyle/>
          <a:p>
            <a:r>
              <a:rPr lang="es-ES" sz="4800" b="1" dirty="0">
                <a:solidFill>
                  <a:schemeClr val="bg1"/>
                </a:solidFill>
                <a:latin typeface="Prestige Elite Std" panose="02060509020206020304" pitchFamily="49" charset="0"/>
              </a:rPr>
              <a:t>La marca del académico</a:t>
            </a:r>
            <a:endParaRPr lang="es-ES" sz="4800" b="1" i="1" dirty="0">
              <a:solidFill>
                <a:schemeClr val="bg1"/>
              </a:solidFill>
              <a:latin typeface="Prestige Elite Std" panose="02060509020206020304" pitchFamily="49" charset="0"/>
            </a:endParaRPr>
          </a:p>
        </p:txBody>
      </p:sp>
    </p:spTree>
    <p:extLst>
      <p:ext uri="{BB962C8B-B14F-4D97-AF65-F5344CB8AC3E}">
        <p14:creationId xmlns:p14="http://schemas.microsoft.com/office/powerpoint/2010/main" val="1741585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0" name="Rectángulo 19"/>
          <p:cNvSpPr/>
          <p:nvPr/>
        </p:nvSpPr>
        <p:spPr>
          <a:xfrm>
            <a:off x="41557" y="61870"/>
            <a:ext cx="3491352"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Personal</a:t>
            </a:r>
          </a:p>
        </p:txBody>
      </p:sp>
      <p:sp>
        <p:nvSpPr>
          <p:cNvPr id="7" name="Rectángulo 6">
            <a:extLst>
              <a:ext uri="{FF2B5EF4-FFF2-40B4-BE49-F238E27FC236}">
                <a16:creationId xmlns:a16="http://schemas.microsoft.com/office/drawing/2014/main" id="{DCAF0890-BA26-496A-B001-1B690FDF483F}"/>
              </a:ext>
            </a:extLst>
          </p:cNvPr>
          <p:cNvSpPr/>
          <p:nvPr/>
        </p:nvSpPr>
        <p:spPr>
          <a:xfrm>
            <a:off x="1184932" y="1716950"/>
            <a:ext cx="7074850" cy="3108543"/>
          </a:xfrm>
          <a:prstGeom prst="rect">
            <a:avLst/>
          </a:prstGeom>
        </p:spPr>
        <p:txBody>
          <a:bodyPr wrap="square">
            <a:spAutoFit/>
          </a:bodyPr>
          <a:lstStyle/>
          <a:p>
            <a:pPr algn="ctr"/>
            <a:r>
              <a:rPr lang="es-ES" sz="2800">
                <a:latin typeface="Calibri" panose="020F0502020204030204" pitchFamily="34" charset="0"/>
              </a:rPr>
              <a:t>Merton señaló que la estructura de incentivos de la ciencia está impulsada por la reputación, y que la reputación científica está determinada por las calificaciones de los colegas de otros científicos, juzgadas a través de sus contribuciones académicas, hallazgos de investigación y publicaciones.</a:t>
            </a:r>
            <a:endParaRPr lang="en-US" sz="2800">
              <a:latin typeface="Calibri" panose="020F0502020204030204" pitchFamily="34" charset="0"/>
            </a:endParaRPr>
          </a:p>
        </p:txBody>
      </p:sp>
    </p:spTree>
    <p:extLst>
      <p:ext uri="{BB962C8B-B14F-4D97-AF65-F5344CB8AC3E}">
        <p14:creationId xmlns:p14="http://schemas.microsoft.com/office/powerpoint/2010/main" val="219137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2614" r="13698"/>
          <a:stretch/>
        </p:blipFill>
        <p:spPr>
          <a:xfrm>
            <a:off x="212116" y="124180"/>
            <a:ext cx="4545495" cy="6168603"/>
          </a:xfrm>
          <a:prstGeom prst="rect">
            <a:avLst/>
          </a:prstGeom>
        </p:spPr>
      </p:pic>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0" name="Rectángulo 19"/>
          <p:cNvSpPr/>
          <p:nvPr/>
        </p:nvSpPr>
        <p:spPr>
          <a:xfrm>
            <a:off x="41557" y="61870"/>
            <a:ext cx="3491352"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Personal</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2614" r="13698"/>
          <a:stretch/>
        </p:blipFill>
        <p:spPr>
          <a:xfrm>
            <a:off x="4475123" y="79512"/>
            <a:ext cx="4545495" cy="6168603"/>
          </a:xfrm>
          <a:prstGeom prst="rect">
            <a:avLst/>
          </a:prstGeom>
        </p:spPr>
      </p:pic>
      <p:sp>
        <p:nvSpPr>
          <p:cNvPr id="4" name="CuadroTexto 3"/>
          <p:cNvSpPr txBox="1"/>
          <p:nvPr/>
        </p:nvSpPr>
        <p:spPr>
          <a:xfrm>
            <a:off x="5563999" y="2405699"/>
            <a:ext cx="2523230" cy="2062103"/>
          </a:xfrm>
          <a:prstGeom prst="rect">
            <a:avLst/>
          </a:prstGeom>
          <a:noFill/>
        </p:spPr>
        <p:txBody>
          <a:bodyPr wrap="square" rtlCol="0">
            <a:spAutoFit/>
          </a:bodyPr>
          <a:lstStyle/>
          <a:p>
            <a:pPr algn="ctr"/>
            <a:r>
              <a:rPr lang="es-ES" sz="3200" b="1" dirty="0">
                <a:latin typeface="Times New Roman" panose="02020603050405020304" pitchFamily="18" charset="0"/>
                <a:cs typeface="Times New Roman" panose="02020603050405020304" pitchFamily="18" charset="0"/>
              </a:rPr>
              <a:t>Valores</a:t>
            </a:r>
          </a:p>
          <a:p>
            <a:pPr algn="ctr"/>
            <a:r>
              <a:rPr lang="es-ES" sz="3200" b="1" dirty="0">
                <a:latin typeface="Times New Roman" panose="02020603050405020304" pitchFamily="18" charset="0"/>
                <a:cs typeface="Times New Roman" panose="02020603050405020304" pitchFamily="18" charset="0"/>
              </a:rPr>
              <a:t>Fortalezas</a:t>
            </a:r>
          </a:p>
          <a:p>
            <a:pPr algn="ctr"/>
            <a:r>
              <a:rPr lang="es-ES" sz="3200" b="1" dirty="0">
                <a:latin typeface="Times New Roman" panose="02020603050405020304" pitchFamily="18" charset="0"/>
                <a:cs typeface="Times New Roman" panose="02020603050405020304" pitchFamily="18" charset="0"/>
              </a:rPr>
              <a:t>Personalidad</a:t>
            </a:r>
          </a:p>
          <a:p>
            <a:pPr algn="ctr"/>
            <a:r>
              <a:rPr lang="es-ES" sz="3200" b="1" dirty="0">
                <a:latin typeface="Times New Roman" panose="02020603050405020304" pitchFamily="18" charset="0"/>
                <a:cs typeface="Times New Roman" panose="02020603050405020304" pitchFamily="18" charset="0"/>
              </a:rPr>
              <a:t>Imagen</a:t>
            </a:r>
          </a:p>
        </p:txBody>
      </p:sp>
      <p:sp>
        <p:nvSpPr>
          <p:cNvPr id="2" name="Rectángulo 1"/>
          <p:cNvSpPr/>
          <p:nvPr/>
        </p:nvSpPr>
        <p:spPr>
          <a:xfrm>
            <a:off x="174079" y="739551"/>
            <a:ext cx="5174975" cy="1077218"/>
          </a:xfrm>
          <a:prstGeom prst="rect">
            <a:avLst/>
          </a:prstGeom>
          <a:solidFill>
            <a:srgbClr val="FFFFFF">
              <a:alpha val="60000"/>
            </a:srgbClr>
          </a:solidFill>
        </p:spPr>
        <p:txBody>
          <a:bodyPr wrap="square">
            <a:spAutoFit/>
          </a:bodyPr>
          <a:lstStyle/>
          <a:p>
            <a:r>
              <a:rPr lang="es-ES" sz="3200" b="1" dirty="0"/>
              <a:t>La Marca Personal del académico es un reflejo de:</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587" y="1762538"/>
            <a:ext cx="2854042" cy="3710608"/>
          </a:xfrm>
          <a:prstGeom prst="ellipse">
            <a:avLst/>
          </a:prstGeom>
        </p:spPr>
      </p:pic>
      <p:sp>
        <p:nvSpPr>
          <p:cNvPr id="6" name="Rectángulo 5"/>
          <p:cNvSpPr/>
          <p:nvPr/>
        </p:nvSpPr>
        <p:spPr>
          <a:xfrm>
            <a:off x="4031637" y="5745195"/>
            <a:ext cx="4431213" cy="584775"/>
          </a:xfrm>
          <a:prstGeom prst="rect">
            <a:avLst/>
          </a:prstGeom>
        </p:spPr>
        <p:txBody>
          <a:bodyPr wrap="none">
            <a:spAutoFit/>
          </a:bodyPr>
          <a:lstStyle/>
          <a:p>
            <a:r>
              <a:rPr lang="es-ES" sz="3200" b="1" dirty="0"/>
              <a:t>pero la base es el trabajo</a:t>
            </a:r>
            <a:endParaRPr lang="es-ES" sz="3200" dirty="0"/>
          </a:p>
        </p:txBody>
      </p:sp>
    </p:spTree>
    <p:extLst>
      <p:ext uri="{BB962C8B-B14F-4D97-AF65-F5344CB8AC3E}">
        <p14:creationId xmlns:p14="http://schemas.microsoft.com/office/powerpoint/2010/main" val="1959341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0" name="Rectángulo 19"/>
          <p:cNvSpPr/>
          <p:nvPr/>
        </p:nvSpPr>
        <p:spPr>
          <a:xfrm>
            <a:off x="41557" y="61870"/>
            <a:ext cx="3491352"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Marca Personal</a:t>
            </a:r>
          </a:p>
        </p:txBody>
      </p:sp>
      <p:pic>
        <p:nvPicPr>
          <p:cNvPr id="3" name="Imagen 2"/>
          <p:cNvPicPr>
            <a:picLocks noChangeAspect="1"/>
          </p:cNvPicPr>
          <p:nvPr/>
        </p:nvPicPr>
        <p:blipFill rotWithShape="1">
          <a:blip r:embed="rId2" cstate="hqprint">
            <a:extLst>
              <a:ext uri="{28A0092B-C50C-407E-A947-70E740481C1C}">
                <a14:useLocalDpi xmlns:a14="http://schemas.microsoft.com/office/drawing/2010/main" val="0"/>
              </a:ext>
            </a:extLst>
          </a:blip>
          <a:srcRect l="12614" r="13698"/>
          <a:stretch/>
        </p:blipFill>
        <p:spPr>
          <a:xfrm>
            <a:off x="7832035" y="79512"/>
            <a:ext cx="1188583" cy="1613003"/>
          </a:xfrm>
          <a:prstGeom prst="rect">
            <a:avLst/>
          </a:prstGeom>
        </p:spPr>
      </p:pic>
      <p:sp>
        <p:nvSpPr>
          <p:cNvPr id="4" name="CuadroTexto 3"/>
          <p:cNvSpPr txBox="1"/>
          <p:nvPr/>
        </p:nvSpPr>
        <p:spPr>
          <a:xfrm>
            <a:off x="4397979" y="4270318"/>
            <a:ext cx="2523230" cy="461665"/>
          </a:xfrm>
          <a:prstGeom prst="rect">
            <a:avLst/>
          </a:prstGeom>
          <a:noFill/>
        </p:spPr>
        <p:txBody>
          <a:bodyPr wrap="square" rtlCol="0">
            <a:spAutoFit/>
          </a:bodyPr>
          <a:lstStyle/>
          <a:p>
            <a:pPr algn="ctr"/>
            <a:r>
              <a:rPr lang="es-ES" sz="2400" b="1" dirty="0">
                <a:latin typeface="Times New Roman" panose="02020603050405020304" pitchFamily="18" charset="0"/>
                <a:cs typeface="Times New Roman" panose="02020603050405020304" pitchFamily="18" charset="0"/>
              </a:rPr>
              <a:t>Imagen</a:t>
            </a:r>
          </a:p>
        </p:txBody>
      </p:sp>
      <p:sp>
        <p:nvSpPr>
          <p:cNvPr id="11" name="CuadroTexto 10"/>
          <p:cNvSpPr txBox="1"/>
          <p:nvPr/>
        </p:nvSpPr>
        <p:spPr>
          <a:xfrm>
            <a:off x="7990687" y="642257"/>
            <a:ext cx="897782" cy="646331"/>
          </a:xfrm>
          <a:prstGeom prst="rect">
            <a:avLst/>
          </a:prstGeom>
          <a:noFill/>
        </p:spPr>
        <p:txBody>
          <a:bodyPr wrap="square" rtlCol="0">
            <a:spAutoFit/>
          </a:bodyPr>
          <a:lstStyle/>
          <a:p>
            <a:pPr algn="ctr"/>
            <a:r>
              <a:rPr lang="es-ES" sz="900" b="1" dirty="0">
                <a:latin typeface="Times New Roman" panose="02020603050405020304" pitchFamily="18" charset="0"/>
                <a:cs typeface="Times New Roman" panose="02020603050405020304" pitchFamily="18" charset="0"/>
              </a:rPr>
              <a:t>Valores</a:t>
            </a:r>
          </a:p>
          <a:p>
            <a:pPr algn="ctr"/>
            <a:r>
              <a:rPr lang="es-ES" sz="900" b="1" dirty="0">
                <a:latin typeface="Times New Roman" panose="02020603050405020304" pitchFamily="18" charset="0"/>
                <a:cs typeface="Times New Roman" panose="02020603050405020304" pitchFamily="18" charset="0"/>
              </a:rPr>
              <a:t>Fortalezas</a:t>
            </a:r>
          </a:p>
          <a:p>
            <a:pPr algn="ctr"/>
            <a:r>
              <a:rPr lang="es-ES" sz="900" b="1" dirty="0">
                <a:latin typeface="Times New Roman" panose="02020603050405020304" pitchFamily="18" charset="0"/>
                <a:cs typeface="Times New Roman" panose="02020603050405020304" pitchFamily="18" charset="0"/>
              </a:rPr>
              <a:t>Personalidad</a:t>
            </a:r>
          </a:p>
          <a:p>
            <a:pPr algn="ctr"/>
            <a:r>
              <a:rPr lang="es-ES" sz="900" b="1" dirty="0">
                <a:latin typeface="Times New Roman" panose="02020603050405020304" pitchFamily="18" charset="0"/>
                <a:cs typeface="Times New Roman" panose="02020603050405020304" pitchFamily="18" charset="0"/>
              </a:rPr>
              <a:t>Imagen</a:t>
            </a:r>
          </a:p>
        </p:txBody>
      </p:sp>
      <p:sp>
        <p:nvSpPr>
          <p:cNvPr id="6" name="Rectángulo 5"/>
          <p:cNvSpPr/>
          <p:nvPr/>
        </p:nvSpPr>
        <p:spPr>
          <a:xfrm>
            <a:off x="1509898" y="666829"/>
            <a:ext cx="4572000" cy="2246769"/>
          </a:xfrm>
          <a:prstGeom prst="rect">
            <a:avLst/>
          </a:prstGeom>
        </p:spPr>
        <p:txBody>
          <a:bodyPr>
            <a:spAutoFit/>
          </a:bodyPr>
          <a:lstStyle/>
          <a:p>
            <a:r>
              <a:rPr lang="es-ES" sz="2000" dirty="0"/>
              <a:t>Verdad</a:t>
            </a:r>
          </a:p>
          <a:p>
            <a:r>
              <a:rPr lang="es-ES" sz="2000" dirty="0"/>
              <a:t>Coraje</a:t>
            </a:r>
          </a:p>
          <a:p>
            <a:r>
              <a:rPr lang="es-ES" sz="2000" dirty="0"/>
              <a:t>Respeto</a:t>
            </a:r>
          </a:p>
          <a:p>
            <a:r>
              <a:rPr lang="es-ES" sz="2000" dirty="0"/>
              <a:t>Integridad</a:t>
            </a:r>
          </a:p>
          <a:p>
            <a:r>
              <a:rPr lang="es-ES" sz="2000" dirty="0"/>
              <a:t>Pasión</a:t>
            </a:r>
          </a:p>
          <a:p>
            <a:r>
              <a:rPr lang="es-ES" sz="2000" dirty="0"/>
              <a:t>Honestidad</a:t>
            </a:r>
          </a:p>
          <a:p>
            <a:r>
              <a:rPr lang="es-ES" sz="2000" dirty="0"/>
              <a:t>Confiabilidad</a:t>
            </a:r>
          </a:p>
        </p:txBody>
      </p:sp>
      <p:sp>
        <p:nvSpPr>
          <p:cNvPr id="7" name="Rectángulo 6"/>
          <p:cNvSpPr/>
          <p:nvPr/>
        </p:nvSpPr>
        <p:spPr>
          <a:xfrm>
            <a:off x="216278" y="1419146"/>
            <a:ext cx="1159100" cy="461665"/>
          </a:xfrm>
          <a:prstGeom prst="rect">
            <a:avLst/>
          </a:prstGeom>
        </p:spPr>
        <p:txBody>
          <a:bodyPr wrap="none">
            <a:spAutoFit/>
          </a:bodyPr>
          <a:lstStyle/>
          <a:p>
            <a:pPr algn="ctr"/>
            <a:r>
              <a:rPr lang="es-ES" sz="2400" b="1" dirty="0">
                <a:latin typeface="Times New Roman" panose="02020603050405020304" pitchFamily="18" charset="0"/>
                <a:cs typeface="Times New Roman" panose="02020603050405020304" pitchFamily="18" charset="0"/>
              </a:rPr>
              <a:t>Valores</a:t>
            </a:r>
            <a:endParaRPr lang="es-ES" b="1" dirty="0">
              <a:latin typeface="Times New Roman" panose="02020603050405020304" pitchFamily="18" charset="0"/>
              <a:cs typeface="Times New Roman" panose="02020603050405020304" pitchFamily="18" charset="0"/>
            </a:endParaRPr>
          </a:p>
        </p:txBody>
      </p:sp>
      <p:sp>
        <p:nvSpPr>
          <p:cNvPr id="8" name="Rectángulo 7"/>
          <p:cNvSpPr/>
          <p:nvPr/>
        </p:nvSpPr>
        <p:spPr>
          <a:xfrm>
            <a:off x="920790" y="4147401"/>
            <a:ext cx="1550424" cy="461665"/>
          </a:xfrm>
          <a:prstGeom prst="rect">
            <a:avLst/>
          </a:prstGeom>
        </p:spPr>
        <p:txBody>
          <a:bodyPr wrap="none">
            <a:spAutoFit/>
          </a:bodyPr>
          <a:lstStyle/>
          <a:p>
            <a:r>
              <a:rPr lang="es-ES" sz="2400" b="1" dirty="0">
                <a:latin typeface="Times New Roman" panose="02020603050405020304" pitchFamily="18" charset="0"/>
                <a:cs typeface="Times New Roman" panose="02020603050405020304" pitchFamily="18" charset="0"/>
              </a:rPr>
              <a:t>Fortalezas</a:t>
            </a:r>
            <a:endParaRPr lang="es-ES" sz="2400" dirty="0"/>
          </a:p>
        </p:txBody>
      </p:sp>
      <p:sp>
        <p:nvSpPr>
          <p:cNvPr id="15" name="Rectángulo 14"/>
          <p:cNvSpPr/>
          <p:nvPr/>
        </p:nvSpPr>
        <p:spPr>
          <a:xfrm>
            <a:off x="2411991" y="3120746"/>
            <a:ext cx="4572000" cy="2862322"/>
          </a:xfrm>
          <a:prstGeom prst="rect">
            <a:avLst/>
          </a:prstGeom>
        </p:spPr>
        <p:txBody>
          <a:bodyPr>
            <a:spAutoFit/>
          </a:bodyPr>
          <a:lstStyle/>
          <a:p>
            <a:r>
              <a:rPr lang="es-ES" sz="2000" dirty="0"/>
              <a:t>Conocimientos Teóricos</a:t>
            </a:r>
          </a:p>
          <a:p>
            <a:r>
              <a:rPr lang="es-ES" sz="2000" dirty="0"/>
              <a:t>Conocimientos Metodológicos</a:t>
            </a:r>
          </a:p>
          <a:p>
            <a:r>
              <a:rPr lang="es-ES" sz="2000" dirty="0"/>
              <a:t>Creatividad</a:t>
            </a:r>
          </a:p>
          <a:p>
            <a:r>
              <a:rPr lang="es-ES" sz="2000" dirty="0"/>
              <a:t>Idiomas</a:t>
            </a:r>
          </a:p>
          <a:p>
            <a:r>
              <a:rPr lang="es-ES" sz="2000" dirty="0"/>
              <a:t>Carisma</a:t>
            </a:r>
          </a:p>
          <a:p>
            <a:r>
              <a:rPr lang="es-ES" sz="2000" dirty="0"/>
              <a:t>Inteligencia</a:t>
            </a:r>
          </a:p>
          <a:p>
            <a:r>
              <a:rPr lang="es-ES" sz="2000" dirty="0"/>
              <a:t>Habilidades Informáticas</a:t>
            </a:r>
          </a:p>
          <a:p>
            <a:r>
              <a:rPr lang="es-ES" sz="2000" dirty="0"/>
              <a:t>Habilidades Comunicativas</a:t>
            </a:r>
          </a:p>
          <a:p>
            <a:r>
              <a:rPr lang="es-ES" sz="2000" dirty="0"/>
              <a:t>Etc.</a:t>
            </a:r>
          </a:p>
        </p:txBody>
      </p:sp>
      <p:sp>
        <p:nvSpPr>
          <p:cNvPr id="10" name="Rectángulo 9"/>
          <p:cNvSpPr/>
          <p:nvPr/>
        </p:nvSpPr>
        <p:spPr>
          <a:xfrm>
            <a:off x="3748493" y="1371914"/>
            <a:ext cx="1911101" cy="461665"/>
          </a:xfrm>
          <a:prstGeom prst="rect">
            <a:avLst/>
          </a:prstGeom>
        </p:spPr>
        <p:txBody>
          <a:bodyPr wrap="none">
            <a:spAutoFit/>
          </a:bodyPr>
          <a:lstStyle/>
          <a:p>
            <a:pPr algn="ctr"/>
            <a:r>
              <a:rPr lang="es-ES" sz="2400" b="1" dirty="0">
                <a:latin typeface="Times New Roman" panose="02020603050405020304" pitchFamily="18" charset="0"/>
                <a:cs typeface="Times New Roman" panose="02020603050405020304" pitchFamily="18" charset="0"/>
              </a:rPr>
              <a:t>Personalidad</a:t>
            </a:r>
          </a:p>
        </p:txBody>
      </p:sp>
      <p:sp>
        <p:nvSpPr>
          <p:cNvPr id="17" name="Rectángulo 16"/>
          <p:cNvSpPr/>
          <p:nvPr/>
        </p:nvSpPr>
        <p:spPr>
          <a:xfrm>
            <a:off x="5685998" y="499437"/>
            <a:ext cx="2057236" cy="2554545"/>
          </a:xfrm>
          <a:prstGeom prst="rect">
            <a:avLst/>
          </a:prstGeom>
        </p:spPr>
        <p:txBody>
          <a:bodyPr wrap="square">
            <a:spAutoFit/>
          </a:bodyPr>
          <a:lstStyle/>
          <a:p>
            <a:r>
              <a:rPr lang="es-ES" sz="2000" dirty="0"/>
              <a:t>Positividad</a:t>
            </a:r>
          </a:p>
          <a:p>
            <a:r>
              <a:rPr lang="es-ES" sz="2000" dirty="0"/>
              <a:t>Discreción</a:t>
            </a:r>
          </a:p>
          <a:p>
            <a:r>
              <a:rPr lang="es-ES" sz="2000" dirty="0"/>
              <a:t>Empatía</a:t>
            </a:r>
          </a:p>
          <a:p>
            <a:r>
              <a:rPr lang="es-ES" sz="2000" dirty="0"/>
              <a:t>Asertividad</a:t>
            </a:r>
          </a:p>
          <a:p>
            <a:r>
              <a:rPr lang="es-ES" sz="2000" dirty="0"/>
              <a:t>Entusiasmo</a:t>
            </a:r>
          </a:p>
          <a:p>
            <a:r>
              <a:rPr lang="es-ES" sz="2000" dirty="0"/>
              <a:t>Actitud</a:t>
            </a:r>
          </a:p>
          <a:p>
            <a:r>
              <a:rPr lang="es-ES" sz="2000" dirty="0"/>
              <a:t>Agresividad</a:t>
            </a:r>
          </a:p>
          <a:p>
            <a:endParaRPr lang="es-ES" sz="2000" dirty="0"/>
          </a:p>
        </p:txBody>
      </p:sp>
      <p:sp>
        <p:nvSpPr>
          <p:cNvPr id="21" name="Rectángulo 20"/>
          <p:cNvSpPr/>
          <p:nvPr/>
        </p:nvSpPr>
        <p:spPr>
          <a:xfrm>
            <a:off x="6301514" y="3433883"/>
            <a:ext cx="3215662" cy="2246769"/>
          </a:xfrm>
          <a:prstGeom prst="rect">
            <a:avLst/>
          </a:prstGeom>
        </p:spPr>
        <p:txBody>
          <a:bodyPr wrap="square">
            <a:spAutoFit/>
          </a:bodyPr>
          <a:lstStyle/>
          <a:p>
            <a:r>
              <a:rPr lang="es-ES" sz="2000" dirty="0"/>
              <a:t>Aspecto Físico</a:t>
            </a:r>
          </a:p>
          <a:p>
            <a:r>
              <a:rPr lang="es-ES" sz="2000" dirty="0"/>
              <a:t>Vestimenta</a:t>
            </a:r>
          </a:p>
          <a:p>
            <a:r>
              <a:rPr lang="es-ES" sz="2000" dirty="0"/>
              <a:t>Higienes</a:t>
            </a:r>
          </a:p>
          <a:p>
            <a:r>
              <a:rPr lang="es-ES" sz="2000" dirty="0"/>
              <a:t>Salud Física</a:t>
            </a:r>
          </a:p>
          <a:p>
            <a:r>
              <a:rPr lang="es-ES" sz="2000" dirty="0"/>
              <a:t>Herramientas de trabajo</a:t>
            </a:r>
          </a:p>
          <a:p>
            <a:r>
              <a:rPr lang="es-ES" sz="2000" dirty="0"/>
              <a:t>Tarjetas</a:t>
            </a:r>
          </a:p>
          <a:p>
            <a:r>
              <a:rPr lang="es-ES" sz="2000" dirty="0"/>
              <a:t>Web</a:t>
            </a:r>
          </a:p>
        </p:txBody>
      </p:sp>
      <p:sp>
        <p:nvSpPr>
          <p:cNvPr id="12" name="Abrir corchete 11"/>
          <p:cNvSpPr/>
          <p:nvPr/>
        </p:nvSpPr>
        <p:spPr>
          <a:xfrm>
            <a:off x="1464179" y="708613"/>
            <a:ext cx="45719" cy="2063119"/>
          </a:xfrm>
          <a:prstGeom prst="leftBracket">
            <a:avLst/>
          </a:prstGeom>
          <a:ln w="28575">
            <a:solidFill>
              <a:srgbClr val="D51B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Abrir corchete 22"/>
          <p:cNvSpPr/>
          <p:nvPr/>
        </p:nvSpPr>
        <p:spPr>
          <a:xfrm>
            <a:off x="5659594" y="618420"/>
            <a:ext cx="45719" cy="2063119"/>
          </a:xfrm>
          <a:prstGeom prst="leftBracket">
            <a:avLst/>
          </a:prstGeom>
          <a:ln w="28575">
            <a:solidFill>
              <a:srgbClr val="D51B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Abrir corchete 23"/>
          <p:cNvSpPr/>
          <p:nvPr/>
        </p:nvSpPr>
        <p:spPr>
          <a:xfrm>
            <a:off x="2448355" y="3140215"/>
            <a:ext cx="45719" cy="2842853"/>
          </a:xfrm>
          <a:prstGeom prst="leftBracket">
            <a:avLst/>
          </a:prstGeom>
          <a:ln w="28575">
            <a:solidFill>
              <a:srgbClr val="D51B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5" name="Abrir corchete 24"/>
          <p:cNvSpPr/>
          <p:nvPr/>
        </p:nvSpPr>
        <p:spPr>
          <a:xfrm>
            <a:off x="6334458" y="3525707"/>
            <a:ext cx="45719" cy="2063119"/>
          </a:xfrm>
          <a:prstGeom prst="leftBracket">
            <a:avLst/>
          </a:prstGeom>
          <a:ln w="28575">
            <a:solidFill>
              <a:srgbClr val="D51B1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96380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24" name="Picture 2" descr="C:\Users\Rafael\AppData\Local\Temp\x10sctmp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 y="611134"/>
            <a:ext cx="4372314" cy="565992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p:cNvSpPr txBox="1"/>
          <p:nvPr/>
        </p:nvSpPr>
        <p:spPr>
          <a:xfrm>
            <a:off x="4603625" y="61870"/>
            <a:ext cx="4354845" cy="6186309"/>
          </a:xfrm>
          <a:prstGeom prst="rect">
            <a:avLst/>
          </a:prstGeom>
          <a:noFill/>
        </p:spPr>
        <p:txBody>
          <a:bodyPr wrap="square" rtlCol="0">
            <a:spAutoFit/>
          </a:bodyPr>
          <a:lstStyle/>
          <a:p>
            <a:endParaRPr lang="es-ES" dirty="0"/>
          </a:p>
          <a:p>
            <a:endParaRPr lang="es-ES" dirty="0"/>
          </a:p>
          <a:p>
            <a:pPr marL="285750" indent="-285750">
              <a:buFontTx/>
              <a:buChar char="-"/>
            </a:pPr>
            <a:r>
              <a:rPr lang="es-ES" dirty="0"/>
              <a:t>Se basa en un </a:t>
            </a:r>
            <a:r>
              <a:rPr lang="es-ES" b="1" dirty="0"/>
              <a:t>sistema jerárquico </a:t>
            </a:r>
            <a:r>
              <a:rPr lang="es-ES" dirty="0"/>
              <a:t>piramidal</a:t>
            </a:r>
            <a:r>
              <a:rPr lang="es-ES" b="1" dirty="0"/>
              <a:t>.</a:t>
            </a:r>
          </a:p>
          <a:p>
            <a:pPr marL="285750" indent="-285750">
              <a:buFontTx/>
              <a:buChar char="-"/>
            </a:pPr>
            <a:r>
              <a:rPr lang="es-ES" dirty="0"/>
              <a:t>Es una de las profesiones con un </a:t>
            </a:r>
            <a:r>
              <a:rPr lang="es-ES" b="1" dirty="0"/>
              <a:t>mayor número de procesos evaluativos</a:t>
            </a:r>
            <a:r>
              <a:rPr lang="es-ES" dirty="0"/>
              <a:t>:</a:t>
            </a:r>
          </a:p>
          <a:p>
            <a:pPr marL="742950" lvl="1" indent="-285750">
              <a:buFontTx/>
              <a:buChar char="-"/>
            </a:pPr>
            <a:r>
              <a:rPr lang="es-ES" dirty="0"/>
              <a:t>Acreditaciones</a:t>
            </a:r>
          </a:p>
          <a:p>
            <a:pPr marL="742950" lvl="1" indent="-285750">
              <a:buFontTx/>
              <a:buChar char="-"/>
            </a:pPr>
            <a:r>
              <a:rPr lang="es-ES" dirty="0"/>
              <a:t>Sexenios.</a:t>
            </a:r>
          </a:p>
          <a:p>
            <a:pPr marL="742950" lvl="1" indent="-285750">
              <a:buFontTx/>
              <a:buChar char="-"/>
            </a:pPr>
            <a:r>
              <a:rPr lang="es-ES" dirty="0"/>
              <a:t>Plazas.</a:t>
            </a:r>
          </a:p>
          <a:p>
            <a:pPr marL="742950" lvl="1" indent="-285750">
              <a:buFontTx/>
              <a:buChar char="-"/>
            </a:pPr>
            <a:r>
              <a:rPr lang="es-ES" dirty="0"/>
              <a:t>Categorías profesionales</a:t>
            </a:r>
          </a:p>
          <a:p>
            <a:pPr marL="742950" lvl="1" indent="-285750">
              <a:buFontTx/>
              <a:buChar char="-"/>
            </a:pPr>
            <a:r>
              <a:rPr lang="es-ES" dirty="0"/>
              <a:t>Proyectos.</a:t>
            </a:r>
          </a:p>
          <a:p>
            <a:pPr marL="742950" lvl="1" indent="-285750">
              <a:buFontTx/>
              <a:buChar char="-"/>
            </a:pPr>
            <a:r>
              <a:rPr lang="es-ES" dirty="0"/>
              <a:t>Estudios.</a:t>
            </a:r>
          </a:p>
          <a:p>
            <a:pPr marL="285750" indent="-285750">
              <a:buFontTx/>
              <a:buChar char="-"/>
            </a:pPr>
            <a:r>
              <a:rPr lang="es-ES" dirty="0"/>
              <a:t>Sistema </a:t>
            </a:r>
            <a:r>
              <a:rPr lang="es-ES" b="1" dirty="0" err="1"/>
              <a:t>meritocrático</a:t>
            </a:r>
            <a:r>
              <a:rPr lang="es-ES" b="1" dirty="0"/>
              <a:t> y evaluativo.</a:t>
            </a:r>
          </a:p>
          <a:p>
            <a:pPr marL="285750" indent="-285750">
              <a:buFontTx/>
              <a:buChar char="-"/>
            </a:pPr>
            <a:r>
              <a:rPr lang="es-ES" dirty="0"/>
              <a:t>Muchos de esos méritos, los más importantes, están basados en </a:t>
            </a:r>
            <a:r>
              <a:rPr lang="es-ES" b="1" dirty="0"/>
              <a:t>procesos altamente competitivos.</a:t>
            </a:r>
          </a:p>
          <a:p>
            <a:pPr marL="742950" lvl="1" indent="-285750">
              <a:buFontTx/>
              <a:buChar char="-"/>
            </a:pPr>
            <a:r>
              <a:rPr lang="es-ES" dirty="0"/>
              <a:t>Plazas.</a:t>
            </a:r>
          </a:p>
          <a:p>
            <a:pPr marL="742950" lvl="1" indent="-285750">
              <a:buFontTx/>
              <a:buChar char="-"/>
            </a:pPr>
            <a:r>
              <a:rPr lang="es-ES" dirty="0"/>
              <a:t>Artículos.</a:t>
            </a:r>
          </a:p>
          <a:p>
            <a:pPr marL="742950" lvl="1" indent="-285750">
              <a:buFontTx/>
              <a:buChar char="-"/>
            </a:pPr>
            <a:r>
              <a:rPr lang="es-ES" dirty="0"/>
              <a:t>Proyectos.</a:t>
            </a:r>
          </a:p>
          <a:p>
            <a:pPr marL="285750" indent="-285750">
              <a:buFontTx/>
              <a:buChar char="-"/>
            </a:pPr>
            <a:r>
              <a:rPr lang="es-ES" b="1" dirty="0"/>
              <a:t>Los procesos no están carentes de subjetividad</a:t>
            </a:r>
            <a:r>
              <a:rPr lang="es-ES" dirty="0"/>
              <a:t> (margen para el personal </a:t>
            </a:r>
            <a:r>
              <a:rPr lang="es-ES" dirty="0" err="1"/>
              <a:t>branding</a:t>
            </a:r>
            <a:r>
              <a:rPr lang="es-ES" dirty="0"/>
              <a:t>)</a:t>
            </a:r>
          </a:p>
        </p:txBody>
      </p:sp>
      <p:sp>
        <p:nvSpPr>
          <p:cNvPr id="3" name="Rectángulo 2"/>
          <p:cNvSpPr/>
          <p:nvPr/>
        </p:nvSpPr>
        <p:spPr>
          <a:xfrm>
            <a:off x="0" y="81001"/>
            <a:ext cx="6627007" cy="461665"/>
          </a:xfrm>
          <a:prstGeom prst="rect">
            <a:avLst/>
          </a:prstGeom>
        </p:spPr>
        <p:txBody>
          <a:bodyPr wrap="none">
            <a:spAutoFit/>
          </a:bodyPr>
          <a:lstStyle/>
          <a:p>
            <a:r>
              <a:rPr lang="es-ES" sz="2400" b="1" dirty="0"/>
              <a:t>La carrera académica es similar a la carrera militar</a:t>
            </a:r>
          </a:p>
        </p:txBody>
      </p:sp>
      <p:sp>
        <p:nvSpPr>
          <p:cNvPr id="2" name="CuadroTexto 1"/>
          <p:cNvSpPr txBox="1"/>
          <p:nvPr/>
        </p:nvSpPr>
        <p:spPr>
          <a:xfrm>
            <a:off x="265043" y="6292783"/>
            <a:ext cx="6904383" cy="492443"/>
          </a:xfrm>
          <a:prstGeom prst="rect">
            <a:avLst/>
          </a:prstGeom>
          <a:noFill/>
        </p:spPr>
        <p:txBody>
          <a:bodyPr wrap="square" rtlCol="0">
            <a:spAutoFit/>
          </a:bodyPr>
          <a:lstStyle/>
          <a:p>
            <a:pPr algn="ctr"/>
            <a:r>
              <a:rPr lang="es-ES" sz="2600" b="1" dirty="0"/>
              <a:t>¡Nos diferencian los galones y las medallas!</a:t>
            </a:r>
          </a:p>
        </p:txBody>
      </p:sp>
    </p:spTree>
    <p:extLst>
      <p:ext uri="{BB962C8B-B14F-4D97-AF65-F5344CB8AC3E}">
        <p14:creationId xmlns:p14="http://schemas.microsoft.com/office/powerpoint/2010/main" val="3019237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5921" r="5276"/>
          <a:stretch/>
        </p:blipFill>
        <p:spPr>
          <a:xfrm>
            <a:off x="0" y="-4950"/>
            <a:ext cx="9144000" cy="6862950"/>
          </a:xfrm>
          <a:prstGeom prst="rect">
            <a:avLst/>
          </a:prstGeom>
        </p:spPr>
      </p:pic>
      <p:sp>
        <p:nvSpPr>
          <p:cNvPr id="7" name="Rectángulo 6"/>
          <p:cNvSpPr/>
          <p:nvPr/>
        </p:nvSpPr>
        <p:spPr>
          <a:xfrm>
            <a:off x="6225829" y="6292334"/>
            <a:ext cx="2619435" cy="369332"/>
          </a:xfrm>
          <a:prstGeom prst="rect">
            <a:avLst/>
          </a:prstGeom>
          <a:solidFill>
            <a:srgbClr val="FFFFFF"/>
          </a:solidFill>
        </p:spPr>
        <p:txBody>
          <a:bodyPr wrap="none">
            <a:spAutoFit/>
          </a:bodyPr>
          <a:lstStyle/>
          <a:p>
            <a:r>
              <a:rPr lang="en-US" b="1" dirty="0"/>
              <a:t>Universidad de Barcelona</a:t>
            </a:r>
            <a:endParaRPr lang="es-ES" b="1" dirty="0"/>
          </a:p>
        </p:txBody>
      </p:sp>
      <p:sp>
        <p:nvSpPr>
          <p:cNvPr id="8" name="Rectángulo 7"/>
          <p:cNvSpPr/>
          <p:nvPr/>
        </p:nvSpPr>
        <p:spPr>
          <a:xfrm>
            <a:off x="0" y="2981739"/>
            <a:ext cx="9144000" cy="1749287"/>
          </a:xfrm>
          <a:prstGeom prst="rect">
            <a:avLst/>
          </a:prstGeom>
          <a:solidFill>
            <a:srgbClr val="E8637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145774" y="3071552"/>
            <a:ext cx="8799443" cy="1569660"/>
          </a:xfrm>
          <a:prstGeom prst="rect">
            <a:avLst/>
          </a:prstGeom>
        </p:spPr>
        <p:txBody>
          <a:bodyPr wrap="square">
            <a:spAutoFit/>
          </a:bodyPr>
          <a:lstStyle/>
          <a:p>
            <a:pPr algn="ctr"/>
            <a:r>
              <a:rPr lang="es-ES" sz="4800" b="1" dirty="0">
                <a:solidFill>
                  <a:schemeClr val="bg1"/>
                </a:solidFill>
                <a:latin typeface="Prestige Elite Std" panose="02060509020206020304" pitchFamily="49" charset="0"/>
              </a:rPr>
              <a:t>Estrategia de marca personal</a:t>
            </a:r>
            <a:endParaRPr lang="es-ES" sz="4800" b="1" i="1" dirty="0">
              <a:solidFill>
                <a:schemeClr val="bg1"/>
              </a:solidFill>
              <a:latin typeface="Prestige Elite Std" panose="02060509020206020304" pitchFamily="49" charset="0"/>
            </a:endParaRPr>
          </a:p>
        </p:txBody>
      </p:sp>
    </p:spTree>
    <p:extLst>
      <p:ext uri="{BB962C8B-B14F-4D97-AF65-F5344CB8AC3E}">
        <p14:creationId xmlns:p14="http://schemas.microsoft.com/office/powerpoint/2010/main" val="105543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12" name="Rectángulo 11"/>
          <p:cNvSpPr/>
          <p:nvPr/>
        </p:nvSpPr>
        <p:spPr>
          <a:xfrm>
            <a:off x="41558" y="61870"/>
            <a:ext cx="1243904"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INDEX</a:t>
            </a:r>
          </a:p>
        </p:txBody>
      </p:sp>
      <p:sp>
        <p:nvSpPr>
          <p:cNvPr id="2" name="CuadroTexto 1"/>
          <p:cNvSpPr txBox="1"/>
          <p:nvPr/>
        </p:nvSpPr>
        <p:spPr>
          <a:xfrm>
            <a:off x="795131" y="1722783"/>
            <a:ext cx="8521147" cy="3046988"/>
          </a:xfrm>
          <a:prstGeom prst="rect">
            <a:avLst/>
          </a:prstGeom>
          <a:noFill/>
        </p:spPr>
        <p:txBody>
          <a:bodyPr wrap="square" rtlCol="0">
            <a:spAutoFit/>
          </a:bodyPr>
          <a:lstStyle/>
          <a:p>
            <a:pPr marL="342900" indent="-342900">
              <a:buFont typeface="+mj-lt"/>
              <a:buAutoNum type="arabicPeriod"/>
            </a:pPr>
            <a:r>
              <a:rPr lang="es-ES" sz="2400" dirty="0"/>
              <a:t>Introducción al Marketing, Marca y Marca Personal</a:t>
            </a:r>
          </a:p>
          <a:p>
            <a:pPr marL="342900" indent="-342900">
              <a:buFont typeface="+mj-lt"/>
              <a:buAutoNum type="arabicPeriod"/>
            </a:pPr>
            <a:r>
              <a:rPr lang="es-ES" sz="2400" dirty="0"/>
              <a:t>Marca Universidad</a:t>
            </a:r>
          </a:p>
          <a:p>
            <a:pPr marL="342900" indent="-342900">
              <a:buFont typeface="+mj-lt"/>
              <a:buAutoNum type="arabicPeriod"/>
            </a:pPr>
            <a:r>
              <a:rPr lang="es-ES" sz="2400" dirty="0"/>
              <a:t>El nombre, un aspecto fundamental del </a:t>
            </a:r>
            <a:r>
              <a:rPr lang="es-ES" sz="2400" dirty="0" err="1"/>
              <a:t>Branding</a:t>
            </a:r>
            <a:endParaRPr lang="es-ES" sz="2400" dirty="0"/>
          </a:p>
          <a:p>
            <a:pPr marL="342900" indent="-342900">
              <a:buFont typeface="+mj-lt"/>
              <a:buAutoNum type="arabicPeriod"/>
            </a:pPr>
            <a:r>
              <a:rPr lang="es-ES" sz="2400" dirty="0"/>
              <a:t>La marca del académico</a:t>
            </a:r>
          </a:p>
          <a:p>
            <a:pPr marL="342900" indent="-342900">
              <a:buFont typeface="+mj-lt"/>
              <a:buAutoNum type="arabicPeriod"/>
            </a:pPr>
            <a:r>
              <a:rPr lang="es-ES" sz="2400" dirty="0"/>
              <a:t>Estrategia de </a:t>
            </a:r>
            <a:r>
              <a:rPr lang="es-ES" sz="2400"/>
              <a:t>marca personal</a:t>
            </a:r>
          </a:p>
          <a:p>
            <a:pPr marL="342900" indent="-342900">
              <a:buFont typeface="+mj-lt"/>
              <a:buAutoNum type="arabicPeriod"/>
            </a:pPr>
            <a:r>
              <a:rPr lang="es-ES" sz="2400"/>
              <a:t>Carrera Académica</a:t>
            </a:r>
            <a:endParaRPr lang="es-ES" sz="2400" dirty="0"/>
          </a:p>
          <a:p>
            <a:pPr marL="342900" indent="-342900">
              <a:buFont typeface="+mj-lt"/>
              <a:buAutoNum type="arabicPeriod"/>
            </a:pPr>
            <a:r>
              <a:rPr lang="es-ES" sz="2400" dirty="0"/>
              <a:t>La imagen, una </a:t>
            </a:r>
            <a:r>
              <a:rPr lang="es-ES" sz="2400"/>
              <a:t>cuestión delicada</a:t>
            </a:r>
          </a:p>
          <a:p>
            <a:pPr marL="342900" indent="-342900">
              <a:buFont typeface="+mj-lt"/>
              <a:buAutoNum type="arabicPeriod"/>
            </a:pPr>
            <a:r>
              <a:rPr lang="es-ES" sz="2400"/>
              <a:t>Perfiles Científicos</a:t>
            </a:r>
            <a:endParaRPr lang="es-ES" dirty="0"/>
          </a:p>
        </p:txBody>
      </p:sp>
    </p:spTree>
    <p:extLst>
      <p:ext uri="{BB962C8B-B14F-4D97-AF65-F5344CB8AC3E}">
        <p14:creationId xmlns:p14="http://schemas.microsoft.com/office/powerpoint/2010/main" val="2601426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p:cNvGraphicFramePr/>
          <p:nvPr>
            <p:extLst>
              <p:ext uri="{D42A27DB-BD31-4B8C-83A1-F6EECF244321}">
                <p14:modId xmlns:p14="http://schemas.microsoft.com/office/powerpoint/2010/main" val="3320078157"/>
              </p:ext>
            </p:extLst>
          </p:nvPr>
        </p:nvGraphicFramePr>
        <p:xfrm>
          <a:off x="-121128" y="228269"/>
          <a:ext cx="5191174" cy="5479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967409" y="-57433"/>
            <a:ext cx="3139909" cy="769441"/>
          </a:xfrm>
          <a:prstGeom prst="rect">
            <a:avLst/>
          </a:prstGeom>
          <a:noFill/>
        </p:spPr>
        <p:txBody>
          <a:bodyPr wrap="square" rtlCol="0">
            <a:spAutoFit/>
          </a:bodyPr>
          <a:lstStyle/>
          <a:p>
            <a:r>
              <a:rPr lang="es-ES" sz="4400" b="1" dirty="0"/>
              <a:t>Planificación</a:t>
            </a:r>
          </a:p>
        </p:txBody>
      </p:sp>
      <p:sp>
        <p:nvSpPr>
          <p:cNvPr id="11" name="CuadroTexto 10"/>
          <p:cNvSpPr txBox="1"/>
          <p:nvPr/>
        </p:nvSpPr>
        <p:spPr>
          <a:xfrm>
            <a:off x="5895130" y="1652147"/>
            <a:ext cx="2729948" cy="769441"/>
          </a:xfrm>
          <a:prstGeom prst="rect">
            <a:avLst/>
          </a:prstGeom>
          <a:noFill/>
        </p:spPr>
        <p:txBody>
          <a:bodyPr wrap="square" rtlCol="0">
            <a:spAutoFit/>
          </a:bodyPr>
          <a:lstStyle/>
          <a:p>
            <a:r>
              <a:rPr lang="es-ES" sz="4400" b="1" dirty="0"/>
              <a:t>Acción</a:t>
            </a:r>
          </a:p>
        </p:txBody>
      </p:sp>
      <p:graphicFrame>
        <p:nvGraphicFramePr>
          <p:cNvPr id="20" name="Diagrama 19"/>
          <p:cNvGraphicFramePr/>
          <p:nvPr>
            <p:extLst>
              <p:ext uri="{D42A27DB-BD31-4B8C-83A1-F6EECF244321}">
                <p14:modId xmlns:p14="http://schemas.microsoft.com/office/powerpoint/2010/main" val="206273951"/>
              </p:ext>
            </p:extLst>
          </p:nvPr>
        </p:nvGraphicFramePr>
        <p:xfrm>
          <a:off x="4107318" y="1774852"/>
          <a:ext cx="5191174" cy="46849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Rectángulo 1"/>
          <p:cNvSpPr/>
          <p:nvPr/>
        </p:nvSpPr>
        <p:spPr>
          <a:xfrm>
            <a:off x="4128286" y="539800"/>
            <a:ext cx="4572000" cy="646331"/>
          </a:xfrm>
          <a:prstGeom prst="rect">
            <a:avLst/>
          </a:prstGeom>
        </p:spPr>
        <p:txBody>
          <a:bodyPr>
            <a:spAutoFit/>
          </a:bodyPr>
          <a:lstStyle/>
          <a:p>
            <a:pPr>
              <a:buFont typeface="Arial" panose="020B0604020202020204" pitchFamily="34" charset="0"/>
              <a:buChar char="•"/>
            </a:pPr>
            <a:r>
              <a:rPr lang="es-ES" dirty="0"/>
              <a:t>" </a:t>
            </a:r>
            <a:r>
              <a:rPr lang="es-ES" dirty="0" err="1"/>
              <a:t>Operari</a:t>
            </a:r>
            <a:r>
              <a:rPr lang="es-ES" dirty="0"/>
              <a:t> </a:t>
            </a:r>
            <a:r>
              <a:rPr lang="es-ES" dirty="0" err="1"/>
              <a:t>sequitur</a:t>
            </a:r>
            <a:r>
              <a:rPr lang="es-ES" dirty="0"/>
              <a:t> </a:t>
            </a:r>
            <a:r>
              <a:rPr lang="es-ES" dirty="0" err="1"/>
              <a:t>esse</a:t>
            </a:r>
            <a:r>
              <a:rPr lang="es-ES" dirty="0"/>
              <a:t>». («El obrar sigue al ser " ).  Tomás de Aquino</a:t>
            </a:r>
          </a:p>
        </p:txBody>
      </p:sp>
    </p:spTree>
    <p:extLst>
      <p:ext uri="{BB962C8B-B14F-4D97-AF65-F5344CB8AC3E}">
        <p14:creationId xmlns:p14="http://schemas.microsoft.com/office/powerpoint/2010/main" val="3538078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2923" r="10361"/>
          <a:stretch/>
        </p:blipFill>
        <p:spPr>
          <a:xfrm>
            <a:off x="5232871" y="1701561"/>
            <a:ext cx="3831617" cy="4455136"/>
          </a:xfrm>
          <a:prstGeom prst="rect">
            <a:avLst/>
          </a:prstGeom>
        </p:spPr>
      </p:pic>
      <p:grpSp>
        <p:nvGrpSpPr>
          <p:cNvPr id="8" name="Grupo 7"/>
          <p:cNvGrpSpPr/>
          <p:nvPr/>
        </p:nvGrpSpPr>
        <p:grpSpPr>
          <a:xfrm>
            <a:off x="7043736" y="-813098"/>
            <a:ext cx="2432091" cy="2328579"/>
            <a:chOff x="3167375" y="-403871"/>
            <a:chExt cx="2213747" cy="2328579"/>
          </a:xfrm>
        </p:grpSpPr>
        <p:sp>
          <p:nvSpPr>
            <p:cNvPr id="10" name="Elipse 9"/>
            <p:cNvSpPr/>
            <p:nvPr/>
          </p:nvSpPr>
          <p:spPr>
            <a:xfrm>
              <a:off x="3167375" y="-403871"/>
              <a:ext cx="2213747" cy="2328579"/>
            </a:xfrm>
            <a:prstGeom prst="ellipse">
              <a:avLst/>
            </a:prstGeom>
          </p:spPr>
          <p:style>
            <a:lnRef idx="2">
              <a:schemeClr val="lt1">
                <a:hueOff val="0"/>
                <a:satOff val="0"/>
                <a:lumOff val="0"/>
                <a:alphaOff val="0"/>
              </a:schemeClr>
            </a:lnRef>
            <a:fillRef idx="1">
              <a:schemeClr val="accent4">
                <a:shade val="80000"/>
                <a:alpha val="50000"/>
                <a:hueOff val="-252633"/>
                <a:satOff val="0"/>
                <a:lumOff val="16580"/>
                <a:alphaOff val="0"/>
              </a:schemeClr>
            </a:fillRef>
            <a:effectRef idx="0">
              <a:schemeClr val="accent4">
                <a:shade val="80000"/>
                <a:alpha val="50000"/>
                <a:hueOff val="-252633"/>
                <a:satOff val="0"/>
                <a:lumOff val="16580"/>
                <a:alphaOff val="0"/>
              </a:schemeClr>
            </a:effectRef>
            <a:fontRef idx="minor">
              <a:schemeClr val="tx1"/>
            </a:fontRef>
          </p:style>
        </p:sp>
        <p:sp>
          <p:nvSpPr>
            <p:cNvPr id="11" name="Elipse 4"/>
            <p:cNvSpPr txBox="1"/>
            <p:nvPr/>
          </p:nvSpPr>
          <p:spPr>
            <a:xfrm>
              <a:off x="3491571" y="-62859"/>
              <a:ext cx="1565355" cy="16465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Identificación</a:t>
              </a:r>
              <a:br>
                <a:rPr lang="es-ES" sz="2000" b="1" kern="1200" dirty="0"/>
              </a:br>
              <a:r>
                <a:rPr lang="es-ES" sz="2000" b="1" kern="1200" dirty="0"/>
                <a:t>Diferenciación</a:t>
              </a:r>
            </a:p>
          </p:txBody>
        </p:sp>
      </p:grpSp>
      <p:sp>
        <p:nvSpPr>
          <p:cNvPr id="4" name="Rectángulo 3"/>
          <p:cNvSpPr/>
          <p:nvPr/>
        </p:nvSpPr>
        <p:spPr>
          <a:xfrm>
            <a:off x="210612" y="1174469"/>
            <a:ext cx="4572000" cy="1815882"/>
          </a:xfrm>
          <a:prstGeom prst="rect">
            <a:avLst/>
          </a:prstGeom>
        </p:spPr>
        <p:txBody>
          <a:bodyPr>
            <a:spAutoFit/>
          </a:bodyPr>
          <a:lstStyle/>
          <a:p>
            <a:r>
              <a:rPr lang="es-ES" sz="2800" dirty="0">
                <a:latin typeface="Calibri" panose="020F0502020204030204" pitchFamily="34" charset="0"/>
              </a:rPr>
              <a:t>Valores</a:t>
            </a:r>
          </a:p>
          <a:p>
            <a:r>
              <a:rPr lang="es-ES" sz="2800" dirty="0">
                <a:latin typeface="Calibri" panose="020F0502020204030204" pitchFamily="34" charset="0"/>
              </a:rPr>
              <a:t>Personalidad</a:t>
            </a:r>
          </a:p>
          <a:p>
            <a:r>
              <a:rPr lang="es-ES" sz="2800" dirty="0">
                <a:latin typeface="Calibri" panose="020F0502020204030204" pitchFamily="34" charset="0"/>
              </a:rPr>
              <a:t>Fortalezas</a:t>
            </a:r>
          </a:p>
          <a:p>
            <a:r>
              <a:rPr lang="es-ES" sz="2800" dirty="0">
                <a:latin typeface="Calibri" panose="020F0502020204030204" pitchFamily="34" charset="0"/>
              </a:rPr>
              <a:t>Imagen</a:t>
            </a:r>
            <a:endParaRPr lang="es-ES" sz="2800" dirty="0"/>
          </a:p>
        </p:txBody>
      </p:sp>
      <p:sp>
        <p:nvSpPr>
          <p:cNvPr id="5" name="Rectángulo 4"/>
          <p:cNvSpPr/>
          <p:nvPr/>
        </p:nvSpPr>
        <p:spPr>
          <a:xfrm>
            <a:off x="173987" y="241384"/>
            <a:ext cx="2800767" cy="646331"/>
          </a:xfrm>
          <a:prstGeom prst="rect">
            <a:avLst/>
          </a:prstGeom>
        </p:spPr>
        <p:txBody>
          <a:bodyPr wrap="none">
            <a:spAutoFit/>
          </a:bodyPr>
          <a:lstStyle/>
          <a:p>
            <a:r>
              <a:rPr lang="es-ES" sz="3600" dirty="0">
                <a:latin typeface="Arial" panose="020B0604020202020204" pitchFamily="34" charset="0"/>
              </a:rPr>
              <a:t>¿Quién soy?</a:t>
            </a:r>
            <a:endParaRPr lang="es-ES" sz="3600" dirty="0"/>
          </a:p>
        </p:txBody>
      </p:sp>
      <p:sp>
        <p:nvSpPr>
          <p:cNvPr id="6" name="Rectángulo 5"/>
          <p:cNvSpPr/>
          <p:nvPr/>
        </p:nvSpPr>
        <p:spPr>
          <a:xfrm>
            <a:off x="2496612" y="413891"/>
            <a:ext cx="4493538" cy="646331"/>
          </a:xfrm>
          <a:prstGeom prst="rect">
            <a:avLst/>
          </a:prstGeom>
        </p:spPr>
        <p:txBody>
          <a:bodyPr wrap="none">
            <a:spAutoFit/>
          </a:bodyPr>
          <a:lstStyle/>
          <a:p>
            <a:r>
              <a:rPr lang="es-ES" sz="3600" dirty="0">
                <a:latin typeface="Arial" panose="020B0604020202020204" pitchFamily="34" charset="0"/>
              </a:rPr>
              <a:t>¿Qué me diferencia?</a:t>
            </a:r>
          </a:p>
        </p:txBody>
      </p:sp>
      <p:sp>
        <p:nvSpPr>
          <p:cNvPr id="7" name="CuadroTexto 6"/>
          <p:cNvSpPr txBox="1"/>
          <p:nvPr/>
        </p:nvSpPr>
        <p:spPr>
          <a:xfrm>
            <a:off x="317694" y="3362418"/>
            <a:ext cx="4915178" cy="2677656"/>
          </a:xfrm>
          <a:prstGeom prst="rect">
            <a:avLst/>
          </a:prstGeom>
          <a:noFill/>
        </p:spPr>
        <p:txBody>
          <a:bodyPr wrap="square" rtlCol="0">
            <a:spAutoFit/>
          </a:bodyPr>
          <a:lstStyle/>
          <a:p>
            <a:r>
              <a:rPr lang="es-ES" sz="2400" dirty="0"/>
              <a:t>¿Qué debo potenciar?</a:t>
            </a:r>
          </a:p>
          <a:p>
            <a:r>
              <a:rPr lang="es-ES" sz="2400" dirty="0"/>
              <a:t>¿Qué debo incluir en mi vida?</a:t>
            </a:r>
          </a:p>
          <a:p>
            <a:r>
              <a:rPr lang="es-ES" sz="2400" dirty="0"/>
              <a:t>¿Cuáles son mis marcas asociadas?</a:t>
            </a:r>
          </a:p>
          <a:p>
            <a:r>
              <a:rPr lang="es-ES" sz="2400" dirty="0"/>
              <a:t>¿Qué estoy dispuesto a hacer (sacrificios) para conseguir mis objetivos?</a:t>
            </a:r>
            <a:endParaRPr lang="es-ES" sz="2000" dirty="0"/>
          </a:p>
          <a:p>
            <a:endParaRPr lang="es-ES" sz="2400" dirty="0"/>
          </a:p>
        </p:txBody>
      </p:sp>
    </p:spTree>
    <p:extLst>
      <p:ext uri="{BB962C8B-B14F-4D97-AF65-F5344CB8AC3E}">
        <p14:creationId xmlns:p14="http://schemas.microsoft.com/office/powerpoint/2010/main" val="1285186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92782"/>
            <a:ext cx="1697970" cy="48696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18980" y="6255385"/>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330437" y="1661060"/>
            <a:ext cx="6472493" cy="2308324"/>
          </a:xfrm>
          <a:prstGeom prst="rect">
            <a:avLst/>
          </a:prstGeom>
        </p:spPr>
        <p:txBody>
          <a:bodyPr wrap="square">
            <a:spAutoFit/>
          </a:bodyPr>
          <a:lstStyle/>
          <a:p>
            <a:pPr marL="285750" indent="-285750">
              <a:buFont typeface="Arial" panose="020B0604020202020204" pitchFamily="34" charset="0"/>
              <a:buChar char="•"/>
            </a:pPr>
            <a:r>
              <a:rPr lang="es-ES" dirty="0">
                <a:latin typeface="Arial" panose="020B0604020202020204" pitchFamily="34" charset="0"/>
              </a:rPr>
              <a:t>Saber a dónde te diriges es imprescindible para acertar el camino. </a:t>
            </a:r>
          </a:p>
          <a:p>
            <a:pPr marL="285750" indent="-285750">
              <a:buFont typeface="Arial" panose="020B0604020202020204" pitchFamily="34" charset="0"/>
              <a:buChar char="•"/>
            </a:pPr>
            <a:r>
              <a:rPr lang="es-ES" dirty="0">
                <a:latin typeface="Arial" panose="020B0604020202020204" pitchFamily="34" charset="0"/>
              </a:rPr>
              <a:t>Crearse objetivos a largo plazo y metas volantes.</a:t>
            </a:r>
          </a:p>
          <a:p>
            <a:pPr marL="285750" indent="-285750">
              <a:buFont typeface="Arial" panose="020B0604020202020204" pitchFamily="34" charset="0"/>
              <a:buChar char="•"/>
            </a:pPr>
            <a:r>
              <a:rPr lang="es-ES" dirty="0">
                <a:latin typeface="Arial" panose="020B0604020202020204" pitchFamily="34" charset="0"/>
              </a:rPr>
              <a:t>Sigue a los modelos del campo, ellos son los que marcan las rutas a seguir.</a:t>
            </a:r>
          </a:p>
          <a:p>
            <a:pPr marL="285750" indent="-285750">
              <a:buFont typeface="Arial" panose="020B0604020202020204" pitchFamily="34" charset="0"/>
              <a:buChar char="•"/>
            </a:pPr>
            <a:r>
              <a:rPr lang="es-ES" dirty="0">
                <a:latin typeface="Arial" panose="020B0604020202020204" pitchFamily="34" charset="0"/>
              </a:rPr>
              <a:t>No pierdas el tiempo en analizar cómo los mediocres se han posicionado. (Suerte, enchufes, trampas, ninguna de esas formas depende de uno y todas son indignas)</a:t>
            </a:r>
          </a:p>
        </p:txBody>
      </p:sp>
      <p:grpSp>
        <p:nvGrpSpPr>
          <p:cNvPr id="10" name="Grupo 9"/>
          <p:cNvGrpSpPr/>
          <p:nvPr/>
        </p:nvGrpSpPr>
        <p:grpSpPr>
          <a:xfrm>
            <a:off x="7382508" y="-777715"/>
            <a:ext cx="2213747" cy="2328579"/>
            <a:chOff x="5292457" y="1575545"/>
            <a:chExt cx="2213747" cy="2328579"/>
          </a:xfrm>
        </p:grpSpPr>
        <p:sp>
          <p:nvSpPr>
            <p:cNvPr id="11" name="Elipse 10"/>
            <p:cNvSpPr/>
            <p:nvPr/>
          </p:nvSpPr>
          <p:spPr>
            <a:xfrm>
              <a:off x="5292457" y="1575545"/>
              <a:ext cx="2213747" cy="2328579"/>
            </a:xfrm>
            <a:prstGeom prst="ellipse">
              <a:avLst/>
            </a:prstGeom>
          </p:spPr>
          <p:style>
            <a:lnRef idx="2">
              <a:schemeClr val="lt1">
                <a:hueOff val="0"/>
                <a:satOff val="0"/>
                <a:lumOff val="0"/>
                <a:alphaOff val="0"/>
              </a:schemeClr>
            </a:lnRef>
            <a:fillRef idx="1">
              <a:schemeClr val="accent4">
                <a:shade val="80000"/>
                <a:alpha val="50000"/>
                <a:hueOff val="-505267"/>
                <a:satOff val="0"/>
                <a:lumOff val="33161"/>
                <a:alphaOff val="0"/>
              </a:schemeClr>
            </a:fillRef>
            <a:effectRef idx="0">
              <a:schemeClr val="accent4">
                <a:shade val="80000"/>
                <a:alpha val="50000"/>
                <a:hueOff val="-505267"/>
                <a:satOff val="0"/>
                <a:lumOff val="33161"/>
                <a:alphaOff val="0"/>
              </a:schemeClr>
            </a:effectRef>
            <a:fontRef idx="minor">
              <a:schemeClr val="tx1"/>
            </a:fontRef>
          </p:style>
        </p:sp>
        <p:sp>
          <p:nvSpPr>
            <p:cNvPr id="12" name="Elipse 4"/>
            <p:cNvSpPr txBox="1"/>
            <p:nvPr/>
          </p:nvSpPr>
          <p:spPr>
            <a:xfrm>
              <a:off x="5616653" y="1916557"/>
              <a:ext cx="1565355" cy="16465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Metas &amp; Objetivos</a:t>
              </a:r>
            </a:p>
          </p:txBody>
        </p:sp>
      </p:grpSp>
      <p:sp>
        <p:nvSpPr>
          <p:cNvPr id="4" name="Rectángulo 3"/>
          <p:cNvSpPr/>
          <p:nvPr/>
        </p:nvSpPr>
        <p:spPr>
          <a:xfrm>
            <a:off x="176879" y="343258"/>
            <a:ext cx="4572000" cy="646331"/>
          </a:xfrm>
          <a:prstGeom prst="rect">
            <a:avLst/>
          </a:prstGeom>
        </p:spPr>
        <p:txBody>
          <a:bodyPr>
            <a:spAutoFit/>
          </a:bodyPr>
          <a:lstStyle/>
          <a:p>
            <a:r>
              <a:rPr lang="es-ES" sz="3600" dirty="0">
                <a:latin typeface="Arial" panose="020B0604020202020204" pitchFamily="34" charset="0"/>
              </a:rPr>
              <a:t>¿A dónde quieres ir? </a:t>
            </a:r>
          </a:p>
        </p:txBody>
      </p:sp>
      <p:sp>
        <p:nvSpPr>
          <p:cNvPr id="5" name="Rectángulo 4"/>
          <p:cNvSpPr/>
          <p:nvPr/>
        </p:nvSpPr>
        <p:spPr>
          <a:xfrm>
            <a:off x="4125138" y="519342"/>
            <a:ext cx="4673074" cy="1200329"/>
          </a:xfrm>
          <a:prstGeom prst="rect">
            <a:avLst/>
          </a:prstGeom>
        </p:spPr>
        <p:txBody>
          <a:bodyPr wrap="none">
            <a:spAutoFit/>
          </a:bodyPr>
          <a:lstStyle/>
          <a:p>
            <a:r>
              <a:rPr lang="es-ES" sz="3600" dirty="0">
                <a:latin typeface="Arial" panose="020B0604020202020204" pitchFamily="34" charset="0"/>
              </a:rPr>
              <a:t>¿Qué te gustaría ser  </a:t>
            </a:r>
          </a:p>
          <a:p>
            <a:r>
              <a:rPr lang="es-ES" sz="3600" dirty="0">
                <a:latin typeface="Arial" panose="020B0604020202020204" pitchFamily="34" charset="0"/>
              </a:rPr>
              <a:t>de mayor?</a:t>
            </a:r>
            <a:endParaRPr lang="es-ES" sz="3600" dirty="0"/>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071" y="4022401"/>
            <a:ext cx="1905000" cy="2181225"/>
          </a:xfrm>
          <a:prstGeom prst="rect">
            <a:avLst/>
          </a:prstGeom>
        </p:spPr>
      </p:pic>
      <p:pic>
        <p:nvPicPr>
          <p:cNvPr id="15" name="Imagen 14"/>
          <p:cNvPicPr>
            <a:picLocks noChangeAspect="1"/>
          </p:cNvPicPr>
          <p:nvPr/>
        </p:nvPicPr>
        <p:blipFill rotWithShape="1">
          <a:blip r:embed="rId3">
            <a:extLst>
              <a:ext uri="{28A0092B-C50C-407E-A947-70E740481C1C}">
                <a14:useLocalDpi xmlns:a14="http://schemas.microsoft.com/office/drawing/2010/main" val="0"/>
              </a:ext>
            </a:extLst>
          </a:blip>
          <a:srcRect l="17776" r="20470"/>
          <a:stretch/>
        </p:blipFill>
        <p:spPr>
          <a:xfrm>
            <a:off x="2568550" y="3986027"/>
            <a:ext cx="1905000" cy="2192008"/>
          </a:xfrm>
          <a:prstGeom prst="rect">
            <a:avLst/>
          </a:prstGeom>
        </p:spPr>
      </p:pic>
      <p:pic>
        <p:nvPicPr>
          <p:cNvPr id="16" name="Imagen 15"/>
          <p:cNvPicPr>
            <a:picLocks noChangeAspect="1"/>
          </p:cNvPicPr>
          <p:nvPr/>
        </p:nvPicPr>
        <p:blipFill rotWithShape="1">
          <a:blip r:embed="rId4">
            <a:extLst>
              <a:ext uri="{28A0092B-C50C-407E-A947-70E740481C1C}">
                <a14:useLocalDpi xmlns:a14="http://schemas.microsoft.com/office/drawing/2010/main" val="0"/>
              </a:ext>
            </a:extLst>
          </a:blip>
          <a:srcRect l="27495" r="33518" b="20783"/>
          <a:stretch/>
        </p:blipFill>
        <p:spPr>
          <a:xfrm>
            <a:off x="4708312" y="4015528"/>
            <a:ext cx="1904999" cy="2181225"/>
          </a:xfrm>
          <a:prstGeom prst="rect">
            <a:avLst/>
          </a:prstGeom>
        </p:spPr>
      </p:pic>
      <p:pic>
        <p:nvPicPr>
          <p:cNvPr id="17" name="Imagen 16"/>
          <p:cNvPicPr>
            <a:picLocks noChangeAspect="1"/>
          </p:cNvPicPr>
          <p:nvPr/>
        </p:nvPicPr>
        <p:blipFill rotWithShape="1">
          <a:blip r:embed="rId5">
            <a:extLst>
              <a:ext uri="{28A0092B-C50C-407E-A947-70E740481C1C}">
                <a14:useLocalDpi xmlns:a14="http://schemas.microsoft.com/office/drawing/2010/main" val="0"/>
              </a:ext>
            </a:extLst>
          </a:blip>
          <a:srcRect l="16299" t="1" r="4404" b="-822"/>
          <a:stretch/>
        </p:blipFill>
        <p:spPr>
          <a:xfrm>
            <a:off x="416671" y="3995952"/>
            <a:ext cx="1917121" cy="2182083"/>
          </a:xfrm>
          <a:prstGeom prst="rect">
            <a:avLst/>
          </a:prstGeom>
        </p:spPr>
      </p:pic>
      <p:pic>
        <p:nvPicPr>
          <p:cNvPr id="8" name="Imagen 7"/>
          <p:cNvPicPr>
            <a:picLocks noChangeAspect="1"/>
          </p:cNvPicPr>
          <p:nvPr/>
        </p:nvPicPr>
        <p:blipFill rotWithShape="1">
          <a:blip r:embed="rId6">
            <a:extLst>
              <a:ext uri="{28A0092B-C50C-407E-A947-70E740481C1C}">
                <a14:useLocalDpi xmlns:a14="http://schemas.microsoft.com/office/drawing/2010/main" val="0"/>
              </a:ext>
            </a:extLst>
          </a:blip>
          <a:srcRect l="29068" r="12834"/>
          <a:stretch/>
        </p:blipFill>
        <p:spPr>
          <a:xfrm>
            <a:off x="6848071" y="1619501"/>
            <a:ext cx="1905000" cy="2181225"/>
          </a:xfrm>
          <a:prstGeom prst="rect">
            <a:avLst/>
          </a:prstGeom>
        </p:spPr>
      </p:pic>
    </p:spTree>
    <p:extLst>
      <p:ext uri="{BB962C8B-B14F-4D97-AF65-F5344CB8AC3E}">
        <p14:creationId xmlns:p14="http://schemas.microsoft.com/office/powerpoint/2010/main" val="923421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6132" y="44061"/>
            <a:ext cx="7297057" cy="1692771"/>
          </a:xfrm>
          <a:prstGeom prst="rect">
            <a:avLst/>
          </a:prstGeom>
        </p:spPr>
        <p:txBody>
          <a:bodyPr wrap="square">
            <a:spAutoFit/>
          </a:bodyPr>
          <a:lstStyle/>
          <a:p>
            <a:endParaRPr lang="es-ES" dirty="0">
              <a:latin typeface="Arial" panose="020B0604020202020204" pitchFamily="34" charset="0"/>
            </a:endParaRPr>
          </a:p>
          <a:p>
            <a:endParaRPr lang="es-ES" dirty="0">
              <a:latin typeface="Arial" panose="020B0604020202020204" pitchFamily="34" charset="0"/>
            </a:endParaRPr>
          </a:p>
          <a:p>
            <a:r>
              <a:rPr lang="es-ES" sz="3200" b="1" dirty="0">
                <a:latin typeface="Arial" panose="020B0604020202020204" pitchFamily="34" charset="0"/>
              </a:rPr>
              <a:t>Acota tu mercado</a:t>
            </a:r>
          </a:p>
          <a:p>
            <a:endParaRPr lang="es-ES" dirty="0">
              <a:latin typeface="Arial" panose="020B0604020202020204" pitchFamily="34" charset="0"/>
            </a:endParaRPr>
          </a:p>
          <a:p>
            <a:endParaRPr lang="es-ES" dirty="0">
              <a:latin typeface="Arial" panose="020B0604020202020204" pitchFamily="34" charset="0"/>
            </a:endParaRPr>
          </a:p>
        </p:txBody>
      </p:sp>
      <p:grpSp>
        <p:nvGrpSpPr>
          <p:cNvPr id="8" name="Grupo 7"/>
          <p:cNvGrpSpPr/>
          <p:nvPr/>
        </p:nvGrpSpPr>
        <p:grpSpPr>
          <a:xfrm>
            <a:off x="7255248" y="-823046"/>
            <a:ext cx="2213747" cy="2328579"/>
            <a:chOff x="3167375" y="3554961"/>
            <a:chExt cx="2213747" cy="2328579"/>
          </a:xfrm>
        </p:grpSpPr>
        <p:sp>
          <p:nvSpPr>
            <p:cNvPr id="10" name="Elipse 9"/>
            <p:cNvSpPr/>
            <p:nvPr/>
          </p:nvSpPr>
          <p:spPr>
            <a:xfrm>
              <a:off x="3167375" y="3554961"/>
              <a:ext cx="2213747" cy="2328579"/>
            </a:xfrm>
            <a:prstGeom prst="ellipse">
              <a:avLst/>
            </a:prstGeom>
          </p:spPr>
          <p:style>
            <a:lnRef idx="2">
              <a:schemeClr val="lt1">
                <a:hueOff val="0"/>
                <a:satOff val="0"/>
                <a:lumOff val="0"/>
                <a:alphaOff val="0"/>
              </a:schemeClr>
            </a:lnRef>
            <a:fillRef idx="1">
              <a:schemeClr val="accent4">
                <a:shade val="80000"/>
                <a:alpha val="50000"/>
                <a:hueOff val="-505267"/>
                <a:satOff val="0"/>
                <a:lumOff val="33161"/>
                <a:alphaOff val="0"/>
              </a:schemeClr>
            </a:fillRef>
            <a:effectRef idx="0">
              <a:schemeClr val="accent4">
                <a:shade val="80000"/>
                <a:alpha val="50000"/>
                <a:hueOff val="-505267"/>
                <a:satOff val="0"/>
                <a:lumOff val="33161"/>
                <a:alphaOff val="0"/>
              </a:schemeClr>
            </a:effectRef>
            <a:fontRef idx="minor">
              <a:schemeClr val="tx1"/>
            </a:fontRef>
          </p:style>
        </p:sp>
        <p:sp>
          <p:nvSpPr>
            <p:cNvPr id="11" name="Elipse 4"/>
            <p:cNvSpPr txBox="1"/>
            <p:nvPr/>
          </p:nvSpPr>
          <p:spPr>
            <a:xfrm>
              <a:off x="3491571" y="3895973"/>
              <a:ext cx="1565355" cy="16465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t>Mercado y Especialización</a:t>
              </a:r>
            </a:p>
          </p:txBody>
        </p:sp>
      </p:grpSp>
      <p:pic>
        <p:nvPicPr>
          <p:cNvPr id="1026" name="Picture 2" descr="http://deproconsultores.com/wp-content/uploads/2016/05/Art-157-autonomo-hombre-orquesta.jp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55247" y="4263666"/>
            <a:ext cx="1916055" cy="191605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171414" y="5887263"/>
            <a:ext cx="4160113" cy="369332"/>
          </a:xfrm>
          <a:prstGeom prst="rect">
            <a:avLst/>
          </a:prstGeom>
          <a:solidFill>
            <a:srgbClr val="FF0000"/>
          </a:solidFill>
        </p:spPr>
        <p:txBody>
          <a:bodyPr wrap="none">
            <a:spAutoFit/>
          </a:bodyPr>
          <a:lstStyle/>
          <a:p>
            <a:r>
              <a:rPr lang="es-ES" b="1" dirty="0">
                <a:solidFill>
                  <a:schemeClr val="bg1"/>
                </a:solidFill>
                <a:latin typeface="Arial" panose="020B0604020202020204" pitchFamily="34" charset="0"/>
              </a:rPr>
              <a:t>Aprendiz de todo, maestro de nada </a:t>
            </a:r>
          </a:p>
        </p:txBody>
      </p:sp>
      <p:sp>
        <p:nvSpPr>
          <p:cNvPr id="15" name="Rectángulo 14"/>
          <p:cNvSpPr/>
          <p:nvPr/>
        </p:nvSpPr>
        <p:spPr>
          <a:xfrm>
            <a:off x="225808" y="4289191"/>
            <a:ext cx="7156699" cy="1477328"/>
          </a:xfrm>
          <a:prstGeom prst="rect">
            <a:avLst/>
          </a:prstGeom>
          <a:solidFill>
            <a:schemeClr val="accent4">
              <a:lumMod val="40000"/>
              <a:lumOff val="60000"/>
            </a:schemeClr>
          </a:solidFill>
        </p:spPr>
        <p:txBody>
          <a:bodyPr wrap="square">
            <a:spAutoFit/>
          </a:bodyPr>
          <a:lstStyle/>
          <a:p>
            <a:r>
              <a:rPr lang="es-ES" b="1" dirty="0">
                <a:latin typeface="Arial" panose="020B0604020202020204" pitchFamily="34" charset="0"/>
              </a:rPr>
              <a:t>Especialízate en áreas concretas que cumplan los siguientes criterios:</a:t>
            </a:r>
          </a:p>
          <a:p>
            <a:r>
              <a:rPr lang="es-ES" dirty="0">
                <a:latin typeface="Arial" panose="020B0604020202020204" pitchFamily="34" charset="0"/>
              </a:rPr>
              <a:t>	- No estén agotadas.</a:t>
            </a:r>
          </a:p>
          <a:p>
            <a:r>
              <a:rPr lang="es-ES" dirty="0">
                <a:latin typeface="Arial" panose="020B0604020202020204" pitchFamily="34" charset="0"/>
              </a:rPr>
              <a:t>	- Se ajusten a tus intereses, habilidades y conocimientos.</a:t>
            </a:r>
          </a:p>
          <a:p>
            <a:r>
              <a:rPr lang="es-ES" dirty="0">
                <a:latin typeface="Arial" panose="020B0604020202020204" pitchFamily="34" charset="0"/>
              </a:rPr>
              <a:t>	- Exista una demanda real (de investigaciones, de empleo).</a:t>
            </a:r>
          </a:p>
        </p:txBody>
      </p:sp>
      <p:sp>
        <p:nvSpPr>
          <p:cNvPr id="16" name="Rectángulo 15"/>
          <p:cNvSpPr/>
          <p:nvPr/>
        </p:nvSpPr>
        <p:spPr>
          <a:xfrm>
            <a:off x="225809" y="1396700"/>
            <a:ext cx="7156699" cy="2585323"/>
          </a:xfrm>
          <a:prstGeom prst="rect">
            <a:avLst/>
          </a:prstGeom>
          <a:solidFill>
            <a:schemeClr val="accent5">
              <a:lumMod val="20000"/>
              <a:lumOff val="80000"/>
            </a:schemeClr>
          </a:solidFill>
        </p:spPr>
        <p:txBody>
          <a:bodyPr wrap="square">
            <a:spAutoFit/>
          </a:bodyPr>
          <a:lstStyle/>
          <a:p>
            <a:r>
              <a:rPr lang="es-ES" b="1" dirty="0">
                <a:latin typeface="Arial" panose="020B0604020202020204" pitchFamily="34" charset="0"/>
              </a:rPr>
              <a:t>Análisis del área:</a:t>
            </a:r>
          </a:p>
          <a:p>
            <a:endParaRPr lang="es-ES" dirty="0">
              <a:latin typeface="Arial" panose="020B0604020202020204" pitchFamily="34" charset="0"/>
            </a:endParaRPr>
          </a:p>
          <a:p>
            <a:r>
              <a:rPr lang="es-ES" b="1" dirty="0">
                <a:latin typeface="Arial" panose="020B0604020202020204" pitchFamily="34" charset="0"/>
              </a:rPr>
              <a:t>Características del área científica:</a:t>
            </a:r>
          </a:p>
          <a:p>
            <a:pPr marL="742950" lvl="1" indent="-285750">
              <a:buFont typeface="Arial" panose="020B0604020202020204" pitchFamily="34" charset="0"/>
              <a:buChar char="•"/>
            </a:pPr>
            <a:r>
              <a:rPr lang="es-ES" dirty="0">
                <a:latin typeface="Arial" panose="020B0604020202020204" pitchFamily="34" charset="0"/>
              </a:rPr>
              <a:t>Líneas de investigación en desarrollo/agotadas/emergentes/clásicas</a:t>
            </a:r>
          </a:p>
          <a:p>
            <a:pPr marL="742950" lvl="1" indent="-285750">
              <a:buFont typeface="Arial" panose="020B0604020202020204" pitchFamily="34" charset="0"/>
              <a:buChar char="•"/>
            </a:pPr>
            <a:r>
              <a:rPr lang="es-ES" dirty="0">
                <a:latin typeface="Arial" panose="020B0604020202020204" pitchFamily="34" charset="0"/>
              </a:rPr>
              <a:t>¿Qué requisitos hay en el área?</a:t>
            </a:r>
          </a:p>
          <a:p>
            <a:pPr marL="742950" lvl="1" indent="-285750">
              <a:buFont typeface="Arial" panose="020B0604020202020204" pitchFamily="34" charset="0"/>
              <a:buChar char="•"/>
            </a:pPr>
            <a:r>
              <a:rPr lang="es-ES" dirty="0">
                <a:latin typeface="Arial" panose="020B0604020202020204" pitchFamily="34" charset="0"/>
              </a:rPr>
              <a:t>¿Quiénes son los Gatekeepers? Editores, Autoridades Políticas, Autoridades científicas.</a:t>
            </a:r>
          </a:p>
          <a:p>
            <a:pPr marL="742950" lvl="1" indent="-285750">
              <a:buFont typeface="Arial" panose="020B0604020202020204" pitchFamily="34" charset="0"/>
              <a:buChar char="•"/>
            </a:pPr>
            <a:r>
              <a:rPr lang="es-ES" dirty="0">
                <a:latin typeface="Arial" panose="020B0604020202020204" pitchFamily="34" charset="0"/>
              </a:rPr>
              <a:t>Posibles competidores.</a:t>
            </a:r>
          </a:p>
        </p:txBody>
      </p:sp>
    </p:spTree>
    <p:extLst>
      <p:ext uri="{BB962C8B-B14F-4D97-AF65-F5344CB8AC3E}">
        <p14:creationId xmlns:p14="http://schemas.microsoft.com/office/powerpoint/2010/main" val="377355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978" y="2384843"/>
            <a:ext cx="5395022" cy="3813835"/>
          </a:xfrm>
          <a:prstGeom prst="rect">
            <a:avLst/>
          </a:prstGeom>
        </p:spPr>
      </p:pic>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82388" y="19727"/>
            <a:ext cx="7430378" cy="1077218"/>
          </a:xfrm>
          <a:prstGeom prst="rect">
            <a:avLst/>
          </a:prstGeom>
        </p:spPr>
        <p:txBody>
          <a:bodyPr wrap="square">
            <a:spAutoFit/>
          </a:bodyPr>
          <a:lstStyle/>
          <a:p>
            <a:endParaRPr lang="es-ES" dirty="0">
              <a:latin typeface="Arial" panose="020B0604020202020204" pitchFamily="34" charset="0"/>
            </a:endParaRPr>
          </a:p>
          <a:p>
            <a:r>
              <a:rPr lang="es-ES" sz="2800" b="1" dirty="0">
                <a:latin typeface="Arial" panose="020B0604020202020204" pitchFamily="34" charset="0"/>
              </a:rPr>
              <a:t>Evalúa tu actual posicionamiento</a:t>
            </a:r>
          </a:p>
          <a:p>
            <a:endParaRPr lang="es-ES" dirty="0">
              <a:latin typeface="Arial" panose="020B0604020202020204" pitchFamily="34" charset="0"/>
            </a:endParaRPr>
          </a:p>
        </p:txBody>
      </p:sp>
      <p:grpSp>
        <p:nvGrpSpPr>
          <p:cNvPr id="10" name="Grupo 9"/>
          <p:cNvGrpSpPr/>
          <p:nvPr/>
        </p:nvGrpSpPr>
        <p:grpSpPr>
          <a:xfrm>
            <a:off x="7298416" y="-947573"/>
            <a:ext cx="2213747" cy="2328579"/>
            <a:chOff x="1002566" y="1575545"/>
            <a:chExt cx="2213747" cy="2328579"/>
          </a:xfrm>
        </p:grpSpPr>
        <p:sp>
          <p:nvSpPr>
            <p:cNvPr id="11" name="Elipse 10"/>
            <p:cNvSpPr/>
            <p:nvPr/>
          </p:nvSpPr>
          <p:spPr>
            <a:xfrm>
              <a:off x="1002566" y="1575545"/>
              <a:ext cx="2213747" cy="2328579"/>
            </a:xfrm>
            <a:prstGeom prst="ellipse">
              <a:avLst/>
            </a:prstGeom>
          </p:spPr>
          <p:style>
            <a:lnRef idx="2">
              <a:schemeClr val="lt1">
                <a:hueOff val="0"/>
                <a:satOff val="0"/>
                <a:lumOff val="0"/>
                <a:alphaOff val="0"/>
              </a:schemeClr>
            </a:lnRef>
            <a:fillRef idx="1">
              <a:schemeClr val="accent4">
                <a:shade val="80000"/>
                <a:alpha val="50000"/>
                <a:hueOff val="-252633"/>
                <a:satOff val="0"/>
                <a:lumOff val="16580"/>
                <a:alphaOff val="0"/>
              </a:schemeClr>
            </a:fillRef>
            <a:effectRef idx="0">
              <a:schemeClr val="accent4">
                <a:shade val="80000"/>
                <a:alpha val="50000"/>
                <a:hueOff val="-252633"/>
                <a:satOff val="0"/>
                <a:lumOff val="16580"/>
                <a:alphaOff val="0"/>
              </a:schemeClr>
            </a:effectRef>
            <a:fontRef idx="minor">
              <a:schemeClr val="tx1"/>
            </a:fontRef>
          </p:style>
        </p:sp>
        <p:sp>
          <p:nvSpPr>
            <p:cNvPr id="12" name="Elipse 4"/>
            <p:cNvSpPr txBox="1"/>
            <p:nvPr/>
          </p:nvSpPr>
          <p:spPr>
            <a:xfrm>
              <a:off x="1326762" y="1916557"/>
              <a:ext cx="1565355" cy="16465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err="1"/>
                <a:t>Autocheck</a:t>
              </a:r>
              <a:endParaRPr lang="es-ES" sz="2400" kern="1200" dirty="0"/>
            </a:p>
          </p:txBody>
        </p:sp>
      </p:grpSp>
      <p:sp>
        <p:nvSpPr>
          <p:cNvPr id="6" name="Rectángulo 5"/>
          <p:cNvSpPr/>
          <p:nvPr/>
        </p:nvSpPr>
        <p:spPr>
          <a:xfrm>
            <a:off x="677678" y="2054921"/>
            <a:ext cx="5247861" cy="463826"/>
          </a:xfrm>
          <a:prstGeom prst="rect">
            <a:avLst/>
          </a:prstGeom>
          <a:gradFill flip="none" rotWithShape="1">
            <a:gsLst>
              <a:gs pos="23000">
                <a:schemeClr val="accent1">
                  <a:lumMod val="5000"/>
                  <a:lumOff val="95000"/>
                </a:schemeClr>
              </a:gs>
              <a:gs pos="56000">
                <a:srgbClr val="002060"/>
              </a:gs>
              <a:gs pos="100000">
                <a:srgbClr val="405888"/>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677678" y="3145051"/>
            <a:ext cx="5247861" cy="463826"/>
          </a:xfrm>
          <a:prstGeom prst="rect">
            <a:avLst/>
          </a:prstGeom>
          <a:gradFill flip="none" rotWithShape="1">
            <a:gsLst>
              <a:gs pos="84000">
                <a:schemeClr val="accent1">
                  <a:lumMod val="5000"/>
                  <a:lumOff val="95000"/>
                </a:schemeClr>
              </a:gs>
              <a:gs pos="94000">
                <a:srgbClr val="385723"/>
              </a:gs>
              <a:gs pos="100000">
                <a:srgbClr val="385723"/>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289590" y="1664025"/>
            <a:ext cx="4391891" cy="461665"/>
          </a:xfrm>
          <a:prstGeom prst="rect">
            <a:avLst/>
          </a:prstGeom>
          <a:noFill/>
        </p:spPr>
        <p:txBody>
          <a:bodyPr wrap="square" rtlCol="0">
            <a:spAutoFit/>
          </a:bodyPr>
          <a:lstStyle/>
          <a:p>
            <a:r>
              <a:rPr lang="es-ES" sz="2400" b="1" dirty="0">
                <a:solidFill>
                  <a:srgbClr val="002060"/>
                </a:solidFill>
              </a:rPr>
              <a:t>Dimensión formativa</a:t>
            </a:r>
          </a:p>
        </p:txBody>
      </p:sp>
      <p:sp>
        <p:nvSpPr>
          <p:cNvPr id="16" name="CuadroTexto 15"/>
          <p:cNvSpPr txBox="1"/>
          <p:nvPr/>
        </p:nvSpPr>
        <p:spPr>
          <a:xfrm>
            <a:off x="289589" y="3816023"/>
            <a:ext cx="4391891" cy="461665"/>
          </a:xfrm>
          <a:prstGeom prst="rect">
            <a:avLst/>
          </a:prstGeom>
          <a:noFill/>
        </p:spPr>
        <p:txBody>
          <a:bodyPr wrap="square" rtlCol="0">
            <a:spAutoFit/>
          </a:bodyPr>
          <a:lstStyle/>
          <a:p>
            <a:r>
              <a:rPr lang="es-ES" sz="2400" b="1" dirty="0">
                <a:solidFill>
                  <a:srgbClr val="C00000"/>
                </a:solidFill>
              </a:rPr>
              <a:t>Dimensión laboral</a:t>
            </a:r>
          </a:p>
        </p:txBody>
      </p:sp>
      <p:sp>
        <p:nvSpPr>
          <p:cNvPr id="17" name="Rectángulo 16"/>
          <p:cNvSpPr/>
          <p:nvPr/>
        </p:nvSpPr>
        <p:spPr>
          <a:xfrm>
            <a:off x="289590" y="2737422"/>
            <a:ext cx="2778453" cy="461665"/>
          </a:xfrm>
          <a:prstGeom prst="rect">
            <a:avLst/>
          </a:prstGeom>
        </p:spPr>
        <p:txBody>
          <a:bodyPr wrap="none">
            <a:spAutoFit/>
          </a:bodyPr>
          <a:lstStyle/>
          <a:p>
            <a:r>
              <a:rPr lang="es-ES" sz="2400" b="1" dirty="0">
                <a:solidFill>
                  <a:schemeClr val="accent6">
                    <a:lumMod val="50000"/>
                  </a:schemeClr>
                </a:solidFill>
              </a:rPr>
              <a:t>Dimensión científica</a:t>
            </a:r>
          </a:p>
        </p:txBody>
      </p:sp>
      <p:sp>
        <p:nvSpPr>
          <p:cNvPr id="20" name="CuadroTexto 19"/>
          <p:cNvSpPr txBox="1"/>
          <p:nvPr/>
        </p:nvSpPr>
        <p:spPr>
          <a:xfrm>
            <a:off x="282388" y="4889420"/>
            <a:ext cx="3367614" cy="461665"/>
          </a:xfrm>
          <a:prstGeom prst="rect">
            <a:avLst/>
          </a:prstGeom>
          <a:noFill/>
        </p:spPr>
        <p:txBody>
          <a:bodyPr wrap="square" rtlCol="0">
            <a:spAutoFit/>
          </a:bodyPr>
          <a:lstStyle/>
          <a:p>
            <a:r>
              <a:rPr lang="es-ES" sz="2400" b="1" dirty="0">
                <a:solidFill>
                  <a:schemeClr val="tx1">
                    <a:lumMod val="75000"/>
                    <a:lumOff val="25000"/>
                  </a:schemeClr>
                </a:solidFill>
              </a:rPr>
              <a:t>Dimensión social</a:t>
            </a:r>
          </a:p>
        </p:txBody>
      </p:sp>
      <p:sp>
        <p:nvSpPr>
          <p:cNvPr id="21" name="Rectángulo 20"/>
          <p:cNvSpPr/>
          <p:nvPr/>
        </p:nvSpPr>
        <p:spPr>
          <a:xfrm>
            <a:off x="677678" y="4220609"/>
            <a:ext cx="5247861" cy="463826"/>
          </a:xfrm>
          <a:prstGeom prst="rect">
            <a:avLst/>
          </a:prstGeom>
          <a:gradFill flip="none" rotWithShape="1">
            <a:gsLst>
              <a:gs pos="80000">
                <a:schemeClr val="accent1">
                  <a:lumMod val="5000"/>
                  <a:lumOff val="95000"/>
                </a:schemeClr>
              </a:gs>
              <a:gs pos="84000">
                <a:srgbClr val="FF0505"/>
              </a:gs>
              <a:gs pos="100000">
                <a:srgbClr val="FF0000"/>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677678" y="5296167"/>
            <a:ext cx="5247861" cy="463826"/>
          </a:xfrm>
          <a:prstGeom prst="rect">
            <a:avLst/>
          </a:prstGeom>
          <a:gradFill flip="none" rotWithShape="1">
            <a:gsLst>
              <a:gs pos="92000">
                <a:schemeClr val="accent1">
                  <a:lumMod val="5000"/>
                  <a:lumOff val="95000"/>
                </a:schemeClr>
              </a:gs>
              <a:gs pos="100000">
                <a:srgbClr val="404040"/>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rot="1218997">
            <a:off x="7226688" y="1463820"/>
            <a:ext cx="2037737" cy="400110"/>
          </a:xfrm>
          <a:prstGeom prst="rect">
            <a:avLst/>
          </a:prstGeom>
        </p:spPr>
        <p:txBody>
          <a:bodyPr wrap="none">
            <a:spAutoFit/>
          </a:bodyPr>
          <a:lstStyle/>
          <a:p>
            <a:r>
              <a:rPr lang="es-ES" sz="2000" b="1" dirty="0">
                <a:solidFill>
                  <a:schemeClr val="tx1">
                    <a:lumMod val="75000"/>
                    <a:lumOff val="25000"/>
                  </a:schemeClr>
                </a:solidFill>
                <a:latin typeface="Arial" panose="020B0604020202020204" pitchFamily="34" charset="0"/>
              </a:rPr>
              <a:t>¿Cómo estoy? </a:t>
            </a:r>
            <a:endParaRPr lang="es-ES" sz="2000" dirty="0"/>
          </a:p>
        </p:txBody>
      </p:sp>
      <p:sp>
        <p:nvSpPr>
          <p:cNvPr id="8" name="Rectángulo 7"/>
          <p:cNvSpPr/>
          <p:nvPr/>
        </p:nvSpPr>
        <p:spPr>
          <a:xfrm rot="21156453">
            <a:off x="4009271" y="5832756"/>
            <a:ext cx="2903359" cy="369332"/>
          </a:xfrm>
          <a:prstGeom prst="rect">
            <a:avLst/>
          </a:prstGeom>
        </p:spPr>
        <p:txBody>
          <a:bodyPr wrap="none">
            <a:spAutoFit/>
          </a:bodyPr>
          <a:lstStyle/>
          <a:p>
            <a:r>
              <a:rPr lang="es-ES" b="1" dirty="0">
                <a:solidFill>
                  <a:schemeClr val="tx1">
                    <a:lumMod val="75000"/>
                    <a:lumOff val="25000"/>
                  </a:schemeClr>
                </a:solidFill>
                <a:latin typeface="Arial" panose="020B0604020202020204" pitchFamily="34" charset="0"/>
              </a:rPr>
              <a:t>¿Qué necesito reforzar? </a:t>
            </a:r>
            <a:endParaRPr lang="es-ES" dirty="0"/>
          </a:p>
        </p:txBody>
      </p:sp>
      <p:sp>
        <p:nvSpPr>
          <p:cNvPr id="13" name="Rectángulo 12"/>
          <p:cNvSpPr/>
          <p:nvPr/>
        </p:nvSpPr>
        <p:spPr>
          <a:xfrm rot="18405293">
            <a:off x="5938051" y="1228005"/>
            <a:ext cx="1737976" cy="400110"/>
          </a:xfrm>
          <a:prstGeom prst="rect">
            <a:avLst/>
          </a:prstGeom>
        </p:spPr>
        <p:txBody>
          <a:bodyPr wrap="none">
            <a:spAutoFit/>
          </a:bodyPr>
          <a:lstStyle/>
          <a:p>
            <a:r>
              <a:rPr lang="es-ES" sz="2000" b="1" dirty="0">
                <a:solidFill>
                  <a:schemeClr val="tx1">
                    <a:lumMod val="75000"/>
                    <a:lumOff val="25000"/>
                  </a:schemeClr>
                </a:solidFill>
                <a:latin typeface="Arial" panose="020B0604020202020204" pitchFamily="34" charset="0"/>
              </a:rPr>
              <a:t>¿Parto de 0?</a:t>
            </a:r>
          </a:p>
        </p:txBody>
      </p:sp>
    </p:spTree>
    <p:extLst>
      <p:ext uri="{BB962C8B-B14F-4D97-AF65-F5344CB8AC3E}">
        <p14:creationId xmlns:p14="http://schemas.microsoft.com/office/powerpoint/2010/main" val="1373965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1726486685"/>
              </p:ext>
            </p:extLst>
          </p:nvPr>
        </p:nvGraphicFramePr>
        <p:xfrm>
          <a:off x="3858866" y="1960055"/>
          <a:ext cx="60960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p:cNvGrpSpPr/>
          <p:nvPr/>
        </p:nvGrpSpPr>
        <p:grpSpPr>
          <a:xfrm>
            <a:off x="7790160" y="-512568"/>
            <a:ext cx="1567992" cy="1522092"/>
            <a:chOff x="1850927" y="527768"/>
            <a:chExt cx="1567992" cy="1522092"/>
          </a:xfrm>
        </p:grpSpPr>
        <p:sp>
          <p:nvSpPr>
            <p:cNvPr id="8" name="Elipse 7"/>
            <p:cNvSpPr/>
            <p:nvPr/>
          </p:nvSpPr>
          <p:spPr>
            <a:xfrm>
              <a:off x="1850927" y="527768"/>
              <a:ext cx="1567992" cy="1522092"/>
            </a:xfrm>
            <a:prstGeom prst="ellipse">
              <a:avLst/>
            </a:prstGeom>
          </p:spPr>
          <p:style>
            <a:lnRef idx="2">
              <a:schemeClr val="lt1">
                <a:hueOff val="0"/>
                <a:satOff val="0"/>
                <a:lumOff val="0"/>
                <a:alphaOff val="0"/>
              </a:schemeClr>
            </a:lnRef>
            <a:fillRef idx="1">
              <a:schemeClr val="accent6">
                <a:shade val="80000"/>
                <a:alpha val="50000"/>
                <a:hueOff val="189882"/>
                <a:satOff val="-7715"/>
                <a:lumOff val="18818"/>
                <a:alphaOff val="0"/>
              </a:schemeClr>
            </a:fillRef>
            <a:effectRef idx="0">
              <a:schemeClr val="accent6">
                <a:shade val="80000"/>
                <a:alpha val="50000"/>
                <a:hueOff val="189882"/>
                <a:satOff val="-7715"/>
                <a:lumOff val="18818"/>
                <a:alphaOff val="0"/>
              </a:schemeClr>
            </a:effectRef>
            <a:fontRef idx="minor">
              <a:schemeClr val="tx1"/>
            </a:fontRef>
          </p:style>
        </p:sp>
        <p:sp>
          <p:nvSpPr>
            <p:cNvPr id="10" name="Elipse 4"/>
            <p:cNvSpPr txBox="1"/>
            <p:nvPr/>
          </p:nvSpPr>
          <p:spPr>
            <a:xfrm>
              <a:off x="2080554" y="750673"/>
              <a:ext cx="1108738" cy="10762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S" sz="2000" kern="1200" dirty="0"/>
                <a:t>Producir</a:t>
              </a:r>
            </a:p>
          </p:txBody>
        </p:sp>
      </p:grpSp>
      <p:sp>
        <p:nvSpPr>
          <p:cNvPr id="11" name="CuadroTexto 10"/>
          <p:cNvSpPr txBox="1"/>
          <p:nvPr/>
        </p:nvSpPr>
        <p:spPr>
          <a:xfrm>
            <a:off x="6084250" y="4449813"/>
            <a:ext cx="1645227" cy="707886"/>
          </a:xfrm>
          <a:prstGeom prst="rect">
            <a:avLst/>
          </a:prstGeom>
          <a:noFill/>
        </p:spPr>
        <p:txBody>
          <a:bodyPr wrap="square" rtlCol="0">
            <a:spAutoFit/>
          </a:bodyPr>
          <a:lstStyle/>
          <a:p>
            <a:pPr algn="ctr"/>
            <a:r>
              <a:rPr lang="es-ES" sz="2000" b="1" dirty="0">
                <a:solidFill>
                  <a:schemeClr val="bg1"/>
                </a:solidFill>
              </a:rPr>
              <a:t>Dimensión formativa</a:t>
            </a:r>
          </a:p>
        </p:txBody>
      </p:sp>
      <p:sp>
        <p:nvSpPr>
          <p:cNvPr id="12" name="CuadroTexto 11"/>
          <p:cNvSpPr txBox="1"/>
          <p:nvPr/>
        </p:nvSpPr>
        <p:spPr>
          <a:xfrm>
            <a:off x="5148242" y="5344134"/>
            <a:ext cx="1343890" cy="707886"/>
          </a:xfrm>
          <a:prstGeom prst="rect">
            <a:avLst/>
          </a:prstGeom>
          <a:noFill/>
        </p:spPr>
        <p:txBody>
          <a:bodyPr wrap="square" rtlCol="0">
            <a:spAutoFit/>
          </a:bodyPr>
          <a:lstStyle/>
          <a:p>
            <a:pPr algn="ctr"/>
            <a:r>
              <a:rPr lang="es-ES" sz="2000" b="1" dirty="0">
                <a:solidFill>
                  <a:schemeClr val="bg1"/>
                </a:solidFill>
              </a:rPr>
              <a:t>Dimensión laboral</a:t>
            </a:r>
          </a:p>
        </p:txBody>
      </p:sp>
      <p:sp>
        <p:nvSpPr>
          <p:cNvPr id="13" name="Rectángulo 12"/>
          <p:cNvSpPr/>
          <p:nvPr/>
        </p:nvSpPr>
        <p:spPr>
          <a:xfrm>
            <a:off x="7249918" y="5299263"/>
            <a:ext cx="1737993" cy="707886"/>
          </a:xfrm>
          <a:prstGeom prst="rect">
            <a:avLst/>
          </a:prstGeom>
        </p:spPr>
        <p:txBody>
          <a:bodyPr wrap="square">
            <a:spAutoFit/>
          </a:bodyPr>
          <a:lstStyle/>
          <a:p>
            <a:pPr algn="ctr"/>
            <a:r>
              <a:rPr lang="es-ES" sz="2000" b="1" dirty="0">
                <a:solidFill>
                  <a:schemeClr val="bg1"/>
                </a:solidFill>
              </a:rPr>
              <a:t>Dimensión científica</a:t>
            </a:r>
          </a:p>
        </p:txBody>
      </p:sp>
      <p:sp>
        <p:nvSpPr>
          <p:cNvPr id="14" name="CuadroTexto 13"/>
          <p:cNvSpPr txBox="1"/>
          <p:nvPr/>
        </p:nvSpPr>
        <p:spPr>
          <a:xfrm>
            <a:off x="6173413" y="3245167"/>
            <a:ext cx="1466899" cy="707886"/>
          </a:xfrm>
          <a:prstGeom prst="rect">
            <a:avLst/>
          </a:prstGeom>
          <a:noFill/>
        </p:spPr>
        <p:txBody>
          <a:bodyPr wrap="square" rtlCol="0">
            <a:spAutoFit/>
          </a:bodyPr>
          <a:lstStyle/>
          <a:p>
            <a:pPr algn="ctr"/>
            <a:r>
              <a:rPr lang="es-ES" sz="2000" b="1" dirty="0">
                <a:solidFill>
                  <a:schemeClr val="bg1"/>
                </a:solidFill>
              </a:rPr>
              <a:t>Dimensión social</a:t>
            </a:r>
          </a:p>
        </p:txBody>
      </p:sp>
      <p:sp>
        <p:nvSpPr>
          <p:cNvPr id="4" name="CuadroTexto 3"/>
          <p:cNvSpPr txBox="1"/>
          <p:nvPr/>
        </p:nvSpPr>
        <p:spPr>
          <a:xfrm>
            <a:off x="45484" y="3128143"/>
            <a:ext cx="6071190" cy="2231380"/>
          </a:xfrm>
          <a:prstGeom prst="rect">
            <a:avLst/>
          </a:prstGeom>
          <a:solidFill>
            <a:srgbClr val="FFFFFF">
              <a:alpha val="50196"/>
            </a:srgbClr>
          </a:solidFill>
        </p:spPr>
        <p:txBody>
          <a:bodyPr wrap="square" rtlCol="0">
            <a:spAutoFit/>
          </a:bodyPr>
          <a:lstStyle/>
          <a:p>
            <a:pPr marL="285750" indent="-285750">
              <a:buFont typeface="Arial" panose="020B0604020202020204" pitchFamily="34" charset="0"/>
              <a:buChar char="•"/>
            </a:pPr>
            <a:r>
              <a:rPr lang="es-ES" sz="2300" dirty="0"/>
              <a:t>La deshonestidad es penalizada gravemente.</a:t>
            </a:r>
          </a:p>
          <a:p>
            <a:pPr marL="285750" indent="-285750">
              <a:buFont typeface="Arial" panose="020B0604020202020204" pitchFamily="34" charset="0"/>
              <a:buChar char="•"/>
            </a:pPr>
            <a:r>
              <a:rPr lang="es-ES" sz="2300" dirty="0"/>
              <a:t>La publicación debe darse en sitios adecuados.</a:t>
            </a:r>
          </a:p>
          <a:p>
            <a:pPr marL="285750" indent="-285750">
              <a:buFont typeface="Arial" panose="020B0604020202020204" pitchFamily="34" charset="0"/>
              <a:buChar char="•"/>
            </a:pPr>
            <a:r>
              <a:rPr lang="es-ES" sz="2300" dirty="0"/>
              <a:t>Lo ideal es que todas las dimensiones giren en torno a una misma temática (especialización).</a:t>
            </a:r>
          </a:p>
          <a:p>
            <a:pPr marL="285750" indent="-285750">
              <a:buFont typeface="Arial" panose="020B0604020202020204" pitchFamily="34" charset="0"/>
              <a:buChar char="•"/>
            </a:pPr>
            <a:r>
              <a:rPr lang="es-ES" sz="2300" dirty="0"/>
              <a:t>Trabajar el capital social es muy gratificante.</a:t>
            </a:r>
          </a:p>
          <a:p>
            <a:pPr marL="285750" indent="-285750">
              <a:buFont typeface="Arial" panose="020B0604020202020204" pitchFamily="34" charset="0"/>
              <a:buChar char="•"/>
            </a:pPr>
            <a:r>
              <a:rPr lang="es-ES" sz="2300" dirty="0"/>
              <a:t>Trabajo continuo y coherente.</a:t>
            </a:r>
          </a:p>
        </p:txBody>
      </p:sp>
      <p:sp>
        <p:nvSpPr>
          <p:cNvPr id="16" name="Rectángulo 15"/>
          <p:cNvSpPr/>
          <p:nvPr/>
        </p:nvSpPr>
        <p:spPr>
          <a:xfrm>
            <a:off x="282388" y="19727"/>
            <a:ext cx="7430378" cy="800219"/>
          </a:xfrm>
          <a:prstGeom prst="rect">
            <a:avLst/>
          </a:prstGeom>
        </p:spPr>
        <p:txBody>
          <a:bodyPr wrap="square">
            <a:spAutoFit/>
          </a:bodyPr>
          <a:lstStyle/>
          <a:p>
            <a:r>
              <a:rPr lang="es-ES" sz="2800" b="1" dirty="0">
                <a:latin typeface="Arial" panose="020B0604020202020204" pitchFamily="34" charset="0"/>
              </a:rPr>
              <a:t>Ponte manos a la obra</a:t>
            </a:r>
          </a:p>
          <a:p>
            <a:endParaRPr lang="es-ES" dirty="0">
              <a:latin typeface="Arial" panose="020B0604020202020204" pitchFamily="34" charset="0"/>
            </a:endParaRPr>
          </a:p>
        </p:txBody>
      </p:sp>
      <p:sp>
        <p:nvSpPr>
          <p:cNvPr id="2" name="Rectángulo 1"/>
          <p:cNvSpPr/>
          <p:nvPr/>
        </p:nvSpPr>
        <p:spPr>
          <a:xfrm>
            <a:off x="45484" y="679974"/>
            <a:ext cx="6951664" cy="2569934"/>
          </a:xfrm>
          <a:prstGeom prst="rect">
            <a:avLst/>
          </a:prstGeom>
        </p:spPr>
        <p:txBody>
          <a:bodyPr wrap="square">
            <a:spAutoFit/>
          </a:bodyPr>
          <a:lstStyle/>
          <a:p>
            <a:pPr marL="285750" indent="-285750">
              <a:buFont typeface="Arial" panose="020B0604020202020204" pitchFamily="34" charset="0"/>
              <a:buChar char="•"/>
            </a:pPr>
            <a:r>
              <a:rPr lang="es-ES" sz="2300" dirty="0"/>
              <a:t>El trabajo debe realizarse sobre la base formativa (cuesta de aprendizaje).</a:t>
            </a:r>
          </a:p>
          <a:p>
            <a:pPr marL="285750" indent="-285750">
              <a:buFont typeface="Arial" panose="020B0604020202020204" pitchFamily="34" charset="0"/>
              <a:buChar char="•"/>
            </a:pPr>
            <a:r>
              <a:rPr lang="es-ES" sz="2300" dirty="0"/>
              <a:t>Debe “balancearse” a los objetivos. En la academia española por ejemplo la investigación tiene más peso.</a:t>
            </a:r>
          </a:p>
          <a:p>
            <a:pPr marL="285750" indent="-285750">
              <a:buFont typeface="Arial" panose="020B0604020202020204" pitchFamily="34" charset="0"/>
              <a:buChar char="•"/>
            </a:pPr>
            <a:r>
              <a:rPr lang="es-ES" sz="2300" dirty="0"/>
              <a:t>Existen elementos que se pueden desarrollar de forma autónoma y otras dependiente.</a:t>
            </a:r>
          </a:p>
          <a:p>
            <a:pPr marL="285750" indent="-285750">
              <a:buFont typeface="Arial" panose="020B0604020202020204" pitchFamily="34" charset="0"/>
              <a:buChar char="•"/>
            </a:pPr>
            <a:r>
              <a:rPr lang="es-ES" sz="2300" dirty="0"/>
              <a:t>Es preferible poco y bueno a mucho y malo.</a:t>
            </a:r>
          </a:p>
        </p:txBody>
      </p:sp>
    </p:spTree>
    <p:extLst>
      <p:ext uri="{BB962C8B-B14F-4D97-AF65-F5344CB8AC3E}">
        <p14:creationId xmlns:p14="http://schemas.microsoft.com/office/powerpoint/2010/main" val="3481176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7776907" y="-512568"/>
            <a:ext cx="1567992" cy="1522092"/>
            <a:chOff x="3109748" y="2844377"/>
            <a:chExt cx="1567992" cy="1522092"/>
          </a:xfrm>
        </p:grpSpPr>
        <p:sp>
          <p:nvSpPr>
            <p:cNvPr id="8" name="Elipse 7"/>
            <p:cNvSpPr/>
            <p:nvPr/>
          </p:nvSpPr>
          <p:spPr>
            <a:xfrm>
              <a:off x="3109748" y="2844377"/>
              <a:ext cx="1567992" cy="1522092"/>
            </a:xfrm>
            <a:prstGeom prst="ellipse">
              <a:avLst/>
            </a:prstGeom>
          </p:spPr>
          <p:style>
            <a:lnRef idx="2">
              <a:schemeClr val="lt1">
                <a:hueOff val="0"/>
                <a:satOff val="0"/>
                <a:lumOff val="0"/>
                <a:alphaOff val="0"/>
              </a:schemeClr>
            </a:lnRef>
            <a:fillRef idx="1">
              <a:schemeClr val="accent6">
                <a:shade val="80000"/>
                <a:alpha val="50000"/>
                <a:hueOff val="379763"/>
                <a:satOff val="-15429"/>
                <a:lumOff val="37636"/>
                <a:alphaOff val="0"/>
              </a:schemeClr>
            </a:fillRef>
            <a:effectRef idx="0">
              <a:schemeClr val="accent6">
                <a:shade val="80000"/>
                <a:alpha val="50000"/>
                <a:hueOff val="379763"/>
                <a:satOff val="-15429"/>
                <a:lumOff val="37636"/>
                <a:alphaOff val="0"/>
              </a:schemeClr>
            </a:effectRef>
            <a:fontRef idx="minor">
              <a:schemeClr val="tx1"/>
            </a:fontRef>
          </p:style>
        </p:sp>
        <p:sp>
          <p:nvSpPr>
            <p:cNvPr id="10" name="Elipse 4"/>
            <p:cNvSpPr txBox="1"/>
            <p:nvPr/>
          </p:nvSpPr>
          <p:spPr>
            <a:xfrm>
              <a:off x="3339375" y="3067282"/>
              <a:ext cx="1108738" cy="10762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t>Comunicar</a:t>
              </a:r>
              <a:endParaRPr lang="es-ES" sz="1900" kern="1200" dirty="0"/>
            </a:p>
          </p:txBody>
        </p:sp>
      </p:grpSp>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117557" y="2574513"/>
            <a:ext cx="4335173" cy="1954381"/>
          </a:xfrm>
          <a:prstGeom prst="rect">
            <a:avLst/>
          </a:prstGeom>
        </p:spPr>
        <p:txBody>
          <a:bodyPr wrap="square">
            <a:spAutoFit/>
          </a:bodyPr>
          <a:lstStyle/>
          <a:p>
            <a:endParaRPr lang="es-ES" dirty="0"/>
          </a:p>
          <a:p>
            <a:endParaRPr lang="es-ES" dirty="0"/>
          </a:p>
          <a:p>
            <a:pPr marL="285750" indent="-285750">
              <a:buFontTx/>
              <a:buChar char="-"/>
            </a:pPr>
            <a:r>
              <a:rPr lang="es-ES" sz="1700" dirty="0"/>
              <a:t>Presencia en los principales congresos de la disciplina.</a:t>
            </a:r>
          </a:p>
          <a:p>
            <a:pPr marL="285750" indent="-285750">
              <a:buFontTx/>
              <a:buChar char="-"/>
            </a:pPr>
            <a:r>
              <a:rPr lang="es-ES" sz="1700" dirty="0"/>
              <a:t>Presencia en asociaciones científicas.</a:t>
            </a:r>
          </a:p>
          <a:p>
            <a:pPr marL="285750" indent="-285750">
              <a:buFontTx/>
              <a:buChar char="-"/>
            </a:pPr>
            <a:r>
              <a:rPr lang="es-ES" sz="1700" dirty="0"/>
              <a:t>Presencia y participación en foros del área.</a:t>
            </a:r>
          </a:p>
          <a:p>
            <a:pPr marL="285750" indent="-285750">
              <a:buFontTx/>
              <a:buChar char="-"/>
            </a:pPr>
            <a:r>
              <a:rPr lang="es-ES" sz="1700" dirty="0"/>
              <a:t>Importancia de hablar en púbico.</a:t>
            </a:r>
          </a:p>
        </p:txBody>
      </p:sp>
      <p:sp>
        <p:nvSpPr>
          <p:cNvPr id="3" name="CuadroTexto 2"/>
          <p:cNvSpPr txBox="1"/>
          <p:nvPr/>
        </p:nvSpPr>
        <p:spPr>
          <a:xfrm>
            <a:off x="3200564" y="118887"/>
            <a:ext cx="4665415" cy="646331"/>
          </a:xfrm>
          <a:prstGeom prst="rect">
            <a:avLst/>
          </a:prstGeom>
          <a:solidFill>
            <a:schemeClr val="bg1">
              <a:lumMod val="85000"/>
            </a:schemeClr>
          </a:solidFill>
        </p:spPr>
        <p:txBody>
          <a:bodyPr wrap="square" rtlCol="0">
            <a:spAutoFit/>
          </a:bodyPr>
          <a:lstStyle/>
          <a:p>
            <a:r>
              <a:rPr lang="es-ES" b="1" dirty="0"/>
              <a:t>La comunicación tiene dos normas básicas: </a:t>
            </a:r>
          </a:p>
          <a:p>
            <a:r>
              <a:rPr lang="es-ES" b="1" dirty="0"/>
              <a:t>Tener algo que decir y decirlo correctamente.</a:t>
            </a:r>
          </a:p>
        </p:txBody>
      </p:sp>
      <p:sp>
        <p:nvSpPr>
          <p:cNvPr id="4" name="CuadroTexto 3"/>
          <p:cNvSpPr txBox="1"/>
          <p:nvPr/>
        </p:nvSpPr>
        <p:spPr>
          <a:xfrm>
            <a:off x="293935" y="142729"/>
            <a:ext cx="2471781" cy="707886"/>
          </a:xfrm>
          <a:prstGeom prst="rect">
            <a:avLst/>
          </a:prstGeom>
          <a:solidFill>
            <a:schemeClr val="bg1">
              <a:lumMod val="85000"/>
            </a:schemeClr>
          </a:solidFill>
        </p:spPr>
        <p:txBody>
          <a:bodyPr wrap="square" rtlCol="0">
            <a:spAutoFit/>
          </a:bodyPr>
          <a:lstStyle/>
          <a:p>
            <a:r>
              <a:rPr lang="es-ES" sz="2000" b="1" dirty="0"/>
              <a:t>Lo que no se conoce, no se valora.</a:t>
            </a:r>
          </a:p>
        </p:txBody>
      </p:sp>
      <p:sp>
        <p:nvSpPr>
          <p:cNvPr id="12" name="CuadroTexto 11"/>
          <p:cNvSpPr txBox="1"/>
          <p:nvPr/>
        </p:nvSpPr>
        <p:spPr>
          <a:xfrm>
            <a:off x="6378850" y="669116"/>
            <a:ext cx="1487129" cy="369332"/>
          </a:xfrm>
          <a:prstGeom prst="rect">
            <a:avLst/>
          </a:prstGeom>
          <a:solidFill>
            <a:schemeClr val="bg1">
              <a:lumMod val="85000"/>
            </a:schemeClr>
          </a:solidFill>
        </p:spPr>
        <p:txBody>
          <a:bodyPr wrap="square" rtlCol="0">
            <a:spAutoFit/>
          </a:bodyPr>
          <a:lstStyle/>
          <a:p>
            <a:r>
              <a:rPr lang="es-ES" b="1" dirty="0"/>
              <a:t>Óscar Wilde</a:t>
            </a:r>
          </a:p>
        </p:txBody>
      </p:sp>
      <p:sp>
        <p:nvSpPr>
          <p:cNvPr id="5" name="Rectángulo 4"/>
          <p:cNvSpPr/>
          <p:nvPr/>
        </p:nvSpPr>
        <p:spPr>
          <a:xfrm>
            <a:off x="117557" y="2776266"/>
            <a:ext cx="4015586" cy="369332"/>
          </a:xfrm>
          <a:prstGeom prst="rect">
            <a:avLst/>
          </a:prstGeom>
        </p:spPr>
        <p:txBody>
          <a:bodyPr wrap="none">
            <a:spAutoFit/>
          </a:bodyPr>
          <a:lstStyle/>
          <a:p>
            <a:r>
              <a:rPr lang="es-ES" b="1" dirty="0"/>
              <a:t>Contar con una presencia activa en WEB</a:t>
            </a:r>
          </a:p>
        </p:txBody>
      </p:sp>
      <p:sp>
        <p:nvSpPr>
          <p:cNvPr id="14" name="CuadroTexto 13"/>
          <p:cNvSpPr txBox="1"/>
          <p:nvPr/>
        </p:nvSpPr>
        <p:spPr>
          <a:xfrm>
            <a:off x="46132" y="4869562"/>
            <a:ext cx="5155688" cy="1323439"/>
          </a:xfrm>
          <a:prstGeom prst="rect">
            <a:avLst/>
          </a:prstGeom>
          <a:solidFill>
            <a:schemeClr val="bg1">
              <a:lumMod val="85000"/>
            </a:schemeClr>
          </a:solidFill>
        </p:spPr>
        <p:txBody>
          <a:bodyPr wrap="square" rtlCol="0">
            <a:spAutoFit/>
          </a:bodyPr>
          <a:lstStyle/>
          <a:p>
            <a:r>
              <a:rPr lang="es-ES" sz="2000" b="1" dirty="0"/>
              <a:t>Debes estar donde está toda la comunidad y aspirar a estar en los mismos espacios que aquellos académicos que son un ejemplo para ti.</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271" y="4210412"/>
            <a:ext cx="3457398" cy="1981830"/>
          </a:xfrm>
          <a:prstGeom prst="rect">
            <a:avLst/>
          </a:prstGeom>
        </p:spPr>
      </p:pic>
      <p:sp>
        <p:nvSpPr>
          <p:cNvPr id="11" name="Rectángulo 10"/>
          <p:cNvSpPr/>
          <p:nvPr/>
        </p:nvSpPr>
        <p:spPr>
          <a:xfrm>
            <a:off x="4544703" y="1742592"/>
            <a:ext cx="4599297" cy="2215991"/>
          </a:xfrm>
          <a:prstGeom prst="rect">
            <a:avLst/>
          </a:prstGeom>
        </p:spPr>
        <p:txBody>
          <a:bodyPr wrap="square">
            <a:spAutoFit/>
          </a:bodyPr>
          <a:lstStyle/>
          <a:p>
            <a:r>
              <a:rPr lang="es-ES" b="1" dirty="0"/>
              <a:t>TENER UN ESPACIO WEB PROPIO</a:t>
            </a:r>
          </a:p>
          <a:p>
            <a:endParaRPr lang="es-ES" dirty="0"/>
          </a:p>
          <a:p>
            <a:r>
              <a:rPr lang="es-ES" sz="1700" dirty="0"/>
              <a:t>Generar repositorios visibles de los materiales</a:t>
            </a:r>
          </a:p>
          <a:p>
            <a:pPr marL="285750" indent="-285750">
              <a:buFontTx/>
              <a:buChar char="-"/>
            </a:pPr>
            <a:r>
              <a:rPr lang="es-ES" sz="1700" dirty="0"/>
              <a:t>Trabajos científicos (Repositorio institucional, </a:t>
            </a:r>
            <a:br>
              <a:rPr lang="es-ES" sz="1700" dirty="0"/>
            </a:br>
            <a:r>
              <a:rPr lang="es-ES" sz="1700" dirty="0"/>
              <a:t>Google Scholar, </a:t>
            </a:r>
            <a:r>
              <a:rPr lang="es-ES" sz="1700" dirty="0" err="1"/>
              <a:t>Researchgate</a:t>
            </a:r>
            <a:r>
              <a:rPr lang="es-ES" sz="1700" dirty="0"/>
              <a:t>, Academia.edu)</a:t>
            </a:r>
          </a:p>
          <a:p>
            <a:pPr marL="285750" indent="-285750">
              <a:buFontTx/>
              <a:buChar char="-"/>
            </a:pPr>
            <a:r>
              <a:rPr lang="es-ES" sz="1700" dirty="0"/>
              <a:t>Presentaciones (</a:t>
            </a:r>
            <a:r>
              <a:rPr lang="es-ES" sz="1700" dirty="0" err="1"/>
              <a:t>Slideshare</a:t>
            </a:r>
            <a:r>
              <a:rPr lang="es-ES" sz="1700" dirty="0"/>
              <a:t>)</a:t>
            </a:r>
          </a:p>
          <a:p>
            <a:pPr marL="285750" indent="-285750">
              <a:buFontTx/>
              <a:buChar char="-"/>
            </a:pPr>
            <a:r>
              <a:rPr lang="es-ES" sz="1700" dirty="0"/>
              <a:t>Datos</a:t>
            </a:r>
          </a:p>
          <a:p>
            <a:pPr marL="285750" indent="-285750">
              <a:buFontTx/>
              <a:buChar char="-"/>
            </a:pPr>
            <a:r>
              <a:rPr lang="es-ES" sz="1700" dirty="0"/>
              <a:t>Vídeos (</a:t>
            </a:r>
            <a:r>
              <a:rPr lang="es-ES" sz="1700" dirty="0" err="1"/>
              <a:t>Youtube</a:t>
            </a:r>
            <a:r>
              <a:rPr lang="es-ES" sz="1700" dirty="0"/>
              <a:t>)</a:t>
            </a:r>
          </a:p>
        </p:txBody>
      </p:sp>
      <p:sp>
        <p:nvSpPr>
          <p:cNvPr id="17" name="Rectángulo 16"/>
          <p:cNvSpPr/>
          <p:nvPr/>
        </p:nvSpPr>
        <p:spPr>
          <a:xfrm>
            <a:off x="163543" y="1448129"/>
            <a:ext cx="4335173" cy="907941"/>
          </a:xfrm>
          <a:prstGeom prst="rect">
            <a:avLst/>
          </a:prstGeom>
        </p:spPr>
        <p:txBody>
          <a:bodyPr wrap="square">
            <a:spAutoFit/>
          </a:bodyPr>
          <a:lstStyle/>
          <a:p>
            <a:r>
              <a:rPr lang="es-ES" b="1" dirty="0"/>
              <a:t>Participar de políticas activas de difusión científica </a:t>
            </a:r>
            <a:r>
              <a:rPr lang="es-ES" sz="1700" dirty="0"/>
              <a:t>(acceso abierto, difusión por redes sociales, </a:t>
            </a:r>
            <a:r>
              <a:rPr lang="es-ES" sz="1700" dirty="0" err="1"/>
              <a:t>mailing</a:t>
            </a:r>
            <a:r>
              <a:rPr lang="es-ES" sz="1700" dirty="0"/>
              <a:t>, etc.). </a:t>
            </a:r>
          </a:p>
        </p:txBody>
      </p:sp>
    </p:spTree>
    <p:extLst>
      <p:ext uri="{BB962C8B-B14F-4D97-AF65-F5344CB8AC3E}">
        <p14:creationId xmlns:p14="http://schemas.microsoft.com/office/powerpoint/2010/main" val="17419428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7776907" y="-512568"/>
            <a:ext cx="1567992" cy="1522092"/>
            <a:chOff x="3109748" y="2844377"/>
            <a:chExt cx="1567992" cy="1522092"/>
          </a:xfrm>
        </p:grpSpPr>
        <p:sp>
          <p:nvSpPr>
            <p:cNvPr id="8" name="Elipse 7"/>
            <p:cNvSpPr/>
            <p:nvPr/>
          </p:nvSpPr>
          <p:spPr>
            <a:xfrm>
              <a:off x="3109748" y="2844377"/>
              <a:ext cx="1567992" cy="1522092"/>
            </a:xfrm>
            <a:prstGeom prst="ellipse">
              <a:avLst/>
            </a:prstGeom>
          </p:spPr>
          <p:style>
            <a:lnRef idx="2">
              <a:schemeClr val="lt1">
                <a:hueOff val="0"/>
                <a:satOff val="0"/>
                <a:lumOff val="0"/>
                <a:alphaOff val="0"/>
              </a:schemeClr>
            </a:lnRef>
            <a:fillRef idx="1">
              <a:schemeClr val="accent6">
                <a:shade val="80000"/>
                <a:alpha val="50000"/>
                <a:hueOff val="379763"/>
                <a:satOff val="-15429"/>
                <a:lumOff val="37636"/>
                <a:alphaOff val="0"/>
              </a:schemeClr>
            </a:fillRef>
            <a:effectRef idx="0">
              <a:schemeClr val="accent6">
                <a:shade val="80000"/>
                <a:alpha val="50000"/>
                <a:hueOff val="379763"/>
                <a:satOff val="-15429"/>
                <a:lumOff val="37636"/>
                <a:alphaOff val="0"/>
              </a:schemeClr>
            </a:effectRef>
            <a:fontRef idx="minor">
              <a:schemeClr val="tx1"/>
            </a:fontRef>
          </p:style>
        </p:sp>
        <p:sp>
          <p:nvSpPr>
            <p:cNvPr id="10" name="Elipse 4"/>
            <p:cNvSpPr txBox="1"/>
            <p:nvPr/>
          </p:nvSpPr>
          <p:spPr>
            <a:xfrm>
              <a:off x="3339375" y="3067282"/>
              <a:ext cx="1108738" cy="10762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t>Comunicar</a:t>
              </a:r>
              <a:endParaRPr lang="es-ES" sz="1900" kern="1200" dirty="0"/>
            </a:p>
          </p:txBody>
        </p:sp>
      </p:grpSp>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C:\Users\Rafael\AppData\Local\Temp\x10sctmp18.png"/>
          <p:cNvPicPr>
            <a:picLocks noChangeAspect="1" noChangeArrowheads="1"/>
          </p:cNvPicPr>
          <p:nvPr/>
        </p:nvPicPr>
        <p:blipFill rotWithShape="1">
          <a:blip r:embed="rId2">
            <a:extLst>
              <a:ext uri="{28A0092B-C50C-407E-A947-70E740481C1C}">
                <a14:useLocalDpi xmlns:a14="http://schemas.microsoft.com/office/drawing/2010/main" val="0"/>
              </a:ext>
            </a:extLst>
          </a:blip>
          <a:srcRect r="29775"/>
          <a:stretch/>
        </p:blipFill>
        <p:spPr bwMode="auto">
          <a:xfrm>
            <a:off x="46133" y="573390"/>
            <a:ext cx="5161972" cy="43166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Rafael\AppData\Local\Temp\x10sctmp18.png"/>
          <p:cNvPicPr>
            <a:picLocks noChangeAspect="1" noChangeArrowheads="1"/>
          </p:cNvPicPr>
          <p:nvPr/>
        </p:nvPicPr>
        <p:blipFill rotWithShape="1">
          <a:blip r:embed="rId2">
            <a:extLst>
              <a:ext uri="{28A0092B-C50C-407E-A947-70E740481C1C}">
                <a14:useLocalDpi xmlns:a14="http://schemas.microsoft.com/office/drawing/2010/main" val="0"/>
              </a:ext>
            </a:extLst>
          </a:blip>
          <a:srcRect l="71589" b="92148"/>
          <a:stretch/>
        </p:blipFill>
        <p:spPr bwMode="auto">
          <a:xfrm>
            <a:off x="2994992" y="1368701"/>
            <a:ext cx="2589765" cy="420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Rafael\AppData\Local\Temp\x10sctmp19.png"/>
          <p:cNvPicPr>
            <a:picLocks noChangeAspect="1" noChangeArrowheads="1"/>
          </p:cNvPicPr>
          <p:nvPr/>
        </p:nvPicPr>
        <p:blipFill rotWithShape="1">
          <a:blip r:embed="rId3">
            <a:extLst>
              <a:ext uri="{28A0092B-C50C-407E-A947-70E740481C1C}">
                <a14:useLocalDpi xmlns:a14="http://schemas.microsoft.com/office/drawing/2010/main" val="0"/>
              </a:ext>
            </a:extLst>
          </a:blip>
          <a:srcRect l="35620" t="11692"/>
          <a:stretch/>
        </p:blipFill>
        <p:spPr bwMode="auto">
          <a:xfrm>
            <a:off x="4497847" y="531405"/>
            <a:ext cx="4568480" cy="50635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ers\Rafael\AppData\Local\Temp\x10sctmp19.png"/>
          <p:cNvPicPr>
            <a:picLocks noChangeAspect="1" noChangeArrowheads="1"/>
          </p:cNvPicPr>
          <p:nvPr/>
        </p:nvPicPr>
        <p:blipFill rotWithShape="1">
          <a:blip r:embed="rId3">
            <a:extLst>
              <a:ext uri="{28A0092B-C50C-407E-A947-70E740481C1C}">
                <a14:useLocalDpi xmlns:a14="http://schemas.microsoft.com/office/drawing/2010/main" val="0"/>
              </a:ext>
            </a:extLst>
          </a:blip>
          <a:srcRect r="93046" b="91658"/>
          <a:stretch/>
        </p:blipFill>
        <p:spPr bwMode="auto">
          <a:xfrm>
            <a:off x="5371762" y="1541720"/>
            <a:ext cx="340411" cy="3299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Rafael\AppData\Local\Temp\x10sctmp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212" y="2457698"/>
            <a:ext cx="4093788" cy="356153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185530" y="5054085"/>
            <a:ext cx="4312317" cy="1015663"/>
          </a:xfrm>
          <a:prstGeom prst="rect">
            <a:avLst/>
          </a:prstGeom>
          <a:noFill/>
        </p:spPr>
        <p:txBody>
          <a:bodyPr wrap="square" rtlCol="0">
            <a:spAutoFit/>
          </a:bodyPr>
          <a:lstStyle/>
          <a:p>
            <a:r>
              <a:rPr lang="es-ES" sz="2000" b="1" dirty="0"/>
              <a:t>Controla y actualiza la información que existe en internet sobre ti…</a:t>
            </a:r>
          </a:p>
          <a:p>
            <a:r>
              <a:rPr lang="es-ES" sz="2000" b="1" dirty="0"/>
              <a:t>Permite que tu obra esté accesible</a:t>
            </a:r>
          </a:p>
        </p:txBody>
      </p:sp>
    </p:spTree>
    <p:extLst>
      <p:ext uri="{BB962C8B-B14F-4D97-AF65-F5344CB8AC3E}">
        <p14:creationId xmlns:p14="http://schemas.microsoft.com/office/powerpoint/2010/main" val="3444347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7776907" y="-512568"/>
            <a:ext cx="1567992" cy="1522092"/>
            <a:chOff x="3109748" y="2844377"/>
            <a:chExt cx="1567992" cy="1522092"/>
          </a:xfrm>
        </p:grpSpPr>
        <p:sp>
          <p:nvSpPr>
            <p:cNvPr id="8" name="Elipse 7"/>
            <p:cNvSpPr/>
            <p:nvPr/>
          </p:nvSpPr>
          <p:spPr>
            <a:xfrm>
              <a:off x="3109748" y="2844377"/>
              <a:ext cx="1567992" cy="1522092"/>
            </a:xfrm>
            <a:prstGeom prst="ellipse">
              <a:avLst/>
            </a:prstGeom>
          </p:spPr>
          <p:style>
            <a:lnRef idx="2">
              <a:schemeClr val="lt1">
                <a:hueOff val="0"/>
                <a:satOff val="0"/>
                <a:lumOff val="0"/>
                <a:alphaOff val="0"/>
              </a:schemeClr>
            </a:lnRef>
            <a:fillRef idx="1">
              <a:schemeClr val="accent6">
                <a:shade val="80000"/>
                <a:alpha val="50000"/>
                <a:hueOff val="379763"/>
                <a:satOff val="-15429"/>
                <a:lumOff val="37636"/>
                <a:alphaOff val="0"/>
              </a:schemeClr>
            </a:fillRef>
            <a:effectRef idx="0">
              <a:schemeClr val="accent6">
                <a:shade val="80000"/>
                <a:alpha val="50000"/>
                <a:hueOff val="379763"/>
                <a:satOff val="-15429"/>
                <a:lumOff val="37636"/>
                <a:alphaOff val="0"/>
              </a:schemeClr>
            </a:effectRef>
            <a:fontRef idx="minor">
              <a:schemeClr val="tx1"/>
            </a:fontRef>
          </p:style>
        </p:sp>
        <p:sp>
          <p:nvSpPr>
            <p:cNvPr id="10" name="Elipse 4"/>
            <p:cNvSpPr txBox="1"/>
            <p:nvPr/>
          </p:nvSpPr>
          <p:spPr>
            <a:xfrm>
              <a:off x="3339375" y="3067282"/>
              <a:ext cx="1108738" cy="10762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a:t>Comunicar</a:t>
              </a:r>
              <a:endParaRPr lang="es-ES" sz="1900" kern="1200" dirty="0"/>
            </a:p>
          </p:txBody>
        </p:sp>
      </p:grpSp>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31121" y="29350"/>
            <a:ext cx="3710608" cy="369332"/>
          </a:xfrm>
          <a:prstGeom prst="rect">
            <a:avLst/>
          </a:prstGeom>
          <a:noFill/>
        </p:spPr>
        <p:txBody>
          <a:bodyPr wrap="square" rtlCol="0">
            <a:spAutoFit/>
          </a:bodyPr>
          <a:lstStyle/>
          <a:p>
            <a:r>
              <a:rPr lang="es-ES" dirty="0"/>
              <a:t>WEB PROPIA</a:t>
            </a:r>
          </a:p>
        </p:txBody>
      </p:sp>
      <p:pic>
        <p:nvPicPr>
          <p:cNvPr id="5122" name="Picture 2" descr="C:\Users\Rafael\AppData\Local\Temp\x10sctmp7.png"/>
          <p:cNvPicPr>
            <a:picLocks noChangeAspect="1" noChangeArrowheads="1"/>
          </p:cNvPicPr>
          <p:nvPr/>
        </p:nvPicPr>
        <p:blipFill rotWithShape="1">
          <a:blip r:embed="rId2">
            <a:extLst>
              <a:ext uri="{28A0092B-C50C-407E-A947-70E740481C1C}">
                <a14:useLocalDpi xmlns:a14="http://schemas.microsoft.com/office/drawing/2010/main" val="0"/>
              </a:ext>
            </a:extLst>
          </a:blip>
          <a:srcRect l="10724" t="15260" r="12439" b="14358"/>
          <a:stretch/>
        </p:blipFill>
        <p:spPr bwMode="auto">
          <a:xfrm>
            <a:off x="46132" y="1611617"/>
            <a:ext cx="9062635" cy="46666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426456" y="295499"/>
            <a:ext cx="3697357" cy="1200329"/>
          </a:xfrm>
          <a:prstGeom prst="rect">
            <a:avLst/>
          </a:prstGeom>
          <a:noFill/>
        </p:spPr>
        <p:txBody>
          <a:bodyPr wrap="square" rtlCol="0">
            <a:spAutoFit/>
          </a:bodyPr>
          <a:lstStyle/>
          <a:p>
            <a:r>
              <a:rPr lang="es-ES" b="1" dirty="0"/>
              <a:t>Currículo Vitae Actualizado</a:t>
            </a:r>
          </a:p>
          <a:p>
            <a:r>
              <a:rPr lang="es-ES" b="1" dirty="0"/>
              <a:t>Artículos</a:t>
            </a:r>
          </a:p>
          <a:p>
            <a:r>
              <a:rPr lang="es-ES" b="1" dirty="0"/>
              <a:t>Agenda (con histórico)</a:t>
            </a:r>
          </a:p>
          <a:p>
            <a:r>
              <a:rPr lang="es-ES" b="1" dirty="0"/>
              <a:t>Blog (Noticias)</a:t>
            </a:r>
          </a:p>
        </p:txBody>
      </p:sp>
      <p:sp>
        <p:nvSpPr>
          <p:cNvPr id="21" name="CuadroTexto 20"/>
          <p:cNvSpPr txBox="1"/>
          <p:nvPr/>
        </p:nvSpPr>
        <p:spPr>
          <a:xfrm>
            <a:off x="3741729" y="43880"/>
            <a:ext cx="3697357" cy="369332"/>
          </a:xfrm>
          <a:prstGeom prst="rect">
            <a:avLst/>
          </a:prstGeom>
          <a:noFill/>
        </p:spPr>
        <p:txBody>
          <a:bodyPr wrap="square" rtlCol="0">
            <a:spAutoFit/>
          </a:bodyPr>
          <a:lstStyle/>
          <a:p>
            <a:r>
              <a:rPr lang="es-ES" b="1" dirty="0"/>
              <a:t>Materiales</a:t>
            </a:r>
          </a:p>
        </p:txBody>
      </p:sp>
      <p:sp>
        <p:nvSpPr>
          <p:cNvPr id="23" name="CuadroTexto 22"/>
          <p:cNvSpPr txBox="1"/>
          <p:nvPr/>
        </p:nvSpPr>
        <p:spPr>
          <a:xfrm>
            <a:off x="4108115" y="288234"/>
            <a:ext cx="3697357" cy="1200329"/>
          </a:xfrm>
          <a:prstGeom prst="rect">
            <a:avLst/>
          </a:prstGeom>
          <a:noFill/>
        </p:spPr>
        <p:txBody>
          <a:bodyPr wrap="square" rtlCol="0">
            <a:spAutoFit/>
          </a:bodyPr>
          <a:lstStyle/>
          <a:p>
            <a:r>
              <a:rPr lang="es-ES" dirty="0"/>
              <a:t>Datos</a:t>
            </a:r>
          </a:p>
          <a:p>
            <a:r>
              <a:rPr lang="es-ES" dirty="0"/>
              <a:t>Vídeos</a:t>
            </a:r>
          </a:p>
          <a:p>
            <a:r>
              <a:rPr lang="es-ES" dirty="0"/>
              <a:t>Presentaciones</a:t>
            </a:r>
          </a:p>
          <a:p>
            <a:r>
              <a:rPr lang="es-ES" dirty="0"/>
              <a:t>Software….</a:t>
            </a:r>
          </a:p>
        </p:txBody>
      </p:sp>
    </p:spTree>
    <p:extLst>
      <p:ext uri="{BB962C8B-B14F-4D97-AF65-F5344CB8AC3E}">
        <p14:creationId xmlns:p14="http://schemas.microsoft.com/office/powerpoint/2010/main" val="3722798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7750404" y="-446144"/>
            <a:ext cx="1567992" cy="1522092"/>
            <a:chOff x="474095" y="2776244"/>
            <a:chExt cx="1567992" cy="1522092"/>
          </a:xfrm>
        </p:grpSpPr>
        <p:sp>
          <p:nvSpPr>
            <p:cNvPr id="8" name="Elipse 7"/>
            <p:cNvSpPr/>
            <p:nvPr/>
          </p:nvSpPr>
          <p:spPr>
            <a:xfrm>
              <a:off x="474095" y="2776244"/>
              <a:ext cx="1567992" cy="1522092"/>
            </a:xfrm>
            <a:prstGeom prst="ellipse">
              <a:avLst/>
            </a:prstGeom>
          </p:spPr>
          <p:style>
            <a:lnRef idx="2">
              <a:schemeClr val="lt1">
                <a:hueOff val="0"/>
                <a:satOff val="0"/>
                <a:lumOff val="0"/>
                <a:alphaOff val="0"/>
              </a:schemeClr>
            </a:lnRef>
            <a:fillRef idx="1">
              <a:schemeClr val="accent6">
                <a:shade val="80000"/>
                <a:alpha val="50000"/>
                <a:hueOff val="189882"/>
                <a:satOff val="-7715"/>
                <a:lumOff val="18818"/>
                <a:alphaOff val="0"/>
              </a:schemeClr>
            </a:fillRef>
            <a:effectRef idx="0">
              <a:schemeClr val="accent6">
                <a:shade val="80000"/>
                <a:alpha val="50000"/>
                <a:hueOff val="189882"/>
                <a:satOff val="-7715"/>
                <a:lumOff val="18818"/>
                <a:alphaOff val="0"/>
              </a:schemeClr>
            </a:effectRef>
            <a:fontRef idx="minor">
              <a:schemeClr val="tx1"/>
            </a:fontRef>
          </p:style>
        </p:sp>
        <p:sp>
          <p:nvSpPr>
            <p:cNvPr id="10" name="Elipse 4"/>
            <p:cNvSpPr txBox="1"/>
            <p:nvPr/>
          </p:nvSpPr>
          <p:spPr>
            <a:xfrm>
              <a:off x="703722" y="2999149"/>
              <a:ext cx="1108738" cy="1076282"/>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ES" sz="1900" kern="1200" dirty="0"/>
                <a:t>Revisión y Reajuste</a:t>
              </a:r>
            </a:p>
          </p:txBody>
        </p:sp>
      </p:grpSp>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42631" y="417293"/>
            <a:ext cx="8425737" cy="1354217"/>
          </a:xfrm>
          <a:prstGeom prst="rect">
            <a:avLst/>
          </a:prstGeom>
        </p:spPr>
        <p:txBody>
          <a:bodyPr wrap="square">
            <a:spAutoFit/>
          </a:bodyPr>
          <a:lstStyle/>
          <a:p>
            <a:r>
              <a:rPr lang="es-ES" sz="2800" b="1" dirty="0"/>
              <a:t>Revisar y reajustar</a:t>
            </a:r>
          </a:p>
          <a:p>
            <a:endParaRPr lang="es-ES" dirty="0"/>
          </a:p>
          <a:p>
            <a:endParaRPr lang="es-ES" dirty="0"/>
          </a:p>
          <a:p>
            <a:endParaRPr lang="es-ES" dirty="0"/>
          </a:p>
        </p:txBody>
      </p:sp>
      <p:pic>
        <p:nvPicPr>
          <p:cNvPr id="3" name="Imagen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00220" y="4043027"/>
            <a:ext cx="3088549" cy="2199106"/>
          </a:xfrm>
          <a:prstGeom prst="rect">
            <a:avLst/>
          </a:prstGeom>
        </p:spPr>
      </p:pic>
      <p:sp>
        <p:nvSpPr>
          <p:cNvPr id="4" name="Rectángulo 3"/>
          <p:cNvSpPr/>
          <p:nvPr/>
        </p:nvSpPr>
        <p:spPr>
          <a:xfrm>
            <a:off x="242631" y="5193635"/>
            <a:ext cx="5466522" cy="1015663"/>
          </a:xfrm>
          <a:prstGeom prst="rect">
            <a:avLst/>
          </a:prstGeom>
        </p:spPr>
        <p:txBody>
          <a:bodyPr wrap="square">
            <a:spAutoFit/>
          </a:bodyPr>
          <a:lstStyle/>
          <a:p>
            <a:r>
              <a:rPr lang="es-ES" sz="2000" dirty="0"/>
              <a:t>La única verdad es que todo cambia, yo cambio, la academia cambia, la investigación cambia. Revisar y reajustar no es sino un acto de lucidez.</a:t>
            </a:r>
          </a:p>
        </p:txBody>
      </p:sp>
      <p:sp>
        <p:nvSpPr>
          <p:cNvPr id="5" name="Rectángulo 4"/>
          <p:cNvSpPr/>
          <p:nvPr/>
        </p:nvSpPr>
        <p:spPr>
          <a:xfrm>
            <a:off x="320757" y="1771510"/>
            <a:ext cx="7924800" cy="2862322"/>
          </a:xfrm>
          <a:prstGeom prst="rect">
            <a:avLst/>
          </a:prstGeom>
        </p:spPr>
        <p:txBody>
          <a:bodyPr wrap="square">
            <a:spAutoFit/>
          </a:bodyPr>
          <a:lstStyle/>
          <a:p>
            <a:pPr marL="342900" indent="-342900">
              <a:buFont typeface="Arial" panose="020B0604020202020204" pitchFamily="34" charset="0"/>
              <a:buChar char="•"/>
            </a:pPr>
            <a:r>
              <a:rPr lang="es-ES" sz="2000" b="1" dirty="0"/>
              <a:t>¿Qué he cumplido de mi plan? ¿He desatendido otros aspectos?</a:t>
            </a:r>
          </a:p>
          <a:p>
            <a:pPr marL="342900" indent="-342900">
              <a:buFont typeface="Arial" panose="020B0604020202020204" pitchFamily="34" charset="0"/>
              <a:buChar char="•"/>
            </a:pPr>
            <a:r>
              <a:rPr lang="es-ES" sz="2000" b="1" dirty="0"/>
              <a:t>¿Qué no he hecho? ¿Puedo hacerlo? ¿Puedo dar un rodeo?</a:t>
            </a:r>
          </a:p>
          <a:p>
            <a:pPr marL="342900" indent="-342900">
              <a:buFont typeface="Arial" panose="020B0604020202020204" pitchFamily="34" charset="0"/>
              <a:buChar char="•"/>
            </a:pPr>
            <a:r>
              <a:rPr lang="es-ES" sz="2000" b="1" dirty="0"/>
              <a:t>¿Cuáles son las consecuencias de mis acciones?</a:t>
            </a:r>
          </a:p>
          <a:p>
            <a:pPr marL="342900" indent="-342900">
              <a:buFont typeface="Arial" panose="020B0604020202020204" pitchFamily="34" charset="0"/>
              <a:buChar char="•"/>
            </a:pPr>
            <a:r>
              <a:rPr lang="es-ES" sz="2000" b="1" dirty="0"/>
              <a:t>¿Cuál es el resultado de mi estrategia?</a:t>
            </a:r>
          </a:p>
          <a:p>
            <a:pPr marL="342900" indent="-342900">
              <a:buFont typeface="Arial" panose="020B0604020202020204" pitchFamily="34" charset="0"/>
              <a:buChar char="•"/>
            </a:pPr>
            <a:r>
              <a:rPr lang="es-ES" sz="2000" b="1" dirty="0"/>
              <a:t>¿Debo revisar mis metas flotantes?</a:t>
            </a:r>
          </a:p>
          <a:p>
            <a:pPr marL="342900" indent="-342900">
              <a:buFont typeface="Arial" panose="020B0604020202020204" pitchFamily="34" charset="0"/>
              <a:buChar char="•"/>
            </a:pPr>
            <a:r>
              <a:rPr lang="es-ES" sz="2000" b="1" dirty="0"/>
              <a:t>¿Se siguen ajustando mis planes a la realidad de mi vida (profesional, social, familiar)?</a:t>
            </a:r>
          </a:p>
          <a:p>
            <a:pPr marL="342900" indent="-342900">
              <a:buFont typeface="Arial" panose="020B0604020202020204" pitchFamily="34" charset="0"/>
              <a:buChar char="•"/>
            </a:pPr>
            <a:r>
              <a:rPr lang="es-ES" sz="2000" b="1" dirty="0"/>
              <a:t>Recopilar información que nos permita obtener feedback de </a:t>
            </a:r>
            <a:br>
              <a:rPr lang="es-ES" sz="2000" b="1" dirty="0"/>
            </a:br>
            <a:r>
              <a:rPr lang="es-ES" sz="2000" b="1" dirty="0"/>
              <a:t>nuestro trabajo</a:t>
            </a:r>
            <a:r>
              <a:rPr lang="es-ES" sz="2000" dirty="0"/>
              <a:t> (encuestas a alumnos, citas recibidas, etc.).</a:t>
            </a:r>
          </a:p>
        </p:txBody>
      </p:sp>
      <p:pic>
        <p:nvPicPr>
          <p:cNvPr id="6" name="Imagen 5"/>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100000">
                        <a14:backgroundMark x1="10000" y1="19412" x2="10000" y2="19412"/>
                        <a14:backgroundMark x1="91765" y1="31618" x2="91765" y2="31618"/>
                      </a14:backgroundRemoval>
                    </a14:imgEffect>
                  </a14:imgLayer>
                </a14:imgProps>
              </a:ext>
              <a:ext uri="{28A0092B-C50C-407E-A947-70E740481C1C}">
                <a14:useLocalDpi xmlns:a14="http://schemas.microsoft.com/office/drawing/2010/main" val="0"/>
              </a:ext>
            </a:extLst>
          </a:blip>
          <a:stretch>
            <a:fillRect/>
          </a:stretch>
        </p:blipFill>
        <p:spPr>
          <a:xfrm>
            <a:off x="5907454" y="199604"/>
            <a:ext cx="2461227" cy="1640818"/>
          </a:xfrm>
          <a:prstGeom prst="rect">
            <a:avLst/>
          </a:prstGeom>
        </p:spPr>
      </p:pic>
    </p:spTree>
    <p:extLst>
      <p:ext uri="{BB962C8B-B14F-4D97-AF65-F5344CB8AC3E}">
        <p14:creationId xmlns:p14="http://schemas.microsoft.com/office/powerpoint/2010/main" val="133493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ángulo 1"/>
          <p:cNvSpPr/>
          <p:nvPr/>
        </p:nvSpPr>
        <p:spPr>
          <a:xfrm>
            <a:off x="0" y="2981739"/>
            <a:ext cx="9144000" cy="1749287"/>
          </a:xfrm>
          <a:prstGeom prst="rect">
            <a:avLst/>
          </a:prstGeom>
          <a:solidFill>
            <a:srgbClr val="E8637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0" y="3133107"/>
            <a:ext cx="9144000" cy="1446550"/>
          </a:xfrm>
          <a:prstGeom prst="rect">
            <a:avLst/>
          </a:prstGeom>
        </p:spPr>
        <p:txBody>
          <a:bodyPr wrap="square">
            <a:spAutoFit/>
          </a:bodyPr>
          <a:lstStyle/>
          <a:p>
            <a:pPr algn="ctr"/>
            <a:r>
              <a:rPr lang="es-ES" sz="4400" dirty="0">
                <a:solidFill>
                  <a:schemeClr val="bg1"/>
                </a:solidFill>
                <a:latin typeface="Prestige Elite Std" panose="02060509020206020304" pitchFamily="49" charset="0"/>
              </a:rPr>
              <a:t>Introducción al Marketing, Marca y Marca Personal</a:t>
            </a:r>
          </a:p>
        </p:txBody>
      </p:sp>
      <p:sp>
        <p:nvSpPr>
          <p:cNvPr id="7" name="CuadroTexto 6"/>
          <p:cNvSpPr txBox="1"/>
          <p:nvPr/>
        </p:nvSpPr>
        <p:spPr>
          <a:xfrm>
            <a:off x="6639339" y="6379687"/>
            <a:ext cx="2504661" cy="369332"/>
          </a:xfrm>
          <a:prstGeom prst="rect">
            <a:avLst/>
          </a:prstGeom>
          <a:noFill/>
        </p:spPr>
        <p:txBody>
          <a:bodyPr wrap="square" rtlCol="0">
            <a:spAutoFit/>
          </a:bodyPr>
          <a:lstStyle/>
          <a:p>
            <a:r>
              <a:rPr lang="es-ES" b="1" dirty="0">
                <a:solidFill>
                  <a:schemeClr val="bg1"/>
                </a:solidFill>
              </a:rPr>
              <a:t>Universidad de Bolonia</a:t>
            </a:r>
          </a:p>
        </p:txBody>
      </p:sp>
    </p:spTree>
    <p:extLst>
      <p:ext uri="{BB962C8B-B14F-4D97-AF65-F5344CB8AC3E}">
        <p14:creationId xmlns:p14="http://schemas.microsoft.com/office/powerpoint/2010/main" val="366692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04465" y="6267458"/>
            <a:ext cx="1697970" cy="537613"/>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46979" y="6269843"/>
            <a:ext cx="1612942" cy="523220"/>
          </a:xfrm>
          <a:prstGeom prst="rect">
            <a:avLst/>
          </a:prstGeom>
          <a:noFill/>
          <a:ln>
            <a:noFill/>
          </a:ln>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El Target del académico</a:t>
            </a:r>
          </a:p>
        </p:txBody>
      </p:sp>
      <p:sp>
        <p:nvSpPr>
          <p:cNvPr id="2" name="CuadroTexto 1"/>
          <p:cNvSpPr txBox="1"/>
          <p:nvPr/>
        </p:nvSpPr>
        <p:spPr>
          <a:xfrm>
            <a:off x="3128082" y="29719"/>
            <a:ext cx="6015918" cy="615553"/>
          </a:xfrm>
          <a:prstGeom prst="rect">
            <a:avLst/>
          </a:prstGeom>
          <a:noFill/>
        </p:spPr>
        <p:txBody>
          <a:bodyPr wrap="square" rtlCol="0">
            <a:spAutoFit/>
          </a:bodyPr>
          <a:lstStyle/>
          <a:p>
            <a:pPr algn="ctr"/>
            <a:r>
              <a:rPr lang="es-ES" sz="3400" b="1" dirty="0" err="1">
                <a:solidFill>
                  <a:srgbClr val="E8637A"/>
                </a:solidFill>
              </a:rPr>
              <a:t>ResearchGate</a:t>
            </a:r>
            <a:r>
              <a:rPr lang="es-ES" sz="3400" b="1" dirty="0">
                <a:solidFill>
                  <a:srgbClr val="E8637A"/>
                </a:solidFill>
              </a:rPr>
              <a:t> Cuadro de Mando</a:t>
            </a:r>
          </a:p>
        </p:txBody>
      </p:sp>
      <p:pic>
        <p:nvPicPr>
          <p:cNvPr id="4098" name="Picture 2" descr="C:\Users\Rafael\AppData\Local\Temp\x10sctmp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93" y="1132297"/>
            <a:ext cx="410527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Rafael\AppData\Local\Temp\x10sctmp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7" y="3007424"/>
            <a:ext cx="7591425" cy="324802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afael\AppData\Local\Temp\x10sctmp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8993" y="548992"/>
            <a:ext cx="18478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Rafael\AppData\Local\Temp\x10sctmp1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993" y="1776950"/>
            <a:ext cx="1924050" cy="11525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Rafael\AppData\Local\Temp\x10sctmp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8143" y="3249828"/>
            <a:ext cx="10287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Rafael\AppData\Local\Temp\x10sctmp1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0041" y="4123332"/>
            <a:ext cx="923925" cy="6477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Users\Rafael\AppData\Local\Temp\x10sctmp1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7993" y="4911110"/>
            <a:ext cx="790575" cy="84772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Users\Rafael\AppData\Local\Temp\x10sctmp2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270" y="1397732"/>
            <a:ext cx="2271566" cy="123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44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04465" y="6267458"/>
            <a:ext cx="1697970" cy="537613"/>
          </a:xfrm>
          <a:prstGeom prst="rect">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46979" y="6269843"/>
            <a:ext cx="1612942" cy="523220"/>
          </a:xfrm>
          <a:prstGeom prst="rect">
            <a:avLst/>
          </a:prstGeom>
          <a:noFill/>
          <a:ln>
            <a:noFill/>
          </a:ln>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El Target del académico</a:t>
            </a:r>
          </a:p>
        </p:txBody>
      </p:sp>
      <p:sp>
        <p:nvSpPr>
          <p:cNvPr id="2" name="CuadroTexto 1"/>
          <p:cNvSpPr txBox="1"/>
          <p:nvPr/>
        </p:nvSpPr>
        <p:spPr>
          <a:xfrm>
            <a:off x="3061854" y="29719"/>
            <a:ext cx="6082146" cy="615553"/>
          </a:xfrm>
          <a:prstGeom prst="rect">
            <a:avLst/>
          </a:prstGeom>
          <a:noFill/>
        </p:spPr>
        <p:txBody>
          <a:bodyPr wrap="square" rtlCol="0">
            <a:spAutoFit/>
          </a:bodyPr>
          <a:lstStyle/>
          <a:p>
            <a:pPr algn="ctr"/>
            <a:r>
              <a:rPr lang="es-ES" sz="3400" b="1" dirty="0">
                <a:solidFill>
                  <a:srgbClr val="E8637A"/>
                </a:solidFill>
              </a:rPr>
              <a:t>Academia.edu Cuadro de Mando</a:t>
            </a:r>
          </a:p>
        </p:txBody>
      </p:sp>
      <p:pic>
        <p:nvPicPr>
          <p:cNvPr id="5122" name="Picture 2" descr="C:\Users\Rafael\AppData\Local\Temp\x10sctmp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2" y="3245207"/>
            <a:ext cx="5478746" cy="17324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Rafael\AppData\Local\Temp\x10sctmp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17" y="4977675"/>
            <a:ext cx="9036318" cy="13151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Rafael\AppData\Local\Temp\x10sctmp2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2508" y="3834346"/>
            <a:ext cx="12858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Rafael\AppData\Local\Temp\x10sctmp2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7732" y="2614817"/>
            <a:ext cx="149542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Rafael\AppData\Local\Temp\x10sctmp2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7732" y="1495489"/>
            <a:ext cx="14478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Rafael\AppData\Local\Temp\x10sctmp2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6941" y="885888"/>
            <a:ext cx="28575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C:\Users\Rafael\AppData\Local\Temp\x10sctmp2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506" y="671200"/>
            <a:ext cx="2915348" cy="2915348"/>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rot="16200000">
            <a:off x="427900" y="2121161"/>
            <a:ext cx="6015918" cy="615553"/>
          </a:xfrm>
          <a:prstGeom prst="rect">
            <a:avLst/>
          </a:prstGeom>
          <a:noFill/>
        </p:spPr>
        <p:txBody>
          <a:bodyPr wrap="square" rtlCol="0">
            <a:spAutoFit/>
          </a:bodyPr>
          <a:lstStyle/>
          <a:p>
            <a:pPr algn="ctr"/>
            <a:r>
              <a:rPr lang="es-ES" sz="3400" b="1" dirty="0">
                <a:solidFill>
                  <a:srgbClr val="E8637A"/>
                </a:solidFill>
              </a:rPr>
              <a:t>SERVICIO DE PAGO</a:t>
            </a:r>
          </a:p>
        </p:txBody>
      </p:sp>
    </p:spTree>
    <p:extLst>
      <p:ext uri="{BB962C8B-B14F-4D97-AF65-F5344CB8AC3E}">
        <p14:creationId xmlns:p14="http://schemas.microsoft.com/office/powerpoint/2010/main" val="2197467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a/ac/Umass_Medical_School_Lazare_Research_Building.jpg"/>
          <p:cNvPicPr>
            <a:picLocks noChangeAspect="1" noChangeArrowheads="1"/>
          </p:cNvPicPr>
          <p:nvPr/>
        </p:nvPicPr>
        <p:blipFill>
          <a:blip r:embed="rId2">
            <a:duotone>
              <a:prstClr val="black"/>
              <a:srgbClr val="E8637A">
                <a:tint val="45000"/>
                <a:satMod val="400000"/>
              </a:srgbClr>
            </a:duotone>
            <a:extLst>
              <a:ext uri="{28A0092B-C50C-407E-A947-70E740481C1C}">
                <a14:useLocalDpi xmlns:a14="http://schemas.microsoft.com/office/drawing/2010/main" val="0"/>
              </a:ext>
            </a:extLst>
          </a:blip>
          <a:srcRect/>
          <a:stretch>
            <a:fillRect/>
          </a:stretch>
        </p:blipFill>
        <p:spPr bwMode="auto">
          <a:xfrm>
            <a:off x="0" y="-1"/>
            <a:ext cx="9144000" cy="686613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2981739"/>
            <a:ext cx="9144000" cy="1749287"/>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185531" y="3071552"/>
            <a:ext cx="9144000" cy="1569660"/>
          </a:xfrm>
          <a:prstGeom prst="rect">
            <a:avLst/>
          </a:prstGeom>
          <a:noFill/>
        </p:spPr>
        <p:txBody>
          <a:bodyPr wrap="square">
            <a:spAutoFit/>
          </a:bodyPr>
          <a:lstStyle/>
          <a:p>
            <a:pPr algn="ctr"/>
            <a:r>
              <a:rPr lang="es-ES" sz="4800" b="1" dirty="0">
                <a:solidFill>
                  <a:schemeClr val="bg1"/>
                </a:solidFill>
                <a:latin typeface="Prestige Elite Std" panose="02060509020206020304" pitchFamily="49" charset="0"/>
              </a:rPr>
              <a:t>Consejos y recomendaciones</a:t>
            </a:r>
            <a:endParaRPr lang="es-ES" sz="4800" b="1" i="1" dirty="0">
              <a:solidFill>
                <a:schemeClr val="bg1"/>
              </a:solidFill>
              <a:latin typeface="Prestige Elite Std" panose="02060509020206020304" pitchFamily="49" charset="0"/>
            </a:endParaRPr>
          </a:p>
        </p:txBody>
      </p:sp>
    </p:spTree>
    <p:extLst>
      <p:ext uri="{BB962C8B-B14F-4D97-AF65-F5344CB8AC3E}">
        <p14:creationId xmlns:p14="http://schemas.microsoft.com/office/powerpoint/2010/main" val="24616192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596349" y="1311965"/>
            <a:ext cx="7898295" cy="4801314"/>
          </a:xfrm>
          <a:prstGeom prst="rect">
            <a:avLst/>
          </a:prstGeom>
          <a:noFill/>
        </p:spPr>
        <p:txBody>
          <a:bodyPr wrap="square" rtlCol="0">
            <a:spAutoFit/>
          </a:bodyPr>
          <a:lstStyle/>
          <a:p>
            <a:pPr marL="285750" indent="-285750">
              <a:buFont typeface="Arial" panose="020B0604020202020204" pitchFamily="34" charset="0"/>
              <a:buChar char="•"/>
            </a:pPr>
            <a:r>
              <a:rPr lang="es-ES" dirty="0"/>
              <a:t>Las marcas que no benefician a sus targets no tienen sentido, aún cuando lleguen muy lejos. El que no sirve, no sirve…</a:t>
            </a:r>
          </a:p>
          <a:p>
            <a:pPr marL="285750" indent="-285750">
              <a:buFont typeface="Arial" panose="020B0604020202020204" pitchFamily="34" charset="0"/>
              <a:buChar char="•"/>
            </a:pPr>
            <a:r>
              <a:rPr lang="es-ES" dirty="0"/>
              <a:t>Cuando evalúes tu hoja de ruta no sólo mires las metas que quedan, sino que debes ser consciente de las metas cumplidas y celebrarlas.</a:t>
            </a:r>
          </a:p>
          <a:p>
            <a:pPr marL="285750" indent="-285750">
              <a:buFont typeface="Arial" panose="020B0604020202020204" pitchFamily="34" charset="0"/>
              <a:buChar char="•"/>
            </a:pPr>
            <a:r>
              <a:rPr lang="es-ES" dirty="0"/>
              <a:t>La mejor publicidad es el trabajo correcto y honrado. Trabajamos con y para personas que son testigo del mismo (alumnos, colegas…). Somos personas de hechos más que de palabras.</a:t>
            </a:r>
          </a:p>
          <a:p>
            <a:pPr marL="285750" indent="-285750">
              <a:buFont typeface="Arial" panose="020B0604020202020204" pitchFamily="34" charset="0"/>
              <a:buChar char="•"/>
            </a:pPr>
            <a:r>
              <a:rPr lang="es-ES" b="1" dirty="0"/>
              <a:t>La marca académica no vive de rentas</a:t>
            </a:r>
            <a:r>
              <a:rPr lang="es-ES" dirty="0"/>
              <a:t>, requiere de una participación viva y constante en la comunidad. </a:t>
            </a:r>
            <a:r>
              <a:rPr lang="es-ES" b="1" dirty="0"/>
              <a:t>La inactividad degrada el valor de la marca</a:t>
            </a:r>
            <a:r>
              <a:rPr lang="es-ES" dirty="0"/>
              <a:t>. Nadie compra productos caducados.</a:t>
            </a:r>
          </a:p>
          <a:p>
            <a:pPr marL="285750" indent="-285750">
              <a:buFont typeface="Arial" panose="020B0604020202020204" pitchFamily="34" charset="0"/>
              <a:buChar char="•"/>
            </a:pPr>
            <a:r>
              <a:rPr lang="es-ES" dirty="0"/>
              <a:t>Recuerda que nadie se hace sólo, el ser es fruto de la enseñanza de sus maestros, la colaboración de los colegas y el soporte familiar. Sé agradecido.</a:t>
            </a:r>
          </a:p>
          <a:p>
            <a:pPr marL="285750" indent="-285750">
              <a:buFont typeface="Arial" panose="020B0604020202020204" pitchFamily="34" charset="0"/>
              <a:buChar char="•"/>
            </a:pPr>
            <a:r>
              <a:rPr lang="es-ES" dirty="0"/>
              <a:t>Cuida tu reputación.</a:t>
            </a:r>
          </a:p>
          <a:p>
            <a:pPr marL="285750" indent="-285750">
              <a:buFont typeface="Arial" panose="020B0604020202020204" pitchFamily="34" charset="0"/>
              <a:buChar char="•"/>
            </a:pPr>
            <a:r>
              <a:rPr lang="es-ES" dirty="0"/>
              <a:t>Huye de caminos fáciles. La marca es el reflejo de un producto, por lo tanto lo que realmente hay que plantearse es una carrera científica de crecimiento personal, la marca es sólo el reflejo de ese producto. Donde hay obras hay sobras.</a:t>
            </a:r>
          </a:p>
        </p:txBody>
      </p:sp>
      <p:sp>
        <p:nvSpPr>
          <p:cNvPr id="2" name="CuadroTexto 1"/>
          <p:cNvSpPr txBox="1"/>
          <p:nvPr/>
        </p:nvSpPr>
        <p:spPr>
          <a:xfrm>
            <a:off x="410817" y="384313"/>
            <a:ext cx="7606748" cy="523220"/>
          </a:xfrm>
          <a:prstGeom prst="rect">
            <a:avLst/>
          </a:prstGeom>
          <a:noFill/>
        </p:spPr>
        <p:txBody>
          <a:bodyPr wrap="square" rtlCol="0">
            <a:spAutoFit/>
          </a:bodyPr>
          <a:lstStyle/>
          <a:p>
            <a:r>
              <a:rPr lang="es-ES" sz="2800" b="1" dirty="0"/>
              <a:t>Consejos de última hora</a:t>
            </a:r>
          </a:p>
        </p:txBody>
      </p:sp>
    </p:spTree>
    <p:extLst>
      <p:ext uri="{BB962C8B-B14F-4D97-AF65-F5344CB8AC3E}">
        <p14:creationId xmlns:p14="http://schemas.microsoft.com/office/powerpoint/2010/main" val="337818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7" name="CuadroTexto 6"/>
          <p:cNvSpPr txBox="1"/>
          <p:nvPr/>
        </p:nvSpPr>
        <p:spPr>
          <a:xfrm>
            <a:off x="41558" y="6301834"/>
            <a:ext cx="7209622" cy="461665"/>
          </a:xfrm>
          <a:prstGeom prst="rect">
            <a:avLst/>
          </a:prstGeom>
          <a:noFill/>
        </p:spPr>
        <p:txBody>
          <a:bodyPr wrap="square" rtlCol="0">
            <a:spAutoFit/>
          </a:bodyPr>
          <a:lstStyle/>
          <a:p>
            <a:pPr algn="ctr"/>
            <a:r>
              <a:rPr lang="es-ES" sz="2400" b="1" dirty="0"/>
              <a:t>Otros PPT Recomendados</a:t>
            </a:r>
          </a:p>
        </p:txBody>
      </p:sp>
      <p:sp>
        <p:nvSpPr>
          <p:cNvPr id="22" name="Rectángulo 21"/>
          <p:cNvSpPr/>
          <p:nvPr/>
        </p:nvSpPr>
        <p:spPr>
          <a:xfrm>
            <a:off x="1106571" y="6459753"/>
            <a:ext cx="257547" cy="293426"/>
          </a:xfrm>
          <a:prstGeom prst="rect">
            <a:avLst/>
          </a:prstGeom>
          <a:solidFill>
            <a:srgbClr val="F8D89D"/>
          </a:solidFill>
          <a:ln>
            <a:solidFill>
              <a:srgbClr val="F8D8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202937" y="1877649"/>
            <a:ext cx="2696817" cy="369332"/>
          </a:xfrm>
          <a:prstGeom prst="rect">
            <a:avLst/>
          </a:prstGeom>
        </p:spPr>
        <p:txBody>
          <a:bodyPr wrap="square">
            <a:spAutoFit/>
          </a:bodyPr>
          <a:lstStyle/>
          <a:p>
            <a:pPr algn="ctr"/>
            <a:r>
              <a:rPr lang="es-ES" b="1" dirty="0"/>
              <a:t>Emilio Delgado</a:t>
            </a:r>
          </a:p>
        </p:txBody>
      </p:sp>
      <p:pic>
        <p:nvPicPr>
          <p:cNvPr id="1026" name="Picture 2" descr="C:\Users\Rafael\AppData\Local\Temp\x10sctm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656" y="196694"/>
            <a:ext cx="2785380" cy="1648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Rafael\AppData\Local\Temp\x10sctm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3796" y="4193662"/>
            <a:ext cx="2824400" cy="1580586"/>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6405528" y="5803171"/>
            <a:ext cx="2273351" cy="369332"/>
          </a:xfrm>
          <a:prstGeom prst="rect">
            <a:avLst/>
          </a:prstGeom>
        </p:spPr>
        <p:txBody>
          <a:bodyPr wrap="square">
            <a:spAutoFit/>
          </a:bodyPr>
          <a:lstStyle/>
          <a:p>
            <a:pPr algn="ctr"/>
            <a:r>
              <a:rPr lang="es-ES" b="1" dirty="0"/>
              <a:t>Daniel Torres Salinas</a:t>
            </a:r>
          </a:p>
        </p:txBody>
      </p:sp>
      <p:pic>
        <p:nvPicPr>
          <p:cNvPr id="1032" name="Picture 8" descr="C:\Users\Rafael\AppData\Local\Temp\x10sctmp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58" y="47917"/>
            <a:ext cx="2597012" cy="1945685"/>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0" y="2041933"/>
            <a:ext cx="2926832" cy="369332"/>
          </a:xfrm>
          <a:prstGeom prst="rect">
            <a:avLst/>
          </a:prstGeom>
        </p:spPr>
        <p:txBody>
          <a:bodyPr wrap="square">
            <a:spAutoFit/>
          </a:bodyPr>
          <a:lstStyle/>
          <a:p>
            <a:pPr algn="ctr"/>
            <a:r>
              <a:rPr lang="es-ES" b="1" dirty="0"/>
              <a:t>Daniel Torres y Rafael Repiso</a:t>
            </a:r>
          </a:p>
        </p:txBody>
      </p:sp>
      <p:pic>
        <p:nvPicPr>
          <p:cNvPr id="1034" name="Picture 10" descr="C:\Users\Rafael\AppData\Local\Temp\x10sctmp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816" y="3964942"/>
            <a:ext cx="2597012" cy="18485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p:cNvSpPr/>
          <p:nvPr/>
        </p:nvSpPr>
        <p:spPr>
          <a:xfrm>
            <a:off x="231816" y="5856478"/>
            <a:ext cx="2597012" cy="369332"/>
          </a:xfrm>
          <a:prstGeom prst="rect">
            <a:avLst/>
          </a:prstGeom>
        </p:spPr>
        <p:txBody>
          <a:bodyPr wrap="square">
            <a:spAutoFit/>
          </a:bodyPr>
          <a:lstStyle/>
          <a:p>
            <a:pPr algn="ctr"/>
            <a:r>
              <a:rPr lang="es-ES" b="1" dirty="0"/>
              <a:t>Daniel Torres y Evaristo J.</a:t>
            </a:r>
          </a:p>
        </p:txBody>
      </p:sp>
      <p:pic>
        <p:nvPicPr>
          <p:cNvPr id="1036" name="Picture 12" descr="C:\Users\Rafael\AppData\Local\Temp\x10sctmp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7076" y="1844827"/>
            <a:ext cx="3243884" cy="18495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p:cNvSpPr/>
          <p:nvPr/>
        </p:nvSpPr>
        <p:spPr>
          <a:xfrm>
            <a:off x="2887076" y="3630024"/>
            <a:ext cx="3243884" cy="369332"/>
          </a:xfrm>
          <a:prstGeom prst="rect">
            <a:avLst/>
          </a:prstGeom>
        </p:spPr>
        <p:txBody>
          <a:bodyPr wrap="square">
            <a:spAutoFit/>
          </a:bodyPr>
          <a:lstStyle/>
          <a:p>
            <a:pPr algn="ctr"/>
            <a:r>
              <a:rPr lang="es-ES" b="1" dirty="0"/>
              <a:t>Emilio Delgado</a:t>
            </a:r>
          </a:p>
        </p:txBody>
      </p:sp>
    </p:spTree>
    <p:extLst>
      <p:ext uri="{BB962C8B-B14F-4D97-AF65-F5344CB8AC3E}">
        <p14:creationId xmlns:p14="http://schemas.microsoft.com/office/powerpoint/2010/main" val="4077391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Rafael\AppData\Local\Temp\x10sctmp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531543"/>
            <a:ext cx="9886950" cy="6802600"/>
          </a:xfrm>
          <a:prstGeom prst="rect">
            <a:avLst/>
          </a:prstGeom>
          <a:noFill/>
          <a:scene3d>
            <a:camera prst="isometricOffAxis2Left"/>
            <a:lightRig rig="threePt" dir="t"/>
          </a:scene3d>
          <a:extLst>
            <a:ext uri="{909E8E84-426E-40DD-AFC4-6F175D3DCCD1}">
              <a14:hiddenFill xmlns:a14="http://schemas.microsoft.com/office/drawing/2010/main">
                <a:solidFill>
                  <a:srgbClr val="FFFFFF"/>
                </a:solidFill>
              </a14:hiddenFill>
            </a:ext>
          </a:extLst>
        </p:spPr>
      </p:pic>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7410797" y="27171"/>
            <a:ext cx="1697970" cy="6200434"/>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292562" y="169673"/>
            <a:ext cx="6378650" cy="1754326"/>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s-ES" sz="5400" b="1" dirty="0">
                <a:solidFill>
                  <a:srgbClr val="C00000"/>
                </a:solidFill>
                <a:latin typeface="Agency FB" panose="020B0503020202020204" pitchFamily="34" charset="0"/>
              </a:rPr>
              <a:t>El investigador y el </a:t>
            </a:r>
            <a:r>
              <a:rPr lang="es-ES" sz="5200" b="1" dirty="0">
                <a:solidFill>
                  <a:srgbClr val="C00000"/>
                </a:solidFill>
                <a:latin typeface="Agency FB" panose="020B0503020202020204" pitchFamily="34" charset="0"/>
              </a:rPr>
              <a:t>marketing personal</a:t>
            </a:r>
            <a:endParaRPr lang="es-ES" sz="5200" dirty="0">
              <a:solidFill>
                <a:srgbClr val="C00000"/>
              </a:solidFill>
              <a:latin typeface="Agency FB" panose="00010606040000040003" pitchFamily="2" charset="0"/>
              <a:ea typeface="Times New Roman" panose="02020603050405020304" pitchFamily="18" charset="0"/>
              <a:cs typeface="Arial" panose="020B0604020202020204" pitchFamily="34" charset="0"/>
            </a:endParaRPr>
          </a:p>
        </p:txBody>
      </p:sp>
      <p:sp>
        <p:nvSpPr>
          <p:cNvPr id="3" name="Rectángulo 2"/>
          <p:cNvSpPr/>
          <p:nvPr/>
        </p:nvSpPr>
        <p:spPr>
          <a:xfrm>
            <a:off x="292560" y="1923999"/>
            <a:ext cx="6378652" cy="453970"/>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s-ES" sz="2350" b="1" dirty="0">
                <a:solidFill>
                  <a:srgbClr val="C00000"/>
                </a:solidFill>
                <a:latin typeface="Agency FB" panose="00010606040000040003" pitchFamily="2" charset="0"/>
                <a:ea typeface="Times New Roman" panose="02020603050405020304" pitchFamily="18" charset="0"/>
                <a:cs typeface="Arial" panose="020B0604020202020204" pitchFamily="34" charset="0"/>
              </a:rPr>
              <a:t>Porque la carrera académica es también cuestión de marca</a:t>
            </a:r>
            <a:endParaRPr lang="es-ES" sz="2350" b="1" dirty="0">
              <a:solidFill>
                <a:srgbClr val="C00000"/>
              </a:solidFill>
            </a:endParaRPr>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10" name="CuadroTexto 9"/>
          <p:cNvSpPr txBox="1"/>
          <p:nvPr/>
        </p:nvSpPr>
        <p:spPr>
          <a:xfrm>
            <a:off x="46132" y="6256527"/>
            <a:ext cx="3749744" cy="523220"/>
          </a:xfrm>
          <a:prstGeom prst="rect">
            <a:avLst/>
          </a:prstGeom>
          <a:noFill/>
        </p:spPr>
        <p:txBody>
          <a:bodyPr wrap="none" rtlCol="0">
            <a:spAutoFit/>
          </a:bodyPr>
          <a:lstStyle/>
          <a:p>
            <a:r>
              <a:rPr lang="es-ES" sz="2800" b="1" dirty="0">
                <a:solidFill>
                  <a:srgbClr val="002060"/>
                </a:solidFill>
                <a:latin typeface="Agency FB" panose="00010606040000040003" pitchFamily="2" charset="0"/>
              </a:rPr>
              <a:t>Rafael Repiso   @</a:t>
            </a:r>
            <a:r>
              <a:rPr lang="es-ES" sz="2800" b="1" dirty="0" err="1">
                <a:solidFill>
                  <a:srgbClr val="002060"/>
                </a:solidFill>
                <a:latin typeface="Agency FB" panose="00010606040000040003" pitchFamily="2" charset="0"/>
              </a:rPr>
              <a:t>repisogurru</a:t>
            </a:r>
            <a:endParaRPr lang="es-ES" sz="2800" b="1" dirty="0">
              <a:solidFill>
                <a:srgbClr val="002060"/>
              </a:solidFill>
              <a:latin typeface="Agency FB" panose="00010606040000040003" pitchFamily="2"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677" y="5035595"/>
            <a:ext cx="1285442" cy="546997"/>
          </a:xfrm>
          <a:prstGeom prst="rect">
            <a:avLst/>
          </a:prstGeom>
        </p:spPr>
      </p:pic>
      <p:sp>
        <p:nvSpPr>
          <p:cNvPr id="16" name="CuadroTexto 15"/>
          <p:cNvSpPr txBox="1"/>
          <p:nvPr/>
        </p:nvSpPr>
        <p:spPr>
          <a:xfrm>
            <a:off x="7602945" y="5545646"/>
            <a:ext cx="1342034" cy="600164"/>
          </a:xfrm>
          <a:prstGeom prst="rect">
            <a:avLst/>
          </a:prstGeom>
          <a:noFill/>
        </p:spPr>
        <p:txBody>
          <a:bodyPr wrap="none" rtlCol="0">
            <a:spAutoFit/>
          </a:bodyPr>
          <a:lstStyle/>
          <a:p>
            <a:r>
              <a:rPr lang="es-ES" sz="1100" dirty="0">
                <a:solidFill>
                  <a:srgbClr val="FFFFFF"/>
                </a:solidFill>
                <a:latin typeface="Times New Roman" panose="02020603050405020304" pitchFamily="18" charset="0"/>
                <a:cs typeface="Times New Roman" panose="02020603050405020304" pitchFamily="18" charset="0"/>
              </a:rPr>
              <a:t>UNIVERSIDAD</a:t>
            </a:r>
          </a:p>
          <a:p>
            <a:r>
              <a:rPr lang="es-ES" sz="1100" dirty="0">
                <a:solidFill>
                  <a:srgbClr val="FFFFFF"/>
                </a:solidFill>
                <a:latin typeface="Times New Roman" panose="02020603050405020304" pitchFamily="18" charset="0"/>
                <a:cs typeface="Times New Roman" panose="02020603050405020304" pitchFamily="18" charset="0"/>
              </a:rPr>
              <a:t>INTERNACIONAL</a:t>
            </a:r>
          </a:p>
          <a:p>
            <a:r>
              <a:rPr lang="es-ES" sz="1100" dirty="0">
                <a:solidFill>
                  <a:srgbClr val="FFFFFF"/>
                </a:solidFill>
                <a:latin typeface="Times New Roman" panose="02020603050405020304" pitchFamily="18" charset="0"/>
                <a:cs typeface="Times New Roman" panose="02020603050405020304" pitchFamily="18" charset="0"/>
              </a:rPr>
              <a:t>DE LA RIOJA</a:t>
            </a:r>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12" name="CuadroTexto 11"/>
          <p:cNvSpPr txBox="1"/>
          <p:nvPr/>
        </p:nvSpPr>
        <p:spPr>
          <a:xfrm>
            <a:off x="7556404" y="541298"/>
            <a:ext cx="667170" cy="646331"/>
          </a:xfrm>
          <a:prstGeom prst="rect">
            <a:avLst/>
          </a:prstGeom>
          <a:noFill/>
        </p:spPr>
        <p:txBody>
          <a:bodyPr wrap="none" rtlCol="0">
            <a:spAutoFit/>
          </a:bodyPr>
          <a:lstStyle/>
          <a:p>
            <a:pPr algn="ctr"/>
            <a:r>
              <a:rPr lang="es-ES" dirty="0">
                <a:solidFill>
                  <a:schemeClr val="bg1"/>
                </a:solidFill>
                <a:latin typeface="Agency FB" panose="00010606040000040003" pitchFamily="2" charset="0"/>
              </a:rPr>
              <a:t>Grupo </a:t>
            </a:r>
          </a:p>
          <a:p>
            <a:pPr algn="ctr"/>
            <a:r>
              <a:rPr lang="es-ES" dirty="0">
                <a:solidFill>
                  <a:schemeClr val="bg1"/>
                </a:solidFill>
                <a:latin typeface="Agency FB" panose="00010606040000040003" pitchFamily="2" charset="0"/>
              </a:rPr>
              <a:t>EC3</a:t>
            </a:r>
          </a:p>
        </p:txBody>
      </p:sp>
      <p:sp>
        <p:nvSpPr>
          <p:cNvPr id="21" name="Rectángulo 20"/>
          <p:cNvSpPr/>
          <p:nvPr/>
        </p:nvSpPr>
        <p:spPr>
          <a:xfrm>
            <a:off x="-2190750" y="-1047750"/>
            <a:ext cx="10464712" cy="107492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2038350" y="-908602"/>
            <a:ext cx="2038350" cy="82867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304164" y="2808856"/>
            <a:ext cx="8535672" cy="1323439"/>
          </a:xfrm>
          <a:prstGeom prst="rect">
            <a:avLst/>
          </a:prstGeom>
          <a:solidFill>
            <a:srgbClr val="FFFFFF">
              <a:alpha val="69804"/>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s-ES" sz="8000" b="1" dirty="0">
                <a:solidFill>
                  <a:srgbClr val="002060"/>
                </a:solidFill>
                <a:latin typeface="Agency FB" panose="020B0503020202020204" pitchFamily="34" charset="0"/>
              </a:rPr>
              <a:t>Gracias por su atención</a:t>
            </a:r>
            <a:endParaRPr lang="es-ES" sz="7200" dirty="0">
              <a:solidFill>
                <a:srgbClr val="002060"/>
              </a:solidFill>
              <a:latin typeface="Agency FB" panose="00010606040000040003" pitchFamily="2"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9330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Marketing</a:t>
            </a:r>
            <a:r>
              <a:rPr lang="es-ES" b="1" dirty="0"/>
              <a:t> , Marca y </a:t>
            </a:r>
            <a:r>
              <a:rPr lang="es-ES" b="1" i="1" dirty="0" err="1"/>
              <a:t>Branding</a:t>
            </a:r>
            <a:endParaRPr lang="es-ES" b="1" i="1" dirty="0"/>
          </a:p>
        </p:txBody>
      </p:sp>
      <p:sp>
        <p:nvSpPr>
          <p:cNvPr id="4" name="Rectángulo 3"/>
          <p:cNvSpPr/>
          <p:nvPr/>
        </p:nvSpPr>
        <p:spPr>
          <a:xfrm>
            <a:off x="415636" y="1929594"/>
            <a:ext cx="7509163" cy="1200329"/>
          </a:xfrm>
          <a:prstGeom prst="rect">
            <a:avLst/>
          </a:prstGeom>
        </p:spPr>
        <p:txBody>
          <a:bodyPr wrap="square">
            <a:spAutoFit/>
          </a:bodyPr>
          <a:lstStyle/>
          <a:p>
            <a:pPr algn="just"/>
            <a:r>
              <a:rPr lang="es-ES" dirty="0">
                <a:solidFill>
                  <a:schemeClr val="bg1">
                    <a:lumMod val="50000"/>
                  </a:schemeClr>
                </a:solidFill>
              </a:rPr>
              <a:t>El </a:t>
            </a:r>
            <a:r>
              <a:rPr lang="es-ES" b="1" i="1" dirty="0">
                <a:solidFill>
                  <a:schemeClr val="bg1">
                    <a:lumMod val="50000"/>
                  </a:schemeClr>
                </a:solidFill>
              </a:rPr>
              <a:t>Marketing</a:t>
            </a:r>
            <a:r>
              <a:rPr lang="es-ES" dirty="0">
                <a:solidFill>
                  <a:schemeClr val="bg1">
                    <a:lumMod val="50000"/>
                  </a:schemeClr>
                </a:solidFill>
              </a:rPr>
              <a:t> es una forma de organizar un conjunto de acciones y procesos a la hora de crear un producto "para crear, comunicar y entregar valor a los clientes, y para manejar las relaciones" y su finalidad es beneficiar a la organización satisfaciendo a los clientes. </a:t>
            </a:r>
            <a:r>
              <a:rPr lang="es-ES" b="1" dirty="0">
                <a:solidFill>
                  <a:schemeClr val="bg1">
                    <a:lumMod val="50000"/>
                  </a:schemeClr>
                </a:solidFill>
              </a:rPr>
              <a:t>American Marketing </a:t>
            </a:r>
            <a:r>
              <a:rPr lang="es-ES" b="1" dirty="0" err="1">
                <a:solidFill>
                  <a:schemeClr val="bg1">
                    <a:lumMod val="50000"/>
                  </a:schemeClr>
                </a:solidFill>
              </a:rPr>
              <a:t>Asociation</a:t>
            </a:r>
            <a:endParaRPr lang="es-ES" b="1" dirty="0">
              <a:solidFill>
                <a:schemeClr val="bg1">
                  <a:lumMod val="50000"/>
                </a:schemeClr>
              </a:solidFill>
            </a:endParaRPr>
          </a:p>
        </p:txBody>
      </p:sp>
      <p:sp>
        <p:nvSpPr>
          <p:cNvPr id="5" name="Rectángulo 4"/>
          <p:cNvSpPr/>
          <p:nvPr/>
        </p:nvSpPr>
        <p:spPr>
          <a:xfrm>
            <a:off x="415635" y="5040535"/>
            <a:ext cx="7509163" cy="923330"/>
          </a:xfrm>
          <a:prstGeom prst="rect">
            <a:avLst/>
          </a:prstGeom>
        </p:spPr>
        <p:txBody>
          <a:bodyPr wrap="square">
            <a:spAutoFit/>
          </a:bodyPr>
          <a:lstStyle/>
          <a:p>
            <a:pPr algn="just"/>
            <a:r>
              <a:rPr lang="es-ES" dirty="0">
                <a:solidFill>
                  <a:schemeClr val="bg1">
                    <a:lumMod val="50000"/>
                  </a:schemeClr>
                </a:solidFill>
              </a:rPr>
              <a:t>El </a:t>
            </a:r>
            <a:r>
              <a:rPr lang="es-ES" b="1" i="1" dirty="0" err="1">
                <a:solidFill>
                  <a:schemeClr val="bg1">
                    <a:lumMod val="50000"/>
                  </a:schemeClr>
                </a:solidFill>
              </a:rPr>
              <a:t>Branding</a:t>
            </a:r>
            <a:r>
              <a:rPr lang="es-ES" dirty="0">
                <a:solidFill>
                  <a:schemeClr val="bg1">
                    <a:lumMod val="50000"/>
                  </a:schemeClr>
                </a:solidFill>
              </a:rPr>
              <a:t> es la gestión de marca que consiste en “seleccionar y mezclar los atributos tangibles e intangibles para diferenciar el producto, servicio o corporación de una manera atractiva y significativa. </a:t>
            </a:r>
            <a:r>
              <a:rPr lang="es-ES" b="1" dirty="0" err="1">
                <a:solidFill>
                  <a:schemeClr val="bg1">
                    <a:lumMod val="50000"/>
                  </a:schemeClr>
                </a:solidFill>
              </a:rPr>
              <a:t>Interbrand</a:t>
            </a:r>
            <a:endParaRPr lang="es-ES" b="1" dirty="0">
              <a:solidFill>
                <a:schemeClr val="bg1">
                  <a:lumMod val="50000"/>
                </a:schemeClr>
              </a:solidFill>
            </a:endParaRPr>
          </a:p>
        </p:txBody>
      </p:sp>
      <p:sp>
        <p:nvSpPr>
          <p:cNvPr id="6" name="Rectángulo 5"/>
          <p:cNvSpPr/>
          <p:nvPr/>
        </p:nvSpPr>
        <p:spPr>
          <a:xfrm>
            <a:off x="415636" y="3615631"/>
            <a:ext cx="7509163" cy="923330"/>
          </a:xfrm>
          <a:prstGeom prst="rect">
            <a:avLst/>
          </a:prstGeom>
        </p:spPr>
        <p:txBody>
          <a:bodyPr wrap="square">
            <a:spAutoFit/>
          </a:bodyPr>
          <a:lstStyle/>
          <a:p>
            <a:pPr algn="just"/>
            <a:r>
              <a:rPr lang="es-ES" dirty="0">
                <a:solidFill>
                  <a:schemeClr val="bg1">
                    <a:lumMod val="50000"/>
                  </a:schemeClr>
                </a:solidFill>
              </a:rPr>
              <a:t>La </a:t>
            </a:r>
            <a:r>
              <a:rPr lang="es-ES" b="1" dirty="0">
                <a:solidFill>
                  <a:schemeClr val="bg1">
                    <a:lumMod val="50000"/>
                  </a:schemeClr>
                </a:solidFill>
              </a:rPr>
              <a:t>Marca</a:t>
            </a:r>
            <a:r>
              <a:rPr lang="es-ES" dirty="0">
                <a:solidFill>
                  <a:schemeClr val="bg1">
                    <a:lumMod val="50000"/>
                  </a:schemeClr>
                </a:solidFill>
              </a:rPr>
              <a:t> es un conjunto de cualidades y responsabilidades vinculadas con el nombre y los símbolos de un productor que, para el consumidor, agregan o restan valor proporcionado a los productos o servicios. </a:t>
            </a:r>
            <a:r>
              <a:rPr lang="es-ES" b="1" dirty="0">
                <a:solidFill>
                  <a:schemeClr val="bg1">
                    <a:lumMod val="50000"/>
                  </a:schemeClr>
                </a:solidFill>
              </a:rPr>
              <a:t>David </a:t>
            </a:r>
            <a:r>
              <a:rPr lang="es-ES" b="1" dirty="0" err="1">
                <a:solidFill>
                  <a:schemeClr val="bg1">
                    <a:lumMod val="50000"/>
                  </a:schemeClr>
                </a:solidFill>
              </a:rPr>
              <a:t>Aaker</a:t>
            </a:r>
            <a:endParaRPr lang="es-ES" b="1" dirty="0">
              <a:solidFill>
                <a:schemeClr val="bg1">
                  <a:lumMod val="50000"/>
                </a:schemeClr>
              </a:solidFill>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0363" r="12182"/>
          <a:stretch/>
        </p:blipFill>
        <p:spPr>
          <a:xfrm>
            <a:off x="7601691" y="176878"/>
            <a:ext cx="1316182" cy="1699296"/>
          </a:xfrm>
          <a:prstGeom prst="rect">
            <a:avLst/>
          </a:prstGeom>
        </p:spPr>
      </p:pic>
    </p:spTree>
    <p:extLst>
      <p:ext uri="{BB962C8B-B14F-4D97-AF65-F5344CB8AC3E}">
        <p14:creationId xmlns:p14="http://schemas.microsoft.com/office/powerpoint/2010/main" val="149722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02029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PERSONAL BRANDING</a:t>
            </a:r>
          </a:p>
        </p:txBody>
      </p:sp>
      <p:pic>
        <p:nvPicPr>
          <p:cNvPr id="4098" name="Picture 2" descr="https://assets.entrepreneur.com/content/16x9/822/20151211051838-Untitled-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29" y="951561"/>
            <a:ext cx="9010471" cy="505519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1557" y="856142"/>
            <a:ext cx="9102443" cy="526636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1086676" y="1161221"/>
            <a:ext cx="7328453" cy="4524315"/>
          </a:xfrm>
          <a:prstGeom prst="rect">
            <a:avLst/>
          </a:prstGeom>
          <a:solidFill>
            <a:srgbClr val="FFFFFF">
              <a:alpha val="50196"/>
            </a:srgbClr>
          </a:solidFill>
        </p:spPr>
        <p:txBody>
          <a:bodyPr wrap="square" rtlCol="0">
            <a:spAutoFit/>
          </a:bodyPr>
          <a:lstStyle/>
          <a:p>
            <a:r>
              <a:rPr lang="es-ES" sz="2400" dirty="0"/>
              <a:t>Parte de la consideración de que las personas son en sí mismas marcas, y se les pueden aplicar por tanto los mismos principios que a las marcas comerciales, por lo que deben ser:</a:t>
            </a:r>
          </a:p>
          <a:p>
            <a:pPr marL="285750" indent="-285750">
              <a:buFontTx/>
              <a:buChar char="-"/>
            </a:pPr>
            <a:r>
              <a:rPr lang="es-ES" sz="2400" dirty="0"/>
              <a:t>Elaboradas.</a:t>
            </a:r>
          </a:p>
          <a:p>
            <a:pPr marL="285750" indent="-285750">
              <a:buFontTx/>
              <a:buChar char="-"/>
            </a:pPr>
            <a:r>
              <a:rPr lang="es-ES" sz="2400" dirty="0"/>
              <a:t>Estudiadas</a:t>
            </a:r>
          </a:p>
          <a:p>
            <a:pPr marL="285750" indent="-285750">
              <a:buFontTx/>
              <a:buChar char="-"/>
            </a:pPr>
            <a:r>
              <a:rPr lang="es-ES" sz="2400" dirty="0"/>
              <a:t>Transmitidas</a:t>
            </a:r>
          </a:p>
          <a:p>
            <a:pPr marL="285750" indent="-285750">
              <a:buFontTx/>
              <a:buChar char="-"/>
            </a:pPr>
            <a:r>
              <a:rPr lang="es-ES" sz="2400" dirty="0"/>
              <a:t>Protegidas.</a:t>
            </a:r>
          </a:p>
          <a:p>
            <a:pPr marL="285750" indent="-285750">
              <a:buFontTx/>
              <a:buChar char="-"/>
            </a:pPr>
            <a:endParaRPr lang="es-ES" sz="2400" dirty="0"/>
          </a:p>
          <a:p>
            <a:r>
              <a:rPr lang="es-ES" sz="2400" dirty="0"/>
              <a:t>Al objeto de obtener éxitos profesionales y personales a través de una estrategia que permita la diferenciación y posicionamiento frente al resto de personas. </a:t>
            </a:r>
            <a:endParaRPr lang="es-ES" dirty="0"/>
          </a:p>
        </p:txBody>
      </p:sp>
      <p:sp>
        <p:nvSpPr>
          <p:cNvPr id="8" name="Rectángulo 7"/>
          <p:cNvSpPr/>
          <p:nvPr/>
        </p:nvSpPr>
        <p:spPr>
          <a:xfrm>
            <a:off x="6276512" y="81592"/>
            <a:ext cx="2527454" cy="523220"/>
          </a:xfrm>
          <a:prstGeom prst="rect">
            <a:avLst/>
          </a:prstGeom>
        </p:spPr>
        <p:txBody>
          <a:bodyPr wrap="square">
            <a:spAutoFit/>
          </a:bodyPr>
          <a:lstStyle/>
          <a:p>
            <a:r>
              <a:rPr lang="es-ES" sz="2800" b="1" dirty="0"/>
              <a:t>Marca Personal</a:t>
            </a:r>
          </a:p>
        </p:txBody>
      </p:sp>
    </p:spTree>
    <p:extLst>
      <p:ext uri="{BB962C8B-B14F-4D97-AF65-F5344CB8AC3E}">
        <p14:creationId xmlns:p14="http://schemas.microsoft.com/office/powerpoint/2010/main" val="246844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pic>
        <p:nvPicPr>
          <p:cNvPr id="11" name="Imagen 10"/>
          <p:cNvPicPr>
            <a:picLocks noChangeAspect="1"/>
          </p:cNvPicPr>
          <p:nvPr/>
        </p:nvPicPr>
        <p:blipFill rotWithShape="1">
          <a:blip r:embed="rId2" cstate="print">
            <a:extLst>
              <a:ext uri="{28A0092B-C50C-407E-A947-70E740481C1C}">
                <a14:useLocalDpi xmlns:a14="http://schemas.microsoft.com/office/drawing/2010/main" val="0"/>
              </a:ext>
            </a:extLst>
          </a:blip>
          <a:srcRect l="5645" r="17622"/>
          <a:stretch/>
        </p:blipFill>
        <p:spPr>
          <a:xfrm>
            <a:off x="8223574" y="175248"/>
            <a:ext cx="580392" cy="957049"/>
          </a:xfrm>
          <a:prstGeom prst="rect">
            <a:avLst/>
          </a:prstGeom>
        </p:spPr>
      </p:pic>
      <p:sp>
        <p:nvSpPr>
          <p:cNvPr id="20" name="Rectángulo 19"/>
          <p:cNvSpPr/>
          <p:nvPr/>
        </p:nvSpPr>
        <p:spPr>
          <a:xfrm>
            <a:off x="41557" y="61870"/>
            <a:ext cx="345701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¿Existe la marca en la Academia?</a:t>
            </a:r>
          </a:p>
        </p:txBody>
      </p:sp>
      <p:sp>
        <p:nvSpPr>
          <p:cNvPr id="2" name="CuadroTexto 1"/>
          <p:cNvSpPr txBox="1"/>
          <p:nvPr/>
        </p:nvSpPr>
        <p:spPr>
          <a:xfrm>
            <a:off x="335396" y="718087"/>
            <a:ext cx="8499166" cy="584775"/>
          </a:xfrm>
          <a:prstGeom prst="rect">
            <a:avLst/>
          </a:prstGeom>
          <a:noFill/>
        </p:spPr>
        <p:txBody>
          <a:bodyPr wrap="square" rtlCol="0">
            <a:spAutoFit/>
          </a:bodyPr>
          <a:lstStyle/>
          <a:p>
            <a:pPr algn="ctr"/>
            <a:r>
              <a:rPr lang="es-ES" sz="3200" b="1" dirty="0">
                <a:solidFill>
                  <a:schemeClr val="accent6">
                    <a:lumMod val="75000"/>
                  </a:schemeClr>
                </a:solidFill>
                <a:latin typeface="Prestige Elite Std" panose="02060509020206020304" pitchFamily="49" charset="0"/>
              </a:rPr>
              <a:t>Hay universidades y universidades</a:t>
            </a:r>
          </a:p>
        </p:txBody>
      </p:sp>
      <p:sp>
        <p:nvSpPr>
          <p:cNvPr id="3" name="Rectángulo 2"/>
          <p:cNvSpPr/>
          <p:nvPr/>
        </p:nvSpPr>
        <p:spPr>
          <a:xfrm>
            <a:off x="335396" y="1130152"/>
            <a:ext cx="8456162" cy="477054"/>
          </a:xfrm>
          <a:prstGeom prst="rect">
            <a:avLst/>
          </a:prstGeom>
        </p:spPr>
        <p:txBody>
          <a:bodyPr wrap="none">
            <a:spAutoFit/>
          </a:bodyPr>
          <a:lstStyle/>
          <a:p>
            <a:pPr algn="ctr"/>
            <a:r>
              <a:rPr lang="es-ES" sz="2450" dirty="0">
                <a:solidFill>
                  <a:schemeClr val="accent6">
                    <a:lumMod val="60000"/>
                    <a:lumOff val="40000"/>
                  </a:schemeClr>
                </a:solidFill>
                <a:latin typeface="Prestige Elite Std" panose="02060509020206020304" pitchFamily="49" charset="0"/>
              </a:rPr>
              <a:t>Fundamental para formarte y hacer estancias</a:t>
            </a:r>
          </a:p>
        </p:txBody>
      </p:sp>
      <p:sp>
        <p:nvSpPr>
          <p:cNvPr id="8" name="Rectángulo 7"/>
          <p:cNvSpPr/>
          <p:nvPr/>
        </p:nvSpPr>
        <p:spPr>
          <a:xfrm>
            <a:off x="456916" y="1368679"/>
            <a:ext cx="8664551" cy="830997"/>
          </a:xfrm>
          <a:prstGeom prst="rect">
            <a:avLst/>
          </a:prstGeom>
        </p:spPr>
        <p:txBody>
          <a:bodyPr wrap="none">
            <a:spAutoFit/>
          </a:bodyPr>
          <a:lstStyle/>
          <a:p>
            <a:r>
              <a:rPr lang="es-ES" sz="4600" dirty="0">
                <a:solidFill>
                  <a:srgbClr val="C00000"/>
                </a:solidFill>
                <a:latin typeface="Prestige Elite Std" panose="02060509020206020304" pitchFamily="49" charset="0"/>
              </a:rPr>
              <a:t>Hay revistas y revistas</a:t>
            </a:r>
          </a:p>
        </p:txBody>
      </p:sp>
      <p:sp>
        <p:nvSpPr>
          <p:cNvPr id="10" name="Rectángulo 9"/>
          <p:cNvSpPr/>
          <p:nvPr/>
        </p:nvSpPr>
        <p:spPr>
          <a:xfrm>
            <a:off x="-398116" y="1968184"/>
            <a:ext cx="9939130" cy="461665"/>
          </a:xfrm>
          <a:prstGeom prst="rect">
            <a:avLst/>
          </a:prstGeom>
        </p:spPr>
        <p:txBody>
          <a:bodyPr wrap="square">
            <a:spAutoFit/>
          </a:bodyPr>
          <a:lstStyle/>
          <a:p>
            <a:pPr algn="ctr"/>
            <a:r>
              <a:rPr lang="es-ES" sz="2300" dirty="0">
                <a:solidFill>
                  <a:srgbClr val="FF0505"/>
                </a:solidFill>
                <a:latin typeface="Prestige Elite Std" panose="02060509020206020304" pitchFamily="49" charset="0"/>
              </a:rPr>
              <a:t>Dónde publicamos y en qué revistas colaboramos</a:t>
            </a:r>
          </a:p>
        </p:txBody>
      </p:sp>
      <p:sp>
        <p:nvSpPr>
          <p:cNvPr id="12" name="Rectángulo 11"/>
          <p:cNvSpPr/>
          <p:nvPr/>
        </p:nvSpPr>
        <p:spPr>
          <a:xfrm>
            <a:off x="456916" y="2275842"/>
            <a:ext cx="8263801" cy="553998"/>
          </a:xfrm>
          <a:prstGeom prst="rect">
            <a:avLst/>
          </a:prstGeom>
        </p:spPr>
        <p:txBody>
          <a:bodyPr wrap="none">
            <a:spAutoFit/>
          </a:bodyPr>
          <a:lstStyle/>
          <a:p>
            <a:r>
              <a:rPr lang="es-ES" sz="3020" dirty="0">
                <a:solidFill>
                  <a:schemeClr val="accent1">
                    <a:lumMod val="50000"/>
                  </a:schemeClr>
                </a:solidFill>
                <a:latin typeface="Prestige Elite Std" panose="02060509020206020304" pitchFamily="49" charset="0"/>
              </a:rPr>
              <a:t>Hay investigadores e investigadores</a:t>
            </a:r>
          </a:p>
        </p:txBody>
      </p:sp>
      <p:sp>
        <p:nvSpPr>
          <p:cNvPr id="13" name="Rectángulo 12"/>
          <p:cNvSpPr/>
          <p:nvPr/>
        </p:nvSpPr>
        <p:spPr>
          <a:xfrm>
            <a:off x="498212" y="2686886"/>
            <a:ext cx="8729332" cy="395493"/>
          </a:xfrm>
          <a:prstGeom prst="rect">
            <a:avLst/>
          </a:prstGeom>
        </p:spPr>
        <p:txBody>
          <a:bodyPr wrap="square">
            <a:spAutoFit/>
          </a:bodyPr>
          <a:lstStyle/>
          <a:p>
            <a:r>
              <a:rPr lang="es-ES" sz="1970" dirty="0">
                <a:solidFill>
                  <a:schemeClr val="accent5">
                    <a:lumMod val="75000"/>
                  </a:schemeClr>
                </a:solidFill>
                <a:latin typeface="Prestige Elite Std" panose="02060509020206020304" pitchFamily="49" charset="0"/>
              </a:rPr>
              <a:t>Nuestros maestros, con quién firmamos, nuestros pares</a:t>
            </a:r>
          </a:p>
        </p:txBody>
      </p:sp>
      <p:sp>
        <p:nvSpPr>
          <p:cNvPr id="14" name="Rectángulo 13"/>
          <p:cNvSpPr/>
          <p:nvPr/>
        </p:nvSpPr>
        <p:spPr>
          <a:xfrm>
            <a:off x="456916" y="2894307"/>
            <a:ext cx="8279831" cy="738664"/>
          </a:xfrm>
          <a:prstGeom prst="rect">
            <a:avLst/>
          </a:prstGeom>
        </p:spPr>
        <p:txBody>
          <a:bodyPr wrap="none">
            <a:spAutoFit/>
          </a:bodyPr>
          <a:lstStyle/>
          <a:p>
            <a:r>
              <a:rPr lang="es-ES" sz="4220" dirty="0">
                <a:solidFill>
                  <a:schemeClr val="accent4">
                    <a:lumMod val="50000"/>
                  </a:schemeClr>
                </a:solidFill>
                <a:latin typeface="Prestige Elite Std" panose="02060509020206020304" pitchFamily="49" charset="0"/>
              </a:rPr>
              <a:t>Hay proyectos y proyectos</a:t>
            </a:r>
          </a:p>
        </p:txBody>
      </p:sp>
      <p:sp>
        <p:nvSpPr>
          <p:cNvPr id="15" name="Rectángulo 14"/>
          <p:cNvSpPr/>
          <p:nvPr/>
        </p:nvSpPr>
        <p:spPr>
          <a:xfrm>
            <a:off x="498212" y="3442543"/>
            <a:ext cx="8499166" cy="461665"/>
          </a:xfrm>
          <a:prstGeom prst="rect">
            <a:avLst/>
          </a:prstGeom>
        </p:spPr>
        <p:txBody>
          <a:bodyPr wrap="square">
            <a:spAutoFit/>
          </a:bodyPr>
          <a:lstStyle/>
          <a:p>
            <a:r>
              <a:rPr lang="es-ES" sz="2340" dirty="0">
                <a:solidFill>
                  <a:schemeClr val="accent4">
                    <a:lumMod val="75000"/>
                  </a:schemeClr>
                </a:solidFill>
                <a:latin typeface="Prestige Elite Std" panose="02060509020206020304" pitchFamily="49" charset="0"/>
              </a:rPr>
              <a:t>Dónde participamos, evaluamos o somos líderes</a:t>
            </a:r>
          </a:p>
        </p:txBody>
      </p:sp>
      <p:sp>
        <p:nvSpPr>
          <p:cNvPr id="16" name="Rectángulo 15"/>
          <p:cNvSpPr/>
          <p:nvPr/>
        </p:nvSpPr>
        <p:spPr>
          <a:xfrm>
            <a:off x="496672" y="3721115"/>
            <a:ext cx="8284640" cy="615553"/>
          </a:xfrm>
          <a:prstGeom prst="rect">
            <a:avLst/>
          </a:prstGeom>
        </p:spPr>
        <p:txBody>
          <a:bodyPr wrap="none">
            <a:spAutoFit/>
          </a:bodyPr>
          <a:lstStyle/>
          <a:p>
            <a:r>
              <a:rPr lang="es-ES" sz="3400" dirty="0">
                <a:solidFill>
                  <a:schemeClr val="accent2">
                    <a:lumMod val="50000"/>
                  </a:schemeClr>
                </a:solidFill>
                <a:latin typeface="Prestige Elite Std" panose="02060509020206020304" pitchFamily="49" charset="0"/>
              </a:rPr>
              <a:t>Hay asociaciones y asociaciones</a:t>
            </a:r>
          </a:p>
        </p:txBody>
      </p:sp>
      <p:sp>
        <p:nvSpPr>
          <p:cNvPr id="17" name="Rectángulo 16"/>
          <p:cNvSpPr/>
          <p:nvPr/>
        </p:nvSpPr>
        <p:spPr>
          <a:xfrm>
            <a:off x="268245" y="4177403"/>
            <a:ext cx="8661982" cy="407804"/>
          </a:xfrm>
          <a:prstGeom prst="rect">
            <a:avLst/>
          </a:prstGeom>
        </p:spPr>
        <p:txBody>
          <a:bodyPr wrap="square">
            <a:spAutoFit/>
          </a:bodyPr>
          <a:lstStyle/>
          <a:p>
            <a:pPr algn="ctr"/>
            <a:r>
              <a:rPr lang="es-ES" sz="2030" dirty="0">
                <a:solidFill>
                  <a:schemeClr val="accent2">
                    <a:lumMod val="75000"/>
                  </a:schemeClr>
                </a:solidFill>
                <a:latin typeface="Prestige Elite Std" panose="02060509020206020304" pitchFamily="49" charset="0"/>
              </a:rPr>
              <a:t>En qué contextos nos relacionamos con nuestros pares</a:t>
            </a:r>
          </a:p>
        </p:txBody>
      </p:sp>
      <p:sp>
        <p:nvSpPr>
          <p:cNvPr id="21" name="Rectángulo 20"/>
          <p:cNvSpPr/>
          <p:nvPr/>
        </p:nvSpPr>
        <p:spPr>
          <a:xfrm>
            <a:off x="335396" y="4922110"/>
            <a:ext cx="8559352" cy="360099"/>
          </a:xfrm>
          <a:prstGeom prst="rect">
            <a:avLst/>
          </a:prstGeom>
        </p:spPr>
        <p:txBody>
          <a:bodyPr wrap="square">
            <a:spAutoFit/>
          </a:bodyPr>
          <a:lstStyle/>
          <a:p>
            <a:pPr algn="ctr"/>
            <a:r>
              <a:rPr lang="es-ES" sz="1730" dirty="0">
                <a:solidFill>
                  <a:schemeClr val="tx2">
                    <a:lumMod val="60000"/>
                    <a:lumOff val="40000"/>
                  </a:schemeClr>
                </a:solidFill>
                <a:latin typeface="Prestige Elite Std" panose="02060509020206020304" pitchFamily="49" charset="0"/>
              </a:rPr>
              <a:t>Dónde publicamos y colaboramos qué nutre nuestro conocimiento</a:t>
            </a:r>
          </a:p>
        </p:txBody>
      </p:sp>
      <p:sp>
        <p:nvSpPr>
          <p:cNvPr id="22" name="Rectángulo 21"/>
          <p:cNvSpPr/>
          <p:nvPr/>
        </p:nvSpPr>
        <p:spPr>
          <a:xfrm>
            <a:off x="438025" y="4413514"/>
            <a:ext cx="8319906" cy="652486"/>
          </a:xfrm>
          <a:prstGeom prst="rect">
            <a:avLst/>
          </a:prstGeom>
        </p:spPr>
        <p:txBody>
          <a:bodyPr wrap="none">
            <a:spAutoFit/>
          </a:bodyPr>
          <a:lstStyle/>
          <a:p>
            <a:pPr algn="ctr"/>
            <a:r>
              <a:rPr lang="es-ES" sz="3640" dirty="0">
                <a:solidFill>
                  <a:schemeClr val="tx2">
                    <a:lumMod val="75000"/>
                  </a:schemeClr>
                </a:solidFill>
                <a:latin typeface="Prestige Elite Std" panose="02060509020206020304" pitchFamily="49" charset="0"/>
              </a:rPr>
              <a:t>Hay editoriales y editoriales</a:t>
            </a:r>
          </a:p>
        </p:txBody>
      </p:sp>
      <p:sp>
        <p:nvSpPr>
          <p:cNvPr id="23" name="CuadroTexto 22"/>
          <p:cNvSpPr txBox="1"/>
          <p:nvPr/>
        </p:nvSpPr>
        <p:spPr>
          <a:xfrm>
            <a:off x="54338" y="5308880"/>
            <a:ext cx="9054429" cy="923330"/>
          </a:xfrm>
          <a:prstGeom prst="rect">
            <a:avLst/>
          </a:prstGeom>
          <a:solidFill>
            <a:schemeClr val="accent3">
              <a:lumMod val="50000"/>
            </a:schemeClr>
          </a:solidFill>
        </p:spPr>
        <p:txBody>
          <a:bodyPr wrap="square" rtlCol="0">
            <a:spAutoFit/>
          </a:bodyPr>
          <a:lstStyle/>
          <a:p>
            <a:pPr algn="ctr"/>
            <a:r>
              <a:rPr lang="es-ES" dirty="0">
                <a:solidFill>
                  <a:schemeClr val="bg1"/>
                </a:solidFill>
              </a:rPr>
              <a:t>LAS DIMENSIONES DE MARCA UNIVERSITARIAS SON MUCHO MÁS COMPLEJAS QUE LA DICOTOMÍA BUENO O MALO. INCLUYEN FACTORES COMO EXCELENCIA, RIGUROSIDAD, INTERNACIONALIDAD, COMPETITIVIDAD, ETC.</a:t>
            </a:r>
          </a:p>
        </p:txBody>
      </p:sp>
    </p:spTree>
    <p:extLst>
      <p:ext uri="{BB962C8B-B14F-4D97-AF65-F5344CB8AC3E}">
        <p14:creationId xmlns:p14="http://schemas.microsoft.com/office/powerpoint/2010/main" val="157848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56381" y="401799"/>
            <a:ext cx="4797287" cy="5387885"/>
          </a:xfrm>
          <a:prstGeom prst="rect">
            <a:avLst/>
          </a:prstGeom>
        </p:spPr>
        <p:txBody>
          <a:bodyPr wrap="square">
            <a:spAutoFit/>
          </a:bodyPr>
          <a:lstStyle/>
          <a:p>
            <a:pPr algn="just">
              <a:lnSpc>
                <a:spcPct val="115000"/>
              </a:lnSpc>
              <a:spcAft>
                <a:spcPts val="1000"/>
              </a:spcAft>
            </a:pPr>
            <a:r>
              <a:rPr lang="es-ES" sz="3200" b="1" dirty="0">
                <a:latin typeface="Times New Roman" panose="02020603050405020304" pitchFamily="18" charset="0"/>
                <a:ea typeface="Calibri" panose="020F0502020204030204" pitchFamily="34" charset="0"/>
                <a:cs typeface="Times New Roman" panose="02020603050405020304" pitchFamily="18" charset="0"/>
              </a:rPr>
              <a:t>El Capital de </a:t>
            </a:r>
            <a:r>
              <a:rPr lang="es-ES" sz="3200" b="1" dirty="0" err="1">
                <a:latin typeface="Times New Roman" panose="02020603050405020304" pitchFamily="18" charset="0"/>
                <a:ea typeface="Calibri" panose="020F0502020204030204" pitchFamily="34" charset="0"/>
                <a:cs typeface="Times New Roman" panose="02020603050405020304" pitchFamily="18" charset="0"/>
              </a:rPr>
              <a:t>Bourdieau</a:t>
            </a:r>
            <a:endParaRPr lang="es-E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s-ES" dirty="0">
                <a:latin typeface="Times New Roman" panose="02020603050405020304" pitchFamily="18" charset="0"/>
                <a:ea typeface="Calibri" panose="020F0502020204030204" pitchFamily="34" charset="0"/>
                <a:cs typeface="Times New Roman" panose="02020603050405020304" pitchFamily="18" charset="0"/>
              </a:rPr>
              <a:t>El capital en los profesores se representa por una ser de recursos que configuraban principalmente la estructura social universitaria, encaminados a la formación del </a:t>
            </a:r>
            <a:r>
              <a:rPr lang="es-ES" i="1" dirty="0" err="1">
                <a:latin typeface="Times New Roman" panose="02020603050405020304" pitchFamily="18" charset="0"/>
                <a:ea typeface="Calibri" panose="020F0502020204030204" pitchFamily="34" charset="0"/>
                <a:cs typeface="Times New Roman" panose="02020603050405020304" pitchFamily="18" charset="0"/>
              </a:rPr>
              <a:t>habitus</a:t>
            </a:r>
            <a:r>
              <a:rPr lang="es-ES" dirty="0">
                <a:latin typeface="Times New Roman" panose="02020603050405020304" pitchFamily="18" charset="0"/>
                <a:ea typeface="Calibri" panose="020F0502020204030204" pitchFamily="34" charset="0"/>
                <a:cs typeface="Times New Roman" panose="02020603050405020304" pitchFamily="18" charset="0"/>
              </a:rPr>
              <a:t> y el éxito académico.</a:t>
            </a:r>
          </a:p>
          <a:p>
            <a:pPr algn="just">
              <a:lnSpc>
                <a:spcPct val="115000"/>
              </a:lnSpc>
              <a:spcAft>
                <a:spcPts val="1000"/>
              </a:spcAf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s-ES" sz="3500" i="1" dirty="0">
                <a:latin typeface="Times New Roman" panose="02020603050405020304" pitchFamily="18" charset="0"/>
                <a:ea typeface="Calibri" panose="020F0502020204030204" pitchFamily="34" charset="0"/>
                <a:cs typeface="Times New Roman" panose="02020603050405020304" pitchFamily="18" charset="0"/>
              </a:rPr>
              <a:t>La principal “jugada” en la vida del académico es hacerse con un nombre.</a:t>
            </a:r>
          </a:p>
          <a:p>
            <a:pPr algn="just">
              <a:lnSpc>
                <a:spcPct val="115000"/>
              </a:lnSpc>
              <a:spcAft>
                <a:spcPts val="1000"/>
              </a:spcAft>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22945" cy="6858000"/>
          </a:xfrm>
          <a:prstGeom prst="rect">
            <a:avLst/>
          </a:prstGeom>
        </p:spPr>
      </p:pic>
      <p:sp>
        <p:nvSpPr>
          <p:cNvPr id="6" name="Rectángulo 5"/>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9" name="Rectángulo 8"/>
          <p:cNvSpPr/>
          <p:nvPr/>
        </p:nvSpPr>
        <p:spPr>
          <a:xfrm>
            <a:off x="41557" y="61870"/>
            <a:ext cx="3457017" cy="514127"/>
          </a:xfrm>
          <a:prstGeom prst="rect">
            <a:avLst/>
          </a:prstGeom>
          <a:solidFill>
            <a:srgbClr val="E8637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i="1" dirty="0"/>
              <a:t>Otra perspectiva</a:t>
            </a:r>
          </a:p>
        </p:txBody>
      </p:sp>
    </p:spTree>
    <p:extLst>
      <p:ext uri="{BB962C8B-B14F-4D97-AF65-F5344CB8AC3E}">
        <p14:creationId xmlns:p14="http://schemas.microsoft.com/office/powerpoint/2010/main" val="624001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9025" y="460051"/>
            <a:ext cx="4505739" cy="5806013"/>
          </a:xfrm>
          <a:prstGeom prst="rect">
            <a:avLst/>
          </a:prstGeom>
        </p:spPr>
        <p:txBody>
          <a:bodyPr wrap="square">
            <a:spAutoFit/>
          </a:bodyPr>
          <a:lstStyle/>
          <a:p>
            <a:pPr marL="342900" lvl="0" indent="-342900" algn="just">
              <a:lnSpc>
                <a:spcPct val="115000"/>
              </a:lnSpc>
              <a:spcAft>
                <a:spcPts val="0"/>
              </a:spcAft>
              <a:buAutoNum type="alphaLcPeriod"/>
            </a:pPr>
            <a:r>
              <a:rPr lang="es-ES" b="1" dirty="0">
                <a:latin typeface="Times New Roman" panose="02020603050405020304" pitchFamily="18" charset="0"/>
                <a:ea typeface="Calibri" panose="020F0502020204030204" pitchFamily="34" charset="0"/>
                <a:cs typeface="Calibri" panose="020F0502020204030204" pitchFamily="34" charset="0"/>
              </a:rPr>
              <a:t>Capital económico</a:t>
            </a:r>
            <a:r>
              <a:rPr lang="es-ES" dirty="0">
                <a:latin typeface="Times New Roman" panose="02020603050405020304" pitchFamily="18" charset="0"/>
                <a:ea typeface="Calibri" panose="020F0502020204030204" pitchFamily="34" charset="0"/>
                <a:cs typeface="Calibri" panose="020F0502020204030204" pitchFamily="34" charset="0"/>
              </a:rPr>
              <a:t>.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Posesiones, salario </a:t>
            </a:r>
            <a:r>
              <a:rPr lang="es-ES" dirty="0">
                <a:latin typeface="Times New Roman" panose="02020603050405020304" pitchFamily="18" charset="0"/>
                <a:ea typeface="Calibri" panose="020F0502020204030204" pitchFamily="34" charset="0"/>
                <a:cs typeface="Calibri" panose="020F0502020204030204" pitchFamily="34" charset="0"/>
              </a:rPr>
              <a:t>percibido y fuentes de ingresos del profesorado.</a:t>
            </a:r>
            <a:endParaRPr lang="es-ES"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AutoNum type="alphaLcPeriod"/>
            </a:pPr>
            <a:r>
              <a:rPr lang="es-ES" b="1" dirty="0">
                <a:latin typeface="Times New Roman" panose="02020603050405020304" pitchFamily="18" charset="0"/>
                <a:ea typeface="Calibri" panose="020F0502020204030204" pitchFamily="34" charset="0"/>
                <a:cs typeface="Calibri" panose="020F0502020204030204" pitchFamily="34" charset="0"/>
              </a:rPr>
              <a:t>Capital cultural y social heredado</a:t>
            </a:r>
            <a:r>
              <a:rPr lang="es-ES" dirty="0">
                <a:latin typeface="Times New Roman" panose="02020603050405020304" pitchFamily="18" charset="0"/>
                <a:ea typeface="Calibri" panose="020F0502020204030204" pitchFamily="34" charset="0"/>
                <a:cs typeface="Calibri" panose="020F0502020204030204" pitchFamily="34" charset="0"/>
              </a:rPr>
              <a:t>. Se habla del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origen social, nivel cultural </a:t>
            </a:r>
            <a:r>
              <a:rPr lang="es-ES" dirty="0">
                <a:latin typeface="Times New Roman" panose="02020603050405020304" pitchFamily="18" charset="0"/>
                <a:ea typeface="Calibri" panose="020F0502020204030204" pitchFamily="34" charset="0"/>
                <a:cs typeface="Calibri" panose="020F0502020204030204" pitchFamily="34" charset="0"/>
              </a:rPr>
              <a:t>familiar, religión familiar, origen geográfico.</a:t>
            </a:r>
            <a:endParaRPr lang="es-ES"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Calibri" panose="020F0502020204030204" pitchFamily="34" charset="0"/>
              <a:buAutoNum type="alphaLcPeriod"/>
            </a:pPr>
            <a:r>
              <a:rPr lang="es-ES" b="1" dirty="0">
                <a:latin typeface="Times New Roman" panose="02020603050405020304" pitchFamily="18" charset="0"/>
                <a:ea typeface="Calibri" panose="020F0502020204030204" pitchFamily="34" charset="0"/>
                <a:cs typeface="Calibri" panose="020F0502020204030204" pitchFamily="34" charset="0"/>
              </a:rPr>
              <a:t>Capital académico</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 Centros de formación frecuentados, títulos, méritos y concursos </a:t>
            </a:r>
            <a:r>
              <a:rPr lang="es-ES" dirty="0">
                <a:latin typeface="Times New Roman" panose="02020603050405020304" pitchFamily="18" charset="0"/>
                <a:ea typeface="Calibri" panose="020F0502020204030204" pitchFamily="34" charset="0"/>
                <a:cs typeface="Calibri" panose="020F0502020204030204" pitchFamily="34" charset="0"/>
              </a:rPr>
              <a:t>obtenidos durante toda la etapa formativa.</a:t>
            </a:r>
            <a:endParaRPr lang="es-ES"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Calibri" panose="020F0502020204030204" pitchFamily="34" charset="0"/>
              <a:buAutoNum type="alphaLcPeriod"/>
            </a:pPr>
            <a:r>
              <a:rPr lang="es-ES" b="1" dirty="0">
                <a:latin typeface="Times New Roman" panose="02020603050405020304" pitchFamily="18" charset="0"/>
                <a:ea typeface="Calibri" panose="020F0502020204030204" pitchFamily="34" charset="0"/>
                <a:cs typeface="Calibri" panose="020F0502020204030204" pitchFamily="34" charset="0"/>
              </a:rPr>
              <a:t>Capital de poder universitario</a:t>
            </a:r>
            <a:r>
              <a:rPr lang="es-ES" dirty="0">
                <a:latin typeface="Times New Roman" panose="02020603050405020304" pitchFamily="18" charset="0"/>
                <a:ea typeface="Calibri" panose="020F0502020204030204" pitchFamily="34" charset="0"/>
                <a:cs typeface="Calibri" panose="020F0502020204030204" pitchFamily="34" charset="0"/>
              </a:rPr>
              <a:t>.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Pertenencia a centros universitarios de prestigio, posiciones de poder detentadas </a:t>
            </a:r>
            <a:r>
              <a:rPr lang="es-ES" dirty="0">
                <a:latin typeface="Times New Roman" panose="02020603050405020304" pitchFamily="18" charset="0"/>
                <a:ea typeface="Calibri" panose="020F0502020204030204" pitchFamily="34" charset="0"/>
                <a:cs typeface="Calibri" panose="020F0502020204030204" pitchFamily="34" charset="0"/>
              </a:rPr>
              <a:t>(decano, director de departamento, etc.).</a:t>
            </a:r>
            <a:endParaRPr lang="es-ES"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Aft>
                <a:spcPts val="0"/>
              </a:spcAft>
              <a:buFont typeface="Calibri" panose="020F0502020204030204" pitchFamily="34" charset="0"/>
              <a:buAutoNum type="alphaLcPeriod"/>
            </a:pPr>
            <a:r>
              <a:rPr lang="es-ES" b="1" dirty="0">
                <a:latin typeface="Times New Roman" panose="02020603050405020304" pitchFamily="18" charset="0"/>
                <a:ea typeface="Calibri" panose="020F0502020204030204" pitchFamily="34" charset="0"/>
                <a:cs typeface="Calibri" panose="020F0502020204030204" pitchFamily="34" charset="0"/>
              </a:rPr>
              <a:t>Capital de poder científico</a:t>
            </a:r>
            <a:r>
              <a:rPr lang="es-ES" dirty="0">
                <a:latin typeface="Times New Roman" panose="02020603050405020304" pitchFamily="18" charset="0"/>
                <a:ea typeface="Calibri" panose="020F0502020204030204" pitchFamily="34" charset="0"/>
                <a:cs typeface="Calibri" panose="020F0502020204030204" pitchFamily="34" charset="0"/>
              </a:rPr>
              <a:t>.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Dirección de un organismo de investigación o revista científica</a:t>
            </a:r>
            <a:r>
              <a:rPr lang="es-ES" dirty="0">
                <a:latin typeface="Times New Roman" panose="02020603050405020304" pitchFamily="18" charset="0"/>
                <a:ea typeface="Calibri" panose="020F0502020204030204" pitchFamily="34" charset="0"/>
                <a:cs typeface="Calibri" panose="020F0502020204030204" pitchFamily="34" charset="0"/>
              </a:rPr>
              <a:t>, participación en centros y proyectos de investigación.</a:t>
            </a:r>
            <a:endParaRPr lang="es-E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ángulo 2"/>
          <p:cNvSpPr/>
          <p:nvPr/>
        </p:nvSpPr>
        <p:spPr>
          <a:xfrm flipV="1">
            <a:off x="7410797" y="6242133"/>
            <a:ext cx="1697970" cy="537613"/>
          </a:xfrm>
          <a:prstGeom prst="rect">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flipV="1">
            <a:off x="46132" y="6292783"/>
            <a:ext cx="7336376" cy="486964"/>
          </a:xfrm>
          <a:prstGeom prst="rect">
            <a:avLst/>
          </a:prstGeom>
          <a:solidFill>
            <a:srgbClr val="F8D89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7439086" y="6271057"/>
            <a:ext cx="1612942" cy="523220"/>
          </a:xfrm>
          <a:prstGeom prst="rect">
            <a:avLst/>
          </a:prstGeom>
          <a:noFill/>
        </p:spPr>
        <p:txBody>
          <a:bodyPr wrap="none" rtlCol="0">
            <a:spAutoFit/>
          </a:bodyPr>
          <a:lstStyle/>
          <a:p>
            <a:pPr algn="ctr"/>
            <a:r>
              <a:rPr lang="es-ES" sz="2800" b="1" dirty="0">
                <a:solidFill>
                  <a:srgbClr val="FFFFFF"/>
                </a:solidFill>
                <a:latin typeface="Agency FB" panose="00010606040000040003" pitchFamily="2" charset="0"/>
              </a:rPr>
              <a:t>EC3metrics</a:t>
            </a:r>
          </a:p>
        </p:txBody>
      </p:sp>
      <p:sp>
        <p:nvSpPr>
          <p:cNvPr id="7" name="Rectángulo 6"/>
          <p:cNvSpPr/>
          <p:nvPr/>
        </p:nvSpPr>
        <p:spPr>
          <a:xfrm>
            <a:off x="4870426" y="1010331"/>
            <a:ext cx="4068418" cy="5189113"/>
          </a:xfrm>
          <a:prstGeom prst="rect">
            <a:avLst/>
          </a:prstGeom>
        </p:spPr>
        <p:txBody>
          <a:bodyPr wrap="square">
            <a:spAutoFit/>
          </a:bodyPr>
          <a:lstStyle/>
          <a:p>
            <a:pPr lvl="0" algn="just">
              <a:lnSpc>
                <a:spcPct val="115000"/>
              </a:lnSpc>
              <a:spcAft>
                <a:spcPts val="0"/>
              </a:spcAft>
            </a:pPr>
            <a:r>
              <a:rPr lang="es-ES" b="1" dirty="0">
                <a:latin typeface="Times New Roman" panose="02020603050405020304" pitchFamily="18" charset="0"/>
                <a:ea typeface="Calibri" panose="020F0502020204030204" pitchFamily="34" charset="0"/>
                <a:cs typeface="Calibri" panose="020F0502020204030204" pitchFamily="34" charset="0"/>
              </a:rPr>
              <a:t>f. Capital de prestigio científico</a:t>
            </a:r>
            <a:r>
              <a:rPr lang="es-ES" dirty="0">
                <a:latin typeface="Times New Roman" panose="02020603050405020304" pitchFamily="18" charset="0"/>
                <a:ea typeface="Calibri" panose="020F0502020204030204" pitchFamily="34" charset="0"/>
                <a:cs typeface="Calibri" panose="020F0502020204030204" pitchFamily="34" charset="0"/>
              </a:rPr>
              <a:t>.  Pertenencia a asociaciones científicas en puestos detallados, distinciones científicas, traducciones,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número de menciones en el Citation Index. </a:t>
            </a:r>
          </a:p>
          <a:p>
            <a:pPr lvl="0" algn="just">
              <a:lnSpc>
                <a:spcPct val="115000"/>
              </a:lnSpc>
              <a:spcAft>
                <a:spcPts val="0"/>
              </a:spcAft>
            </a:pPr>
            <a:r>
              <a:rPr lang="es-ES" dirty="0">
                <a:latin typeface="Calibri" panose="020F0502020204030204" pitchFamily="34" charset="0"/>
                <a:ea typeface="Calibri" panose="020F0502020204030204" pitchFamily="34" charset="0"/>
                <a:cs typeface="Calibri" panose="020F0502020204030204" pitchFamily="34" charset="0"/>
              </a:rPr>
              <a:t>g. </a:t>
            </a:r>
            <a:r>
              <a:rPr lang="es-ES" b="1" dirty="0">
                <a:latin typeface="Times New Roman" panose="02020603050405020304" pitchFamily="18" charset="0"/>
                <a:ea typeface="Calibri" panose="020F0502020204030204" pitchFamily="34" charset="0"/>
                <a:cs typeface="Calibri" panose="020F0502020204030204" pitchFamily="34" charset="0"/>
              </a:rPr>
              <a:t>Capital de notoriedad intelectual</a:t>
            </a:r>
            <a:r>
              <a:rPr lang="es-ES" dirty="0">
                <a:latin typeface="Times New Roman" panose="02020603050405020304" pitchFamily="18" charset="0"/>
                <a:ea typeface="Calibri" panose="020F0502020204030204" pitchFamily="34" charset="0"/>
                <a:cs typeface="Calibri" panose="020F0502020204030204" pitchFamily="34" charset="0"/>
              </a:rPr>
              <a:t>. Pertenencia a academias científicas, aparición en televisión, radio, revistas intelectuales, así como la pertenencia a los comités de estos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medios</a:t>
            </a:r>
            <a:endParaRPr lang="es-ES"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lgn="just">
              <a:lnSpc>
                <a:spcPct val="115000"/>
              </a:lnSpc>
              <a:spcAft>
                <a:spcPts val="0"/>
              </a:spcAft>
            </a:pPr>
            <a:r>
              <a:rPr lang="es-ES" b="1" dirty="0">
                <a:latin typeface="Calibri" panose="020F0502020204030204" pitchFamily="34" charset="0"/>
                <a:ea typeface="Calibri" panose="020F0502020204030204" pitchFamily="34" charset="0"/>
                <a:cs typeface="Calibri" panose="020F0502020204030204" pitchFamily="34" charset="0"/>
              </a:rPr>
              <a:t>h. </a:t>
            </a:r>
            <a:r>
              <a:rPr lang="es-ES" b="1" dirty="0">
                <a:latin typeface="Times New Roman" panose="02020603050405020304" pitchFamily="18" charset="0"/>
                <a:ea typeface="Calibri" panose="020F0502020204030204" pitchFamily="34" charset="0"/>
                <a:cs typeface="Calibri" panose="020F0502020204030204" pitchFamily="34" charset="0"/>
              </a:rPr>
              <a:t>Capital de poder político o económico</a:t>
            </a:r>
            <a:r>
              <a:rPr lang="es-ES" dirty="0">
                <a:latin typeface="Times New Roman" panose="02020603050405020304" pitchFamily="18" charset="0"/>
                <a:ea typeface="Calibri" panose="020F0502020204030204" pitchFamily="34" charset="0"/>
                <a:cs typeface="Calibri" panose="020F0502020204030204" pitchFamily="34" charset="0"/>
              </a:rPr>
              <a:t>. Inscripción en </a:t>
            </a:r>
            <a:r>
              <a:rPr lang="es-ES" i="1" dirty="0" err="1">
                <a:latin typeface="Times New Roman" panose="02020603050405020304" pitchFamily="18" charset="0"/>
                <a:ea typeface="Calibri" panose="020F0502020204030204" pitchFamily="34" charset="0"/>
                <a:cs typeface="Calibri" panose="020F0502020204030204" pitchFamily="34" charset="0"/>
              </a:rPr>
              <a:t>Who´s</a:t>
            </a:r>
            <a:r>
              <a:rPr lang="es-ES" i="1" dirty="0">
                <a:latin typeface="Times New Roman" panose="02020603050405020304" pitchFamily="18" charset="0"/>
                <a:ea typeface="Calibri" panose="020F0502020204030204" pitchFamily="34" charset="0"/>
                <a:cs typeface="Calibri" panose="020F0502020204030204" pitchFamily="34" charset="0"/>
              </a:rPr>
              <a:t> </a:t>
            </a:r>
            <a:r>
              <a:rPr lang="es-ES" i="1" dirty="0" err="1">
                <a:latin typeface="Times New Roman" panose="02020603050405020304" pitchFamily="18" charset="0"/>
                <a:ea typeface="Calibri" panose="020F0502020204030204" pitchFamily="34" charset="0"/>
                <a:cs typeface="Calibri" panose="020F0502020204030204" pitchFamily="34" charset="0"/>
              </a:rPr>
              <a:t>is</a:t>
            </a:r>
            <a:r>
              <a:rPr lang="es-ES" i="1" dirty="0">
                <a:latin typeface="Times New Roman" panose="02020603050405020304" pitchFamily="18" charset="0"/>
                <a:ea typeface="Calibri" panose="020F0502020204030204" pitchFamily="34" charset="0"/>
                <a:cs typeface="Calibri" panose="020F0502020204030204" pitchFamily="34" charset="0"/>
              </a:rPr>
              <a:t> </a:t>
            </a:r>
            <a:r>
              <a:rPr lang="es-ES" i="1" dirty="0" err="1">
                <a:latin typeface="Times New Roman" panose="02020603050405020304" pitchFamily="18" charset="0"/>
                <a:ea typeface="Calibri" panose="020F0502020204030204" pitchFamily="34" charset="0"/>
                <a:cs typeface="Calibri" panose="020F0502020204030204" pitchFamily="34" charset="0"/>
              </a:rPr>
              <a:t>Who</a:t>
            </a:r>
            <a:r>
              <a:rPr lang="es-ES" dirty="0">
                <a:latin typeface="Times New Roman" panose="02020603050405020304" pitchFamily="18" charset="0"/>
                <a:ea typeface="Calibri" panose="020F0502020204030204" pitchFamily="34" charset="0"/>
                <a:cs typeface="Calibri" panose="020F0502020204030204" pitchFamily="34" charset="0"/>
              </a:rPr>
              <a:t>, pertenencia a gabinetes ministeriales, condecoraciones diversas, miembro de comisiones gubernamentales, experto </a:t>
            </a:r>
            <a:r>
              <a:rPr lang="es-ES" dirty="0">
                <a:solidFill>
                  <a:srgbClr val="FF0000"/>
                </a:solidFill>
                <a:latin typeface="Times New Roman" panose="02020603050405020304" pitchFamily="18" charset="0"/>
                <a:ea typeface="Calibri" panose="020F0502020204030204" pitchFamily="34" charset="0"/>
                <a:cs typeface="Calibri" panose="020F0502020204030204" pitchFamily="34" charset="0"/>
              </a:rPr>
              <a:t>colaborador con los diferentes gobiernos</a:t>
            </a:r>
            <a:r>
              <a:rPr lang="es-ES" dirty="0">
                <a:latin typeface="Times New Roman" panose="02020603050405020304" pitchFamily="18" charset="0"/>
                <a:ea typeface="Calibri" panose="020F0502020204030204" pitchFamily="34" charset="0"/>
                <a:cs typeface="Calibri" panose="020F0502020204030204" pitchFamily="34" charset="0"/>
              </a:rPr>
              <a:t>. </a:t>
            </a:r>
            <a:endParaRPr lang="es-ES"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497040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8690</TotalTime>
  <Words>2547</Words>
  <Application>Microsoft Office PowerPoint</Application>
  <PresentationFormat>Presentación en pantalla (4:3)</PresentationFormat>
  <Paragraphs>494</Paragraphs>
  <Slides>45</Slides>
  <Notes>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45</vt:i4>
      </vt:variant>
    </vt:vector>
  </HeadingPairs>
  <TitlesOfParts>
    <vt:vector size="56" baseType="lpstr">
      <vt:lpstr>Adobe Gothic Std B</vt:lpstr>
      <vt:lpstr>Agency FB</vt:lpstr>
      <vt:lpstr>Arial</vt:lpstr>
      <vt:lpstr>Calibri</vt:lpstr>
      <vt:lpstr>Calibri (Cuerpo)</vt:lpstr>
      <vt:lpstr>Calibri Light</vt:lpstr>
      <vt:lpstr>Liberation Sans</vt:lpstr>
      <vt:lpstr>Prestige Elite Std</vt:lpstr>
      <vt:lpstr>Tempus Sans ITC</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Rafael Repiso</dc:creator>
  <cp:lastModifiedBy>Juliana Benjumea Arango</cp:lastModifiedBy>
  <cp:revision>179</cp:revision>
  <dcterms:created xsi:type="dcterms:W3CDTF">2016-08-05T13:59:30Z</dcterms:created>
  <dcterms:modified xsi:type="dcterms:W3CDTF">2018-10-01T20:47:36Z</dcterms:modified>
</cp:coreProperties>
</file>