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5" r:id="rId3"/>
    <p:sldId id="277" r:id="rId4"/>
    <p:sldId id="278" r:id="rId5"/>
    <p:sldId id="264" r:id="rId6"/>
    <p:sldId id="266" r:id="rId7"/>
    <p:sldId id="281" r:id="rId8"/>
    <p:sldId id="261" r:id="rId9"/>
    <p:sldId id="279" r:id="rId10"/>
    <p:sldId id="267" r:id="rId11"/>
    <p:sldId id="282" r:id="rId12"/>
    <p:sldId id="268" r:id="rId13"/>
    <p:sldId id="258" r:id="rId14"/>
    <p:sldId id="270" r:id="rId15"/>
    <p:sldId id="272" r:id="rId16"/>
    <p:sldId id="273" r:id="rId17"/>
    <p:sldId id="269" r:id="rId18"/>
    <p:sldId id="257" r:id="rId19"/>
    <p:sldId id="259" r:id="rId20"/>
    <p:sldId id="260" r:id="rId21"/>
    <p:sldId id="280"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7E"/>
    <a:srgbClr val="008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3"/>
    <p:restoredTop sz="94590"/>
  </p:normalViewPr>
  <p:slideViewPr>
    <p:cSldViewPr snapToGrid="0" snapToObjects="1">
      <p:cViewPr varScale="1">
        <p:scale>
          <a:sx n="92" d="100"/>
          <a:sy n="92"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84B75-CC41-D444-AE2E-973A3D10C4C0}" type="datetimeFigureOut">
              <a:rPr lang="es-ES_tradnl" smtClean="0"/>
              <a:t>20/10/18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44402-B8D2-C046-A9F4-77F1A10251D6}" type="slidenum">
              <a:rPr lang="es-ES_tradnl" smtClean="0"/>
              <a:t>‹Nº›</a:t>
            </a:fld>
            <a:endParaRPr lang="es-ES_tradnl"/>
          </a:p>
        </p:txBody>
      </p:sp>
    </p:spTree>
    <p:extLst>
      <p:ext uri="{BB962C8B-B14F-4D97-AF65-F5344CB8AC3E}">
        <p14:creationId xmlns:p14="http://schemas.microsoft.com/office/powerpoint/2010/main" val="7066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Como se mencionó anteriormente, los AVISAS incluyen los años de</a:t>
            </a:r>
          </a:p>
          <a:p>
            <a:r>
              <a:rPr lang="es-CO" sz="1200" kern="1200" dirty="0">
                <a:solidFill>
                  <a:schemeClr val="tx1"/>
                </a:solidFill>
                <a:effectLst/>
                <a:latin typeface="+mn-lt"/>
                <a:ea typeface="+mn-ea"/>
                <a:cs typeface="+mn-cs"/>
              </a:rPr>
              <a:t>vida perdidos por muerte prematura y los años de vida vividos con</a:t>
            </a:r>
          </a:p>
          <a:p>
            <a:r>
              <a:rPr lang="es-CO" sz="1200" kern="1200" dirty="0">
                <a:solidFill>
                  <a:schemeClr val="tx1"/>
                </a:solidFill>
                <a:effectLst/>
                <a:latin typeface="+mn-lt"/>
                <a:ea typeface="+mn-ea"/>
                <a:cs typeface="+mn-cs"/>
              </a:rPr>
              <a:t>“menos intensidad que salud total”; es decir, los años vividos con</a:t>
            </a:r>
          </a:p>
          <a:p>
            <a:r>
              <a:rPr lang="es-CO" sz="1200" kern="1200" dirty="0">
                <a:solidFill>
                  <a:schemeClr val="tx1"/>
                </a:solidFill>
                <a:effectLst/>
                <a:latin typeface="+mn-lt"/>
                <a:ea typeface="+mn-ea"/>
                <a:cs typeface="+mn-cs"/>
              </a:rPr>
              <a:t>discapacidad. Con base en lo anterior, un AVISA se puede interpretar</a:t>
            </a:r>
          </a:p>
          <a:p>
            <a:r>
              <a:rPr lang="es-CO" sz="1200" kern="1200" dirty="0">
                <a:solidFill>
                  <a:schemeClr val="tx1"/>
                </a:solidFill>
                <a:effectLst/>
                <a:latin typeface="+mn-lt"/>
                <a:ea typeface="+mn-ea"/>
                <a:cs typeface="+mn-cs"/>
              </a:rPr>
              <a:t>como la pérdida de un año de vida saludable vivido, y la carga</a:t>
            </a:r>
          </a:p>
          <a:p>
            <a:r>
              <a:rPr lang="es-CO" sz="1200" kern="1200" dirty="0">
                <a:solidFill>
                  <a:schemeClr val="tx1"/>
                </a:solidFill>
                <a:effectLst/>
                <a:latin typeface="+mn-lt"/>
                <a:ea typeface="+mn-ea"/>
                <a:cs typeface="+mn-cs"/>
              </a:rPr>
              <a:t>de enfermedad correspondería al intervalo entre el estado de salud</a:t>
            </a:r>
          </a:p>
          <a:p>
            <a:r>
              <a:rPr lang="es-CO" sz="1200" kern="1200" dirty="0">
                <a:solidFill>
                  <a:schemeClr val="tx1"/>
                </a:solidFill>
                <a:effectLst/>
                <a:latin typeface="+mn-lt"/>
                <a:ea typeface="+mn-ea"/>
                <a:cs typeface="+mn-cs"/>
              </a:rPr>
              <a:t>actual y la situación ideal donde todas las personas viven dentro de</a:t>
            </a:r>
          </a:p>
          <a:p>
            <a:r>
              <a:rPr lang="es-CO" sz="1200" kern="1200" dirty="0">
                <a:solidFill>
                  <a:schemeClr val="tx1"/>
                </a:solidFill>
                <a:effectLst/>
                <a:latin typeface="+mn-lt"/>
                <a:ea typeface="+mn-ea"/>
                <a:cs typeface="+mn-cs"/>
              </a:rPr>
              <a:t>una determinada edad, libres de enfermedad y discapacidad (9). El</a:t>
            </a:r>
          </a:p>
          <a:p>
            <a:r>
              <a:rPr lang="es-CO" sz="1200" kern="1200" dirty="0">
                <a:solidFill>
                  <a:schemeClr val="tx1"/>
                </a:solidFill>
                <a:effectLst/>
                <a:latin typeface="+mn-lt"/>
                <a:ea typeface="+mn-ea"/>
                <a:cs typeface="+mn-cs"/>
              </a:rPr>
              <a:t>anterior enfoque tiene como propósitos fundamentales:</a:t>
            </a:r>
          </a:p>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4</a:t>
            </a:fld>
            <a:endParaRPr lang="es-ES_tradnl"/>
          </a:p>
        </p:txBody>
      </p:sp>
    </p:spTree>
    <p:extLst>
      <p:ext uri="{BB962C8B-B14F-4D97-AF65-F5344CB8AC3E}">
        <p14:creationId xmlns:p14="http://schemas.microsoft.com/office/powerpoint/2010/main" val="329471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The true burden (morbidity, mortality, disability, cost, pain, distress) of occupational and work-related diseases and injuries is unknown, and what is reported</a:t>
            </a:r>
          </a:p>
          <a:p>
            <a:r>
              <a:rPr lang="es-CO" sz="1200" kern="1200" dirty="0">
                <a:solidFill>
                  <a:schemeClr val="tx1"/>
                </a:solidFill>
                <a:effectLst/>
                <a:latin typeface="+mn-lt"/>
                <a:ea typeface="+mn-ea"/>
                <a:cs typeface="+mn-cs"/>
              </a:rPr>
              <a:t>as burden is significantly underestimated.</a:t>
            </a:r>
          </a:p>
          <a:p>
            <a:r>
              <a:rPr lang="es-CO" sz="1200" kern="1200" dirty="0">
                <a:solidFill>
                  <a:schemeClr val="tx1"/>
                </a:solidFill>
                <a:effectLst/>
                <a:latin typeface="+mn-lt"/>
                <a:ea typeface="+mn-ea"/>
                <a:cs typeface="+mn-cs"/>
              </a:rPr>
              <a:t>This underestimation affects the way decision-makers view investments in research and worker protection, which in turnhas a substantial impact on national</a:t>
            </a:r>
          </a:p>
          <a:p>
            <a:r>
              <a:rPr lang="es-CO" sz="1200" kern="1200" dirty="0">
                <a:solidFill>
                  <a:schemeClr val="tx1"/>
                </a:solidFill>
                <a:effectLst/>
                <a:latin typeface="+mn-lt"/>
                <a:ea typeface="+mn-ea"/>
                <a:cs typeface="+mn-cs"/>
              </a:rPr>
              <a:t>welfare and public health.</a:t>
            </a:r>
          </a:p>
          <a:p>
            <a:r>
              <a:rPr lang="es-CO" sz="1200" kern="1200" dirty="0">
                <a:solidFill>
                  <a:schemeClr val="tx1"/>
                </a:solidFill>
                <a:effectLst/>
                <a:latin typeface="+mn-lt"/>
                <a:ea typeface="+mn-ea"/>
                <a:cs typeface="+mn-cs"/>
              </a:rPr>
              <a:t>however, the health, economic, and social consequences of occupational and work-related diseases and injuries—the burden resulting from hazards encountered</a:t>
            </a:r>
          </a:p>
          <a:p>
            <a:r>
              <a:rPr lang="es-CO" sz="1200" kern="1200" dirty="0">
                <a:solidFill>
                  <a:schemeClr val="tx1"/>
                </a:solidFill>
                <a:effectLst/>
                <a:latin typeface="+mn-lt"/>
                <a:ea typeface="+mn-ea"/>
                <a:cs typeface="+mn-cs"/>
              </a:rPr>
              <a:t>while working—have not been characterized comprehensively.</a:t>
            </a:r>
          </a:p>
          <a:p>
            <a:r>
              <a:rPr lang="es-CO" sz="1200" kern="1200" dirty="0">
                <a:solidFill>
                  <a:schemeClr val="tx1"/>
                </a:solidFill>
                <a:effectLst/>
                <a:latin typeface="+mn-lt"/>
                <a:ea typeface="+mn-ea"/>
                <a:cs typeface="+mn-cs"/>
              </a:rPr>
              <a:t>USEFUL INDICATORS OF BURDEN OF OCCUPATIONAL</a:t>
            </a:r>
          </a:p>
          <a:p>
            <a:r>
              <a:rPr lang="es-CO" sz="1200" kern="1200" dirty="0">
                <a:solidFill>
                  <a:schemeClr val="tx1"/>
                </a:solidFill>
                <a:effectLst/>
                <a:latin typeface="+mn-lt"/>
                <a:ea typeface="+mn-ea"/>
                <a:cs typeface="+mn-cs"/>
              </a:rPr>
              <a:t>DISEASE, INJURY, AND DISTRESS</a:t>
            </a:r>
          </a:p>
          <a:p>
            <a:r>
              <a:rPr lang="es-CO" sz="1200" kern="1200" dirty="0">
                <a:solidFill>
                  <a:schemeClr val="tx1"/>
                </a:solidFill>
                <a:effectLst/>
                <a:latin typeface="+mn-lt"/>
                <a:ea typeface="+mn-ea"/>
                <a:cs typeface="+mn-cs"/>
              </a:rPr>
              <a:t>Attributable fraction</a:t>
            </a:r>
          </a:p>
          <a:p>
            <a:r>
              <a:rPr lang="es-CO" sz="1200" kern="1200" dirty="0">
                <a:solidFill>
                  <a:schemeClr val="tx1"/>
                </a:solidFill>
                <a:effectLst/>
                <a:latin typeface="+mn-lt"/>
                <a:ea typeface="+mn-ea"/>
                <a:cs typeface="+mn-cs"/>
              </a:rPr>
              <a:t>Morbidity rates and counts (incidence or prevalence based)</a:t>
            </a:r>
          </a:p>
          <a:p>
            <a:r>
              <a:rPr lang="es-CO" sz="1200" kern="1200" dirty="0">
                <a:solidFill>
                  <a:schemeClr val="tx1"/>
                </a:solidFill>
                <a:effectLst/>
                <a:latin typeface="+mn-lt"/>
                <a:ea typeface="+mn-ea"/>
                <a:cs typeface="+mn-cs"/>
              </a:rPr>
              <a:t>Mortality rates and counts</a:t>
            </a:r>
          </a:p>
          <a:p>
            <a:r>
              <a:rPr lang="es-CO" sz="1200" kern="1200" dirty="0">
                <a:solidFill>
                  <a:schemeClr val="tx1"/>
                </a:solidFill>
                <a:effectLst/>
                <a:latin typeface="+mn-lt"/>
                <a:ea typeface="+mn-ea"/>
                <a:cs typeface="+mn-cs"/>
              </a:rPr>
              <a:t>Fatality rates and counts</a:t>
            </a:r>
          </a:p>
          <a:p>
            <a:r>
              <a:rPr lang="es-CO" sz="1200" kern="1200" dirty="0">
                <a:solidFill>
                  <a:schemeClr val="tx1"/>
                </a:solidFill>
                <a:effectLst/>
                <a:latin typeface="+mn-lt"/>
                <a:ea typeface="+mn-ea"/>
                <a:cs typeface="+mn-cs"/>
              </a:rPr>
              <a:t>Injury rates and counts (incidence or prevalence based)</a:t>
            </a:r>
          </a:p>
          <a:p>
            <a:r>
              <a:rPr lang="es-CO" sz="1200" kern="1200" dirty="0">
                <a:solidFill>
                  <a:schemeClr val="tx1"/>
                </a:solidFill>
                <a:effectLst/>
                <a:latin typeface="+mn-lt"/>
                <a:ea typeface="+mn-ea"/>
                <a:cs typeface="+mn-cs"/>
              </a:rPr>
              <a:t>Disability rates and counts (incidence or prevalence based)</a:t>
            </a:r>
          </a:p>
          <a:p>
            <a:r>
              <a:rPr lang="es-CO" sz="1200" kern="1200" dirty="0">
                <a:solidFill>
                  <a:schemeClr val="tx1"/>
                </a:solidFill>
                <a:effectLst/>
                <a:latin typeface="+mn-lt"/>
                <a:ea typeface="+mn-ea"/>
                <a:cs typeface="+mn-cs"/>
              </a:rPr>
              <a:t>Disability-adjusted life-years (incidence or prevalence based)</a:t>
            </a:r>
          </a:p>
          <a:p>
            <a:r>
              <a:rPr lang="es-CO" sz="1200" kern="1200" dirty="0">
                <a:solidFill>
                  <a:schemeClr val="tx1"/>
                </a:solidFill>
                <a:effectLst/>
                <a:latin typeface="+mn-lt"/>
                <a:ea typeface="+mn-ea"/>
                <a:cs typeface="+mn-cs"/>
              </a:rPr>
              <a:t>d Years of life lived with disability</a:t>
            </a:r>
          </a:p>
          <a:p>
            <a:r>
              <a:rPr lang="es-CO" sz="1200" kern="1200" dirty="0">
                <a:solidFill>
                  <a:schemeClr val="tx1"/>
                </a:solidFill>
                <a:effectLst/>
                <a:latin typeface="+mn-lt"/>
                <a:ea typeface="+mn-ea"/>
                <a:cs typeface="+mn-cs"/>
              </a:rPr>
              <a:t>d Years of life lost</a:t>
            </a:r>
          </a:p>
          <a:p>
            <a:r>
              <a:rPr lang="es-CO" sz="1200" kern="1200" dirty="0">
                <a:solidFill>
                  <a:schemeClr val="tx1"/>
                </a:solidFill>
                <a:effectLst/>
                <a:latin typeface="+mn-lt"/>
                <a:ea typeface="+mn-ea"/>
                <a:cs typeface="+mn-cs"/>
              </a:rPr>
              <a:t>Quality-adjusted life-years</a:t>
            </a:r>
          </a:p>
          <a:p>
            <a:r>
              <a:rPr lang="es-CO" sz="1200" kern="1200" dirty="0">
                <a:solidFill>
                  <a:schemeClr val="tx1"/>
                </a:solidFill>
                <a:effectLst/>
                <a:latin typeface="+mn-lt"/>
                <a:ea typeface="+mn-ea"/>
                <a:cs typeface="+mn-cs"/>
              </a:rPr>
              <a:t>Medical costs incurred by workers, families, employers, insurance and disability</a:t>
            </a:r>
          </a:p>
          <a:p>
            <a:r>
              <a:rPr lang="es-CO" sz="1200" kern="1200" dirty="0">
                <a:solidFill>
                  <a:schemeClr val="tx1"/>
                </a:solidFill>
                <a:effectLst/>
                <a:latin typeface="+mn-lt"/>
                <a:ea typeface="+mn-ea"/>
                <a:cs typeface="+mn-cs"/>
              </a:rPr>
              <a:t>systems, and society</a:t>
            </a:r>
          </a:p>
          <a:p>
            <a:r>
              <a:rPr lang="es-CO" sz="1200" kern="1200" dirty="0">
                <a:solidFill>
                  <a:schemeClr val="tx1"/>
                </a:solidFill>
                <a:effectLst/>
                <a:latin typeface="+mn-lt"/>
                <a:ea typeface="+mn-ea"/>
                <a:cs typeface="+mn-cs"/>
              </a:rPr>
              <a:t>Business costs</a:t>
            </a:r>
          </a:p>
          <a:p>
            <a:r>
              <a:rPr lang="es-CO" sz="1200" kern="1200" dirty="0">
                <a:solidFill>
                  <a:schemeClr val="tx1"/>
                </a:solidFill>
                <a:effectLst/>
                <a:latin typeface="+mn-lt"/>
                <a:ea typeface="+mn-ea"/>
                <a:cs typeface="+mn-cs"/>
              </a:rPr>
              <a:t>Productivity losses incurred by workers, families, employers, insurance and disability systems, and society On the back end of the age continuum, the 20th-century</a:t>
            </a:r>
          </a:p>
          <a:p>
            <a:r>
              <a:rPr lang="es-CO" sz="1200" kern="1200" dirty="0">
                <a:solidFill>
                  <a:schemeClr val="tx1"/>
                </a:solidFill>
                <a:effectLst/>
                <a:latin typeface="+mn-lt"/>
                <a:ea typeface="+mn-ea"/>
                <a:cs typeface="+mn-cs"/>
              </a:rPr>
              <a:t>trend toward earlier retirement has reversed, and now a growing number of US persons are working longer and later in life.26</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underemployment.</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As depicted in Figure 2,28 working life is a dynamic continuum A more comprehensive indicatoris needed. The concept of “well-being” has been suggested</a:t>
            </a:r>
          </a:p>
          <a:p>
            <a:r>
              <a:rPr lang="es-CO" sz="1200" kern="1200" dirty="0">
                <a:solidFill>
                  <a:schemeClr val="tx1"/>
                </a:solidFill>
                <a:effectLst/>
                <a:latin typeface="+mn-lt"/>
                <a:ea typeface="+mn-ea"/>
                <a:cs typeface="+mn-cs"/>
              </a:rPr>
              <a:t>as a possible comprehensive burden indicator when it is lacking or absent altogether.35However, this approach presents</a:t>
            </a:r>
          </a:p>
          <a:p>
            <a:r>
              <a:rPr lang="es-CO" sz="1200" kern="1200" dirty="0">
                <a:solidFill>
                  <a:schemeClr val="tx1"/>
                </a:solidFill>
                <a:effectLst/>
                <a:latin typeface="+mn-lt"/>
                <a:ea typeface="+mn-ea"/>
                <a:cs typeface="+mn-cs"/>
              </a:rPr>
              <a:t>challenges because there is no consensus on how to define well-being for burden applications</a:t>
            </a:r>
          </a:p>
          <a:p>
            <a:r>
              <a:rPr lang="es-CO" sz="1200" kern="1200" dirty="0">
                <a:solidFill>
                  <a:schemeClr val="tx1"/>
                </a:solidFill>
                <a:effectLst/>
                <a:latin typeface="+mn-lt"/>
                <a:ea typeface="+mn-ea"/>
                <a:cs typeface="+mn-cs"/>
              </a:rPr>
              <a:t>DALY o AVISAS (años de vida ajustados por discapacidad)</a:t>
            </a:r>
          </a:p>
          <a:p>
            <a:r>
              <a:rPr lang="es-CO" sz="1200" kern="1200" dirty="0">
                <a:solidFill>
                  <a:schemeClr val="tx1"/>
                </a:solidFill>
                <a:effectLst/>
                <a:latin typeface="+mn-lt"/>
                <a:ea typeface="+mn-ea"/>
                <a:cs typeface="+mn-cs"/>
              </a:rPr>
              <a:t>(2) mide la carga de enfermedad que sufre una población</a:t>
            </a:r>
          </a:p>
          <a:p>
            <a:r>
              <a:rPr lang="es-CO" sz="1200" kern="1200" dirty="0">
                <a:solidFill>
                  <a:schemeClr val="tx1"/>
                </a:solidFill>
                <a:effectLst/>
                <a:latin typeface="+mn-lt"/>
                <a:ea typeface="+mn-ea"/>
                <a:cs typeface="+mn-cs"/>
              </a:rPr>
              <a:t>por causas específicas.</a:t>
            </a:r>
          </a:p>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5</a:t>
            </a:fld>
            <a:endParaRPr lang="es-ES_tradnl"/>
          </a:p>
        </p:txBody>
      </p:sp>
    </p:spTree>
    <p:extLst>
      <p:ext uri="{BB962C8B-B14F-4D97-AF65-F5344CB8AC3E}">
        <p14:creationId xmlns:p14="http://schemas.microsoft.com/office/powerpoint/2010/main" val="62883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In addition,</a:t>
            </a:r>
          </a:p>
          <a:p>
            <a:r>
              <a:rPr lang="es-CO" sz="1200" kern="1200" dirty="0">
                <a:solidFill>
                  <a:schemeClr val="tx1"/>
                </a:solidFill>
                <a:effectLst/>
                <a:latin typeface="+mn-lt"/>
                <a:ea typeface="+mn-ea"/>
                <a:cs typeface="+mn-cs"/>
              </a:rPr>
              <a:t>there is a need to examine the relationship between DM programs and important elements of organizational culture such as</a:t>
            </a:r>
          </a:p>
          <a:p>
            <a:r>
              <a:rPr lang="es-CO" sz="1200" kern="1200" dirty="0">
                <a:solidFill>
                  <a:schemeClr val="tx1"/>
                </a:solidFill>
                <a:effectLst/>
                <a:latin typeface="+mn-lt"/>
                <a:ea typeface="+mn-ea"/>
                <a:cs typeface="+mn-cs"/>
              </a:rPr>
              <a:t>job satisfaction, workplace morale, and the promotion of physical and mental health</a:t>
            </a:r>
          </a:p>
          <a:p>
            <a:r>
              <a:rPr lang="es-CO" sz="1200" kern="1200" dirty="0">
                <a:solidFill>
                  <a:schemeClr val="tx1"/>
                </a:solidFill>
                <a:effectLst/>
                <a:latin typeface="+mn-lt"/>
                <a:ea typeface="+mn-ea"/>
                <a:cs typeface="+mn-cs"/>
              </a:rPr>
              <a:t>predict DM’s influence on job satisfaction,</a:t>
            </a:r>
          </a:p>
          <a:p>
            <a:r>
              <a:rPr lang="es-CO" sz="1200" kern="1200" dirty="0">
                <a:solidFill>
                  <a:schemeClr val="tx1"/>
                </a:solidFill>
                <a:effectLst/>
                <a:latin typeface="+mn-lt"/>
                <a:ea typeface="+mn-ea"/>
                <a:cs typeface="+mn-cs"/>
              </a:rPr>
              <a:t>physical health, mental health, workplace morale and reduced sickness absence, from respondents’</a:t>
            </a:r>
          </a:p>
          <a:p>
            <a:r>
              <a:rPr lang="es-CO" sz="1200" kern="1200" dirty="0">
                <a:solidFill>
                  <a:schemeClr val="tx1"/>
                </a:solidFill>
                <a:effectLst/>
                <a:latin typeface="+mn-lt"/>
                <a:ea typeface="+mn-ea"/>
                <a:cs typeface="+mn-cs"/>
              </a:rPr>
              <a:t>perceptions of whether their company provided disability prevention, stay-at-work, and return-to-work initiatives</a:t>
            </a:r>
          </a:p>
          <a:p>
            <a:r>
              <a:rPr lang="es-CO" sz="1200" kern="1200" dirty="0">
                <a:solidFill>
                  <a:schemeClr val="tx1"/>
                </a:solidFill>
                <a:effectLst/>
                <a:latin typeface="+mn-lt"/>
                <a:ea typeface="+mn-ea"/>
                <a:cs typeface="+mn-cs"/>
              </a:rPr>
              <a:t>within their organization.</a:t>
            </a:r>
          </a:p>
          <a:p>
            <a:r>
              <a:rPr lang="es-CO" sz="1200" kern="1200" dirty="0">
                <a:solidFill>
                  <a:schemeClr val="tx1"/>
                </a:solidFill>
                <a:effectLst/>
                <a:latin typeface="+mn-lt"/>
                <a:ea typeface="+mn-ea"/>
                <a:cs typeface="+mn-cs"/>
              </a:rPr>
              <a:t>The perceived influence of DM programs was related to perceptions of job satisfaction; whereas,</a:t>
            </a:r>
          </a:p>
          <a:p>
            <a:r>
              <a:rPr lang="es-CO" sz="1200" kern="1200" dirty="0">
                <a:solidFill>
                  <a:schemeClr val="tx1"/>
                </a:solidFill>
                <a:effectLst/>
                <a:latin typeface="+mn-lt"/>
                <a:ea typeface="+mn-ea"/>
                <a:cs typeface="+mn-cs"/>
              </a:rPr>
              <a:t>relationships with mental health, physical health, morale, and sickness absence were variable according to</a:t>
            </a:r>
          </a:p>
          <a:p>
            <a:r>
              <a:rPr lang="es-CO" sz="1200" kern="1200" dirty="0">
                <a:solidFill>
                  <a:schemeClr val="tx1"/>
                </a:solidFill>
                <a:effectLst/>
                <a:latin typeface="+mn-lt"/>
                <a:ea typeface="+mn-ea"/>
                <a:cs typeface="+mn-cs"/>
              </a:rPr>
              <a:t>type of DM program and whether the response was related to self or others. Difference analyses (ANOVA)</a:t>
            </a:r>
          </a:p>
          <a:p>
            <a:r>
              <a:rPr lang="es-CO" sz="1200" kern="1200" dirty="0">
                <a:solidFill>
                  <a:schemeClr val="tx1"/>
                </a:solidFill>
                <a:effectLst/>
                <a:latin typeface="+mn-lt"/>
                <a:ea typeface="+mn-ea"/>
                <a:cs typeface="+mn-cs"/>
              </a:rPr>
              <a:t>revealed significantly more positive perceptions for private and nonunion organizations; no gender effects</a:t>
            </a:r>
          </a:p>
          <a:p>
            <a:r>
              <a:rPr lang="es-CO" sz="1200" kern="1200" dirty="0">
                <a:solidFill>
                  <a:schemeClr val="tx1"/>
                </a:solidFill>
                <a:effectLst/>
                <a:latin typeface="+mn-lt"/>
                <a:ea typeface="+mn-ea"/>
                <a:cs typeface="+mn-cs"/>
              </a:rPr>
              <a:t>were found.</a:t>
            </a:r>
          </a:p>
          <a:p>
            <a:r>
              <a:rPr lang="es-CO" sz="1200" kern="1200" dirty="0">
                <a:solidFill>
                  <a:schemeClr val="tx1"/>
                </a:solidFill>
                <a:effectLst/>
                <a:latin typeface="+mn-lt"/>
                <a:ea typeface="+mn-ea"/>
                <a:cs typeface="+mn-cs"/>
              </a:rPr>
              <a:t>limited research considering</a:t>
            </a:r>
          </a:p>
          <a:p>
            <a:r>
              <a:rPr lang="es-CO" sz="1200" kern="1200" dirty="0">
                <a:solidFill>
                  <a:schemeClr val="tx1"/>
                </a:solidFill>
                <a:effectLst/>
                <a:latin typeface="+mn-lt"/>
                <a:ea typeface="+mn-ea"/>
                <a:cs typeface="+mn-cs"/>
              </a:rPr>
              <a:t>DM’s impacts on job satisfaction, physical and mental health,</a:t>
            </a:r>
          </a:p>
          <a:p>
            <a:r>
              <a:rPr lang="es-CO" sz="1200" kern="1200" dirty="0">
                <a:solidFill>
                  <a:schemeClr val="tx1"/>
                </a:solidFill>
                <a:effectLst/>
                <a:latin typeface="+mn-lt"/>
                <a:ea typeface="+mn-ea"/>
                <a:cs typeface="+mn-cs"/>
              </a:rPr>
              <a:t>workplace morale, and absenteeism.</a:t>
            </a:r>
          </a:p>
          <a:p>
            <a:r>
              <a:rPr lang="es-CO" sz="1200" b="0" i="0" kern="1200" dirty="0">
                <a:solidFill>
                  <a:schemeClr val="tx1"/>
                </a:solidFill>
                <a:effectLst/>
                <a:latin typeface="+mn-lt"/>
                <a:ea typeface="+mn-ea"/>
                <a:cs typeface="+mn-cs"/>
              </a:rPr>
              <a:t>Nuestra muestra internacional reveló que la mayoría de los empleados son conscientes</a:t>
            </a:r>
            <a:br>
              <a:rPr lang="es-CO" dirty="0"/>
            </a:br>
            <a:r>
              <a:rPr lang="es-CO" sz="1200" b="0" i="0" kern="1200" dirty="0">
                <a:solidFill>
                  <a:schemeClr val="tx1"/>
                </a:solidFill>
                <a:effectLst/>
                <a:latin typeface="+mn-lt"/>
                <a:ea typeface="+mn-ea"/>
                <a:cs typeface="+mn-cs"/>
              </a:rPr>
              <a:t>de los esfuerzos de DM en sus sitios de trabajo, ver el valor en DP, SAW y RTW</a:t>
            </a:r>
            <a:br>
              <a:rPr lang="es-CO" dirty="0"/>
            </a:br>
            <a:r>
              <a:rPr lang="es-CO" sz="1200" b="0" i="0" kern="1200" dirty="0">
                <a:solidFill>
                  <a:schemeClr val="tx1"/>
                </a:solidFill>
                <a:effectLst/>
                <a:latin typeface="+mn-lt"/>
                <a:ea typeface="+mn-ea"/>
                <a:cs typeface="+mn-cs"/>
              </a:rPr>
              <a:t>esfuerzos, y queremos que este tipo de programas continúen. En general,</a:t>
            </a:r>
            <a:br>
              <a:rPr lang="es-CO" dirty="0"/>
            </a:br>
            <a:r>
              <a:rPr lang="es-CO" sz="1200" b="0" i="0" kern="1200" dirty="0">
                <a:solidFill>
                  <a:schemeClr val="tx1"/>
                </a:solidFill>
                <a:effectLst/>
                <a:latin typeface="+mn-lt"/>
                <a:ea typeface="+mn-ea"/>
                <a:cs typeface="+mn-cs"/>
              </a:rPr>
              <a:t>sin embargo, el valor se percibe como mayor para los compañeros de trabajo que para</a:t>
            </a:r>
            <a:br>
              <a:rPr lang="es-CO" dirty="0"/>
            </a:br>
            <a:r>
              <a:rPr lang="es-CO" sz="1200" b="0" i="0" kern="1200" dirty="0">
                <a:solidFill>
                  <a:schemeClr val="tx1"/>
                </a:solidFill>
                <a:effectLst/>
                <a:latin typeface="+mn-lt"/>
                <a:ea typeface="+mn-ea"/>
                <a:cs typeface="+mn-cs"/>
              </a:rPr>
              <a:t>El encuestado individual y enfocado más hacia lo psicosocial.</a:t>
            </a:r>
            <a:br>
              <a:rPr lang="es-CO" dirty="0"/>
            </a:br>
            <a:r>
              <a:rPr lang="es-CO" sz="1200" b="0" i="0" kern="1200" dirty="0">
                <a:solidFill>
                  <a:schemeClr val="tx1"/>
                </a:solidFill>
                <a:effectLst/>
                <a:latin typeface="+mn-lt"/>
                <a:ea typeface="+mn-ea"/>
                <a:cs typeface="+mn-cs"/>
              </a:rPr>
              <a:t>beneficios (por ejemplo, satisfacción laboral, salud física / mental) que hacia</a:t>
            </a:r>
            <a:br>
              <a:rPr lang="es-CO" dirty="0"/>
            </a:br>
            <a:r>
              <a:rPr lang="es-CO" sz="1200" b="0" i="0" kern="1200" dirty="0">
                <a:solidFill>
                  <a:schemeClr val="tx1"/>
                </a:solidFill>
                <a:effectLst/>
                <a:latin typeface="+mn-lt"/>
                <a:ea typeface="+mn-ea"/>
                <a:cs typeface="+mn-cs"/>
              </a:rPr>
              <a:t>Los resultados tradicionales centrados en el empleador, como la reducción del ausentismo</a:t>
            </a:r>
          </a:p>
          <a:p>
            <a:r>
              <a:rPr lang="es-CO" sz="1200" kern="1200" dirty="0">
                <a:solidFill>
                  <a:schemeClr val="tx1"/>
                </a:solidFill>
                <a:effectLst/>
                <a:latin typeface="+mn-lt"/>
                <a:ea typeface="+mn-ea"/>
                <a:cs typeface="+mn-cs"/>
              </a:rPr>
              <a:t>The CW encouraged the</a:t>
            </a:r>
          </a:p>
          <a:p>
            <a:r>
              <a:rPr lang="es-CO" sz="1200" kern="1200" dirty="0">
                <a:solidFill>
                  <a:schemeClr val="tx1"/>
                </a:solidFill>
                <a:effectLst/>
                <a:latin typeface="+mn-lt"/>
                <a:ea typeface="+mn-ea"/>
                <a:cs typeface="+mn-cs"/>
              </a:rPr>
              <a:t>expression of diverse perspectives, incorporating insight from different organizational</a:t>
            </a:r>
          </a:p>
          <a:p>
            <a:r>
              <a:rPr lang="es-CO" sz="1200" kern="1200" dirty="0">
                <a:solidFill>
                  <a:schemeClr val="tx1"/>
                </a:solidFill>
                <a:effectLst/>
                <a:latin typeface="+mn-lt"/>
                <a:ea typeface="+mn-ea"/>
                <a:cs typeface="+mn-cs"/>
              </a:rPr>
              <a:t>levels and identified various kinds of resources and dilemmas in mapping the collective</a:t>
            </a:r>
          </a:p>
          <a:p>
            <a:r>
              <a:rPr lang="es-CO" sz="1200" kern="1200" dirty="0">
                <a:solidFill>
                  <a:schemeClr val="tx1"/>
                </a:solidFill>
                <a:effectLst/>
                <a:latin typeface="+mn-lt"/>
                <a:ea typeface="+mn-ea"/>
                <a:cs typeface="+mn-cs"/>
              </a:rPr>
              <a:t>history of company-level sickness absence and RTW efforts.</a:t>
            </a:r>
          </a:p>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6</a:t>
            </a:fld>
            <a:endParaRPr lang="es-ES_tradnl"/>
          </a:p>
        </p:txBody>
      </p:sp>
    </p:spTree>
    <p:extLst>
      <p:ext uri="{BB962C8B-B14F-4D97-AF65-F5344CB8AC3E}">
        <p14:creationId xmlns:p14="http://schemas.microsoft.com/office/powerpoint/2010/main" val="141764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In addition,</a:t>
            </a:r>
          </a:p>
          <a:p>
            <a:r>
              <a:rPr lang="es-CO" sz="1200" kern="1200" dirty="0">
                <a:solidFill>
                  <a:schemeClr val="tx1"/>
                </a:solidFill>
                <a:effectLst/>
                <a:latin typeface="+mn-lt"/>
                <a:ea typeface="+mn-ea"/>
                <a:cs typeface="+mn-cs"/>
              </a:rPr>
              <a:t>there is a need to examine the relationship between DM programs and important elements of organizational culture such as</a:t>
            </a:r>
          </a:p>
          <a:p>
            <a:r>
              <a:rPr lang="es-CO" sz="1200" kern="1200" dirty="0">
                <a:solidFill>
                  <a:schemeClr val="tx1"/>
                </a:solidFill>
                <a:effectLst/>
                <a:latin typeface="+mn-lt"/>
                <a:ea typeface="+mn-ea"/>
                <a:cs typeface="+mn-cs"/>
              </a:rPr>
              <a:t>job satisfaction, workplace morale, and the promotion of physical and mental health</a:t>
            </a:r>
          </a:p>
          <a:p>
            <a:r>
              <a:rPr lang="es-CO" sz="1200" kern="1200" dirty="0">
                <a:solidFill>
                  <a:schemeClr val="tx1"/>
                </a:solidFill>
                <a:effectLst/>
                <a:latin typeface="+mn-lt"/>
                <a:ea typeface="+mn-ea"/>
                <a:cs typeface="+mn-cs"/>
              </a:rPr>
              <a:t>predict DM’s influence on job satisfaction,</a:t>
            </a:r>
          </a:p>
          <a:p>
            <a:r>
              <a:rPr lang="es-CO" sz="1200" kern="1200" dirty="0">
                <a:solidFill>
                  <a:schemeClr val="tx1"/>
                </a:solidFill>
                <a:effectLst/>
                <a:latin typeface="+mn-lt"/>
                <a:ea typeface="+mn-ea"/>
                <a:cs typeface="+mn-cs"/>
              </a:rPr>
              <a:t>physical health, mental health, workplace morale and reduced sickness absence, from respondents’</a:t>
            </a:r>
          </a:p>
          <a:p>
            <a:r>
              <a:rPr lang="es-CO" sz="1200" kern="1200" dirty="0">
                <a:solidFill>
                  <a:schemeClr val="tx1"/>
                </a:solidFill>
                <a:effectLst/>
                <a:latin typeface="+mn-lt"/>
                <a:ea typeface="+mn-ea"/>
                <a:cs typeface="+mn-cs"/>
              </a:rPr>
              <a:t>perceptions of whether their company provided disability prevention, stay-at-work, and return-to-work initiatives</a:t>
            </a:r>
          </a:p>
          <a:p>
            <a:r>
              <a:rPr lang="es-CO" sz="1200" kern="1200" dirty="0">
                <a:solidFill>
                  <a:schemeClr val="tx1"/>
                </a:solidFill>
                <a:effectLst/>
                <a:latin typeface="+mn-lt"/>
                <a:ea typeface="+mn-ea"/>
                <a:cs typeface="+mn-cs"/>
              </a:rPr>
              <a:t>within their organization.</a:t>
            </a:r>
          </a:p>
          <a:p>
            <a:r>
              <a:rPr lang="es-CO" sz="1200" kern="1200" dirty="0">
                <a:solidFill>
                  <a:schemeClr val="tx1"/>
                </a:solidFill>
                <a:effectLst/>
                <a:latin typeface="+mn-lt"/>
                <a:ea typeface="+mn-ea"/>
                <a:cs typeface="+mn-cs"/>
              </a:rPr>
              <a:t>The perceived influence of DM programs was related to perceptions of job satisfaction; whereas,</a:t>
            </a:r>
          </a:p>
          <a:p>
            <a:r>
              <a:rPr lang="es-CO" sz="1200" kern="1200" dirty="0">
                <a:solidFill>
                  <a:schemeClr val="tx1"/>
                </a:solidFill>
                <a:effectLst/>
                <a:latin typeface="+mn-lt"/>
                <a:ea typeface="+mn-ea"/>
                <a:cs typeface="+mn-cs"/>
              </a:rPr>
              <a:t>relationships with mental health, physical health, morale, and sickness absence were variable according to</a:t>
            </a:r>
          </a:p>
          <a:p>
            <a:r>
              <a:rPr lang="es-CO" sz="1200" kern="1200" dirty="0">
                <a:solidFill>
                  <a:schemeClr val="tx1"/>
                </a:solidFill>
                <a:effectLst/>
                <a:latin typeface="+mn-lt"/>
                <a:ea typeface="+mn-ea"/>
                <a:cs typeface="+mn-cs"/>
              </a:rPr>
              <a:t>type of DM program and whether the response was related to self or others. Difference analyses (ANOVA)</a:t>
            </a:r>
          </a:p>
          <a:p>
            <a:r>
              <a:rPr lang="es-CO" sz="1200" kern="1200" dirty="0">
                <a:solidFill>
                  <a:schemeClr val="tx1"/>
                </a:solidFill>
                <a:effectLst/>
                <a:latin typeface="+mn-lt"/>
                <a:ea typeface="+mn-ea"/>
                <a:cs typeface="+mn-cs"/>
              </a:rPr>
              <a:t>revealed significantly more positive perceptions for private and nonunion organizations; no gender effects</a:t>
            </a:r>
          </a:p>
          <a:p>
            <a:r>
              <a:rPr lang="es-CO" sz="1200" kern="1200" dirty="0">
                <a:solidFill>
                  <a:schemeClr val="tx1"/>
                </a:solidFill>
                <a:effectLst/>
                <a:latin typeface="+mn-lt"/>
                <a:ea typeface="+mn-ea"/>
                <a:cs typeface="+mn-cs"/>
              </a:rPr>
              <a:t>were found.</a:t>
            </a:r>
          </a:p>
          <a:p>
            <a:r>
              <a:rPr lang="es-CO" sz="1200" kern="1200" dirty="0">
                <a:solidFill>
                  <a:schemeClr val="tx1"/>
                </a:solidFill>
                <a:effectLst/>
                <a:latin typeface="+mn-lt"/>
                <a:ea typeface="+mn-ea"/>
                <a:cs typeface="+mn-cs"/>
              </a:rPr>
              <a:t>limited research considering</a:t>
            </a:r>
          </a:p>
          <a:p>
            <a:r>
              <a:rPr lang="es-CO" sz="1200" kern="1200" dirty="0">
                <a:solidFill>
                  <a:schemeClr val="tx1"/>
                </a:solidFill>
                <a:effectLst/>
                <a:latin typeface="+mn-lt"/>
                <a:ea typeface="+mn-ea"/>
                <a:cs typeface="+mn-cs"/>
              </a:rPr>
              <a:t>DM’s impacts on job satisfaction, physical and mental health,</a:t>
            </a:r>
          </a:p>
          <a:p>
            <a:r>
              <a:rPr lang="es-CO" sz="1200" kern="1200" dirty="0">
                <a:solidFill>
                  <a:schemeClr val="tx1"/>
                </a:solidFill>
                <a:effectLst/>
                <a:latin typeface="+mn-lt"/>
                <a:ea typeface="+mn-ea"/>
                <a:cs typeface="+mn-cs"/>
              </a:rPr>
              <a:t>workplace morale, and absenteeism.</a:t>
            </a:r>
          </a:p>
          <a:p>
            <a:r>
              <a:rPr lang="es-CO" sz="1200" b="0" i="0" kern="1200" dirty="0">
                <a:solidFill>
                  <a:schemeClr val="tx1"/>
                </a:solidFill>
                <a:effectLst/>
                <a:latin typeface="+mn-lt"/>
                <a:ea typeface="+mn-ea"/>
                <a:cs typeface="+mn-cs"/>
              </a:rPr>
              <a:t>Nuestra muestra internacional reveló que la mayoría de los empleados son conscientes</a:t>
            </a:r>
            <a:br>
              <a:rPr lang="es-CO" dirty="0"/>
            </a:br>
            <a:r>
              <a:rPr lang="es-CO" sz="1200" b="0" i="0" kern="1200" dirty="0">
                <a:solidFill>
                  <a:schemeClr val="tx1"/>
                </a:solidFill>
                <a:effectLst/>
                <a:latin typeface="+mn-lt"/>
                <a:ea typeface="+mn-ea"/>
                <a:cs typeface="+mn-cs"/>
              </a:rPr>
              <a:t>de los esfuerzos de DM en sus sitios de trabajo, ver el valor en DP, SAW y RTW</a:t>
            </a:r>
            <a:br>
              <a:rPr lang="es-CO" dirty="0"/>
            </a:br>
            <a:r>
              <a:rPr lang="es-CO" sz="1200" b="0" i="0" kern="1200" dirty="0">
                <a:solidFill>
                  <a:schemeClr val="tx1"/>
                </a:solidFill>
                <a:effectLst/>
                <a:latin typeface="+mn-lt"/>
                <a:ea typeface="+mn-ea"/>
                <a:cs typeface="+mn-cs"/>
              </a:rPr>
              <a:t>esfuerzos, y queremos que este tipo de programas continúen. En general,</a:t>
            </a:r>
            <a:br>
              <a:rPr lang="es-CO" dirty="0"/>
            </a:br>
            <a:r>
              <a:rPr lang="es-CO" sz="1200" b="0" i="0" kern="1200" dirty="0">
                <a:solidFill>
                  <a:schemeClr val="tx1"/>
                </a:solidFill>
                <a:effectLst/>
                <a:latin typeface="+mn-lt"/>
                <a:ea typeface="+mn-ea"/>
                <a:cs typeface="+mn-cs"/>
              </a:rPr>
              <a:t>sin embargo, el valor se percibe como mayor para los compañeros de trabajo que para</a:t>
            </a:r>
            <a:br>
              <a:rPr lang="es-CO" dirty="0"/>
            </a:br>
            <a:r>
              <a:rPr lang="es-CO" sz="1200" b="0" i="0" kern="1200" dirty="0">
                <a:solidFill>
                  <a:schemeClr val="tx1"/>
                </a:solidFill>
                <a:effectLst/>
                <a:latin typeface="+mn-lt"/>
                <a:ea typeface="+mn-ea"/>
                <a:cs typeface="+mn-cs"/>
              </a:rPr>
              <a:t>El encuestado individual y enfocado más hacia lo psicosocial.</a:t>
            </a:r>
            <a:br>
              <a:rPr lang="es-CO" dirty="0"/>
            </a:br>
            <a:r>
              <a:rPr lang="es-CO" sz="1200" b="0" i="0" kern="1200" dirty="0">
                <a:solidFill>
                  <a:schemeClr val="tx1"/>
                </a:solidFill>
                <a:effectLst/>
                <a:latin typeface="+mn-lt"/>
                <a:ea typeface="+mn-ea"/>
                <a:cs typeface="+mn-cs"/>
              </a:rPr>
              <a:t>beneficios (por ejemplo, satisfacción laboral, salud física / mental) que hacia</a:t>
            </a:r>
            <a:br>
              <a:rPr lang="es-CO" dirty="0"/>
            </a:br>
            <a:r>
              <a:rPr lang="es-CO" sz="1200" b="0" i="0" kern="1200" dirty="0">
                <a:solidFill>
                  <a:schemeClr val="tx1"/>
                </a:solidFill>
                <a:effectLst/>
                <a:latin typeface="+mn-lt"/>
                <a:ea typeface="+mn-ea"/>
                <a:cs typeface="+mn-cs"/>
              </a:rPr>
              <a:t>Los resultados tradicionales centrados en el empleador, como la reducción del ausentismo</a:t>
            </a:r>
          </a:p>
          <a:p>
            <a:r>
              <a:rPr lang="es-CO" sz="1200" kern="1200" dirty="0">
                <a:solidFill>
                  <a:schemeClr val="tx1"/>
                </a:solidFill>
                <a:effectLst/>
                <a:latin typeface="+mn-lt"/>
                <a:ea typeface="+mn-ea"/>
                <a:cs typeface="+mn-cs"/>
              </a:rPr>
              <a:t>The CW encouraged the</a:t>
            </a:r>
          </a:p>
          <a:p>
            <a:r>
              <a:rPr lang="es-CO" sz="1200" kern="1200" dirty="0">
                <a:solidFill>
                  <a:schemeClr val="tx1"/>
                </a:solidFill>
                <a:effectLst/>
                <a:latin typeface="+mn-lt"/>
                <a:ea typeface="+mn-ea"/>
                <a:cs typeface="+mn-cs"/>
              </a:rPr>
              <a:t>expression of diverse perspectives, incorporating insight from different organizational</a:t>
            </a:r>
          </a:p>
          <a:p>
            <a:r>
              <a:rPr lang="es-CO" sz="1200" kern="1200" dirty="0">
                <a:solidFill>
                  <a:schemeClr val="tx1"/>
                </a:solidFill>
                <a:effectLst/>
                <a:latin typeface="+mn-lt"/>
                <a:ea typeface="+mn-ea"/>
                <a:cs typeface="+mn-cs"/>
              </a:rPr>
              <a:t>levels and identified various kinds of resources and dilemmas in mapping the collective</a:t>
            </a:r>
          </a:p>
          <a:p>
            <a:r>
              <a:rPr lang="es-CO" sz="1200" kern="1200" dirty="0">
                <a:solidFill>
                  <a:schemeClr val="tx1"/>
                </a:solidFill>
                <a:effectLst/>
                <a:latin typeface="+mn-lt"/>
                <a:ea typeface="+mn-ea"/>
                <a:cs typeface="+mn-cs"/>
              </a:rPr>
              <a:t>history of company-level sickness absence and RTW efforts.</a:t>
            </a:r>
          </a:p>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7</a:t>
            </a:fld>
            <a:endParaRPr lang="es-ES_tradnl"/>
          </a:p>
        </p:txBody>
      </p:sp>
    </p:spTree>
    <p:extLst>
      <p:ext uri="{BB962C8B-B14F-4D97-AF65-F5344CB8AC3E}">
        <p14:creationId xmlns:p14="http://schemas.microsoft.com/office/powerpoint/2010/main" val="45837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10</a:t>
            </a:fld>
            <a:endParaRPr lang="es-ES_tradnl"/>
          </a:p>
        </p:txBody>
      </p:sp>
    </p:spTree>
    <p:extLst>
      <p:ext uri="{BB962C8B-B14F-4D97-AF65-F5344CB8AC3E}">
        <p14:creationId xmlns:p14="http://schemas.microsoft.com/office/powerpoint/2010/main" val="97746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6D44402-B8D2-C046-A9F4-77F1A10251D6}" type="slidenum">
              <a:rPr lang="es-ES_tradnl" smtClean="0"/>
              <a:t>11</a:t>
            </a:fld>
            <a:endParaRPr lang="es-ES_tradnl"/>
          </a:p>
        </p:txBody>
      </p:sp>
    </p:spTree>
    <p:extLst>
      <p:ext uri="{BB962C8B-B14F-4D97-AF65-F5344CB8AC3E}">
        <p14:creationId xmlns:p14="http://schemas.microsoft.com/office/powerpoint/2010/main" val="10256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4A271-D9AA-D644-B15D-C8E8850621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5C36B3D-7BA5-774A-8F1E-5026A0656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9A78B20-19B2-CC4F-BA03-F25C0233EB03}"/>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1085A3BA-949B-3641-ABD1-3709049107D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6F36E3D-D105-C348-BEC9-B2FEE00EC1B0}"/>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040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63524-2F38-514C-938B-1DD62E215B9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66C68B-2B6A-1A4A-BDDA-F1DCF5384DBA}"/>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6C86595-16D1-FF4F-9AE3-8BEEDBF5EBC5}"/>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C1829665-CE6A-4045-9930-6A698A8095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2245DE-D1AB-F042-9104-D2764B32A4E3}"/>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1976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667DA3-53D9-A643-A207-F790A1A75D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A70E86-7650-234C-8D72-ADCA4F609E7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4092900-9B35-7844-8E67-DBF61F554AFC}"/>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0EED0F7B-A1E1-3D4D-9BDE-F929911264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5361BD-F67F-B84D-98CA-F797E9257A3C}"/>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8434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2C995-3EAB-9C4A-B800-D8049F8B55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20DB9E-32E6-3B45-92B9-287C9EC2303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0C86D02-B217-C848-98BB-71ADAFAAF936}"/>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443F6010-46FF-0147-A50D-B2D97D48D4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23F5D1-D4AA-AE47-80C6-D36FBFC701EE}"/>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93312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6A15-4A84-FA4E-A6F3-563C1C6716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01E6B6E-8E01-5E4D-93A6-ABF06B2CF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1DAB948-A9BC-5545-94C6-7D74C9497594}"/>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7A893711-E330-C148-9A85-70BBE4931D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360870-FA33-BA4C-AFE4-4B2C5E2953A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21045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95794-B852-144C-8140-9E2E8DA86F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18E728-1DEF-B143-861C-1E846DD5B9D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7FE8654B-A9A1-4745-B305-E8C0956F230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0CFFACC7-A1D3-5D42-AAC5-677A49E0A726}"/>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6" name="Marcador de pie de página 5">
            <a:extLst>
              <a:ext uri="{FF2B5EF4-FFF2-40B4-BE49-F238E27FC236}">
                <a16:creationId xmlns:a16="http://schemas.microsoft.com/office/drawing/2014/main" id="{3ED36995-E9FA-5845-9B12-15E8DA46F7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9F4B3E-3DE1-044C-B433-4CA381E0EBA6}"/>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1260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E36A6-A47F-A645-AE8E-3FEC4021AF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A54882E-E7C5-994B-88D0-2A6D6C9E9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42FBCA9B-C057-7347-994A-12BAE136103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536B4AA1-63F5-B741-977A-78D069F1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F300D87F-C768-5B42-8101-25A5C6056A2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824C3E2-9DC5-F045-8B59-2B6BC8108CDC}"/>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8" name="Marcador de pie de página 7">
            <a:extLst>
              <a:ext uri="{FF2B5EF4-FFF2-40B4-BE49-F238E27FC236}">
                <a16:creationId xmlns:a16="http://schemas.microsoft.com/office/drawing/2014/main" id="{228C2A17-EB46-8946-8B76-A66A0AA29D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46BD169-07B1-C94E-897C-7FC6A9BBB2A8}"/>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2835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44B47-1480-8F4A-809B-5EEC09478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14754B-034B-434F-A01F-8653D6DB98BB}"/>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4" name="Marcador de pie de página 3">
            <a:extLst>
              <a:ext uri="{FF2B5EF4-FFF2-40B4-BE49-F238E27FC236}">
                <a16:creationId xmlns:a16="http://schemas.microsoft.com/office/drawing/2014/main" id="{5B8773DE-5542-C747-A73F-8930C815DB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1106AA0-EF53-F24C-8B81-FD5F4AF0A23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2676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E8F7A7-CE59-C244-90A3-98D6FA7BC4EC}"/>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3" name="Marcador de pie de página 2">
            <a:extLst>
              <a:ext uri="{FF2B5EF4-FFF2-40B4-BE49-F238E27FC236}">
                <a16:creationId xmlns:a16="http://schemas.microsoft.com/office/drawing/2014/main" id="{70E6EFB9-35FC-BF46-95BF-E04B9D94FD2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11F35DE-E8F3-F34C-9F12-36788A5593B2}"/>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14382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4589E-589A-2A44-8D3D-B9403F002F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828A52-9B07-2540-B7AA-EC9FAE3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495654D6-BFEE-7540-A158-E1F2AA799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EEC9968-345F-AA4A-BE4B-75C72A07EAF3}"/>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6" name="Marcador de pie de página 5">
            <a:extLst>
              <a:ext uri="{FF2B5EF4-FFF2-40B4-BE49-F238E27FC236}">
                <a16:creationId xmlns:a16="http://schemas.microsoft.com/office/drawing/2014/main" id="{5C99D8A7-B2AD-8042-BCFE-6BE2369435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1AAD9-7DA5-8940-8A8A-5BBF748DFD9D}"/>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74391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006B7-8D64-C94E-91F5-659244120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8CA2EE2-327D-134B-A549-382138066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7ECF8FD-85D7-654B-A710-1B64C5F3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213FD2FC-50FD-4749-9709-E955B41FD772}"/>
              </a:ext>
            </a:extLst>
          </p:cNvPr>
          <p:cNvSpPr>
            <a:spLocks noGrp="1"/>
          </p:cNvSpPr>
          <p:nvPr>
            <p:ph type="dt" sz="half" idx="10"/>
          </p:nvPr>
        </p:nvSpPr>
        <p:spPr/>
        <p:txBody>
          <a:bodyPr/>
          <a:lstStyle/>
          <a:p>
            <a:fld id="{974FC0C0-16F6-A042-8FB8-BC80635441D9}" type="datetimeFigureOut">
              <a:rPr lang="es-CO" smtClean="0"/>
              <a:t>20/10/18</a:t>
            </a:fld>
            <a:endParaRPr lang="es-CO"/>
          </a:p>
        </p:txBody>
      </p:sp>
      <p:sp>
        <p:nvSpPr>
          <p:cNvPr id="6" name="Marcador de pie de página 5">
            <a:extLst>
              <a:ext uri="{FF2B5EF4-FFF2-40B4-BE49-F238E27FC236}">
                <a16:creationId xmlns:a16="http://schemas.microsoft.com/office/drawing/2014/main" id="{C03F6665-61F8-3247-9477-115AE3ACC4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23A8F44-51C4-E140-BC78-C1084D8C1454}"/>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5230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8A62D9-DE29-3949-BBD9-F378BC403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D5BACAD-EFCA-2A40-A393-78454A900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6437375-041F-F64B-99C4-48026806F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C0C0-16F6-A042-8FB8-BC80635441D9}" type="datetimeFigureOut">
              <a:rPr lang="es-CO" smtClean="0"/>
              <a:t>20/10/18</a:t>
            </a:fld>
            <a:endParaRPr lang="es-CO"/>
          </a:p>
        </p:txBody>
      </p:sp>
      <p:sp>
        <p:nvSpPr>
          <p:cNvPr id="5" name="Marcador de pie de página 4">
            <a:extLst>
              <a:ext uri="{FF2B5EF4-FFF2-40B4-BE49-F238E27FC236}">
                <a16:creationId xmlns:a16="http://schemas.microsoft.com/office/drawing/2014/main" id="{E398F348-581F-9443-A2B1-E6AF94C47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B9CE23A-3889-5A46-9DFD-E1C0AAD88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39C1-AE68-1B42-9592-8DEAE289F225}" type="slidenum">
              <a:rPr lang="es-CO" smtClean="0"/>
              <a:t>‹Nº›</a:t>
            </a:fld>
            <a:endParaRPr lang="es-CO"/>
          </a:p>
        </p:txBody>
      </p:sp>
    </p:spTree>
    <p:extLst>
      <p:ext uri="{BB962C8B-B14F-4D97-AF65-F5344CB8AC3E}">
        <p14:creationId xmlns:p14="http://schemas.microsoft.com/office/powerpoint/2010/main" val="1179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DVSRZ0toeY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pminder.org/tools/#$state$marker$select@$geo=col;&amp;$geo=chl;&amp;$geo=bra;&amp;$geo=per;&amp;$geo=ven;&amp;$geo=arg;;;;&amp;chart-type=mountain" TargetMode="External"/><Relationship Id="rId2" Type="http://schemas.openxmlformats.org/officeDocument/2006/relationships/hyperlink" Target="https://www.gapminder.org/tools/#$state$time$value=2100;&amp;entities$show$geo$/$in@=col&amp;=cub&amp;=chl&amp;=ecu&amp;=ven&amp;=swe&amp;=usa;;;;&amp;marker$axis_y$which=population_aged_60plus_years_both_sexes_percent&amp;scaleType=linear&amp;spaceRef:null;;;&amp;chart-type=linechar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FA5199-E87E-FA46-A1CB-DE4FC60998B9}"/>
              </a:ext>
            </a:extLst>
          </p:cNvPr>
          <p:cNvPicPr>
            <a:picLocks noChangeAspect="1"/>
          </p:cNvPicPr>
          <p:nvPr/>
        </p:nvPicPr>
        <p:blipFill>
          <a:blip r:embed="rId3"/>
          <a:stretch>
            <a:fillRect/>
          </a:stretch>
        </p:blipFill>
        <p:spPr>
          <a:xfrm>
            <a:off x="8354291" y="781867"/>
            <a:ext cx="3699163" cy="1206500"/>
          </a:xfrm>
          <a:prstGeom prst="rect">
            <a:avLst/>
          </a:prstGeom>
        </p:spPr>
      </p:pic>
      <p:sp>
        <p:nvSpPr>
          <p:cNvPr id="3" name="CuadroTexto 2">
            <a:extLst>
              <a:ext uri="{FF2B5EF4-FFF2-40B4-BE49-F238E27FC236}">
                <a16:creationId xmlns:a16="http://schemas.microsoft.com/office/drawing/2014/main" id="{9770BF07-8731-2445-86A6-8213EA37161C}"/>
              </a:ext>
            </a:extLst>
          </p:cNvPr>
          <p:cNvSpPr txBox="1"/>
          <p:nvPr/>
        </p:nvSpPr>
        <p:spPr>
          <a:xfrm>
            <a:off x="9919854" y="6301225"/>
            <a:ext cx="1977786" cy="369332"/>
          </a:xfrm>
          <a:prstGeom prst="rect">
            <a:avLst/>
          </a:prstGeom>
          <a:noFill/>
        </p:spPr>
        <p:txBody>
          <a:bodyPr wrap="none" rtlCol="0">
            <a:spAutoFit/>
          </a:bodyPr>
          <a:lstStyle/>
          <a:p>
            <a:r>
              <a:rPr lang="es-ES_tradnl" dirty="0">
                <a:solidFill>
                  <a:schemeClr val="bg1"/>
                </a:solidFill>
                <a:latin typeface="Papyrus" panose="020B0602040200020303" pitchFamily="34" charset="77"/>
              </a:rPr>
              <a:t>Patricia Canney V</a:t>
            </a:r>
          </a:p>
        </p:txBody>
      </p:sp>
      <p:sp>
        <p:nvSpPr>
          <p:cNvPr id="4" name="CuadroTexto 3">
            <a:extLst>
              <a:ext uri="{FF2B5EF4-FFF2-40B4-BE49-F238E27FC236}">
                <a16:creationId xmlns:a16="http://schemas.microsoft.com/office/drawing/2014/main" id="{56CEECAC-D207-A146-98FA-82F82BEFCDA9}"/>
              </a:ext>
            </a:extLst>
          </p:cNvPr>
          <p:cNvSpPr txBox="1"/>
          <p:nvPr/>
        </p:nvSpPr>
        <p:spPr>
          <a:xfrm>
            <a:off x="8354291" y="2251970"/>
            <a:ext cx="3491344" cy="3785652"/>
          </a:xfrm>
          <a:prstGeom prst="rect">
            <a:avLst/>
          </a:prstGeom>
          <a:noFill/>
        </p:spPr>
        <p:txBody>
          <a:bodyPr wrap="square" rtlCol="0">
            <a:spAutoFit/>
          </a:bodyPr>
          <a:lstStyle/>
          <a:p>
            <a:pPr algn="just"/>
            <a:r>
              <a:rPr lang="es-ES_tradnl" sz="2000" b="1" dirty="0">
                <a:solidFill>
                  <a:schemeClr val="bg1"/>
                </a:solidFill>
                <a:latin typeface="Papyrus" panose="020B0602040200020303" pitchFamily="34" charset="77"/>
              </a:rPr>
              <a:t>“Mi compromiso con el mundo del trabajo y la investigación en salud está impulsado por una visión global de la construcción de capacidades en el lugar de trabajo para lograr un mundo libre de accidentes y enfermedades laborales, así como para la  prevención y gestión de  la pérdida de capacidad laboral”</a:t>
            </a:r>
          </a:p>
        </p:txBody>
      </p:sp>
    </p:spTree>
    <p:extLst>
      <p:ext uri="{BB962C8B-B14F-4D97-AF65-F5344CB8AC3E}">
        <p14:creationId xmlns:p14="http://schemas.microsoft.com/office/powerpoint/2010/main" val="36386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EDE2849-2EA7-5A46-BF31-9105948D2E33}"/>
              </a:ext>
            </a:extLst>
          </p:cNvPr>
          <p:cNvSpPr/>
          <p:nvPr/>
        </p:nvSpPr>
        <p:spPr>
          <a:xfrm>
            <a:off x="3879273" y="431907"/>
            <a:ext cx="6096000" cy="830997"/>
          </a:xfrm>
          <a:prstGeom prst="rect">
            <a:avLst/>
          </a:prstGeom>
        </p:spPr>
        <p:txBody>
          <a:bodyPr>
            <a:spAutoFit/>
          </a:bodyPr>
          <a:lstStyle/>
          <a:p>
            <a:pPr marL="285750" indent="-285750">
              <a:buFont typeface="Wingdings" pitchFamily="2" charset="2"/>
              <a:buChar char="ü"/>
            </a:pPr>
            <a:r>
              <a:rPr lang="es-CO" sz="2400" b="1" dirty="0">
                <a:solidFill>
                  <a:srgbClr val="002060"/>
                </a:solidFill>
                <a:latin typeface="Papyrus" panose="020B0602040200020303" pitchFamily="34" charset="77"/>
              </a:rPr>
              <a:t>La rehabilitación y reincorporación laboral. Como un reto organizacional</a:t>
            </a:r>
          </a:p>
        </p:txBody>
      </p:sp>
      <p:sp>
        <p:nvSpPr>
          <p:cNvPr id="3" name="Rectángulo 2">
            <a:extLst>
              <a:ext uri="{FF2B5EF4-FFF2-40B4-BE49-F238E27FC236}">
                <a16:creationId xmlns:a16="http://schemas.microsoft.com/office/drawing/2014/main" id="{9A27A37B-6661-F249-9F8C-6305D998ABDC}"/>
              </a:ext>
            </a:extLst>
          </p:cNvPr>
          <p:cNvSpPr/>
          <p:nvPr/>
        </p:nvSpPr>
        <p:spPr>
          <a:xfrm>
            <a:off x="419853" y="2138096"/>
            <a:ext cx="11374582" cy="2677656"/>
          </a:xfrm>
          <a:prstGeom prst="rect">
            <a:avLst/>
          </a:prstGeom>
        </p:spPr>
        <p:txBody>
          <a:bodyPr wrap="square">
            <a:spAutoFit/>
          </a:bodyPr>
          <a:lstStyle/>
          <a:p>
            <a:r>
              <a:rPr lang="es-CO" sz="2400" dirty="0">
                <a:solidFill>
                  <a:srgbClr val="002060"/>
                </a:solidFill>
                <a:latin typeface="Papyrus" panose="020B0602040200020303" pitchFamily="34" charset="77"/>
              </a:rPr>
              <a:t>“Todos los días, las organizaciones lanzan proyectos de cambio y desarrollo que representan un desafío para la planificación, la implementación y la acción. En estos contextos organizacionales los empleadores y colaboradores  enfrentan problemas de salud multifactoriales, lo que genera desafíos para los procesos de prevención, rehabilitación y reincorporación laboral. </a:t>
            </a:r>
            <a:r>
              <a:rPr lang="es-CO" sz="2400" b="1" dirty="0">
                <a:solidFill>
                  <a:srgbClr val="002060"/>
                </a:solidFill>
                <a:latin typeface="Papyrus" panose="020B0602040200020303" pitchFamily="34" charset="77"/>
              </a:rPr>
              <a:t>(Akabas et al., 1992; James, 1997; Cunningham y James, 2000; Wynne y McAnaney, 2004). </a:t>
            </a:r>
          </a:p>
          <a:p>
            <a:pPr algn="just"/>
            <a:endParaRPr lang="es-CO" sz="2400" dirty="0">
              <a:solidFill>
                <a:srgbClr val="002060"/>
              </a:solidFill>
              <a:latin typeface="Papyrus" panose="020B0602040200020303" pitchFamily="34" charset="77"/>
            </a:endParaRPr>
          </a:p>
        </p:txBody>
      </p:sp>
    </p:spTree>
    <p:extLst>
      <p:ext uri="{BB962C8B-B14F-4D97-AF65-F5344CB8AC3E}">
        <p14:creationId xmlns:p14="http://schemas.microsoft.com/office/powerpoint/2010/main" val="116894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EDE2849-2EA7-5A46-BF31-9105948D2E33}"/>
              </a:ext>
            </a:extLst>
          </p:cNvPr>
          <p:cNvSpPr/>
          <p:nvPr/>
        </p:nvSpPr>
        <p:spPr>
          <a:xfrm>
            <a:off x="3879273" y="431907"/>
            <a:ext cx="6096000" cy="830997"/>
          </a:xfrm>
          <a:prstGeom prst="rect">
            <a:avLst/>
          </a:prstGeom>
        </p:spPr>
        <p:txBody>
          <a:bodyPr>
            <a:spAutoFit/>
          </a:bodyPr>
          <a:lstStyle/>
          <a:p>
            <a:pPr marL="285750" indent="-285750">
              <a:buFont typeface="Wingdings" pitchFamily="2" charset="2"/>
              <a:buChar char="ü"/>
            </a:pPr>
            <a:r>
              <a:rPr lang="es-CO" sz="2400" b="1" dirty="0">
                <a:solidFill>
                  <a:srgbClr val="002060"/>
                </a:solidFill>
                <a:latin typeface="Papyrus" panose="020B0602040200020303" pitchFamily="34" charset="77"/>
              </a:rPr>
              <a:t>La rehabilitación y reincorporación laboral. Como un reto organizacional</a:t>
            </a:r>
          </a:p>
        </p:txBody>
      </p:sp>
      <p:sp>
        <p:nvSpPr>
          <p:cNvPr id="3" name="Rectángulo 2">
            <a:extLst>
              <a:ext uri="{FF2B5EF4-FFF2-40B4-BE49-F238E27FC236}">
                <a16:creationId xmlns:a16="http://schemas.microsoft.com/office/drawing/2014/main" id="{9A27A37B-6661-F249-9F8C-6305D998ABDC}"/>
              </a:ext>
            </a:extLst>
          </p:cNvPr>
          <p:cNvSpPr/>
          <p:nvPr/>
        </p:nvSpPr>
        <p:spPr>
          <a:xfrm>
            <a:off x="634901" y="1727278"/>
            <a:ext cx="11374582" cy="4893647"/>
          </a:xfrm>
          <a:prstGeom prst="rect">
            <a:avLst/>
          </a:prstGeom>
        </p:spPr>
        <p:txBody>
          <a:bodyPr wrap="square">
            <a:spAutoFit/>
          </a:bodyPr>
          <a:lstStyle/>
          <a:p>
            <a:r>
              <a:rPr lang="es-CO" sz="2400" dirty="0">
                <a:solidFill>
                  <a:srgbClr val="002060"/>
                </a:solidFill>
                <a:latin typeface="Papyrus" panose="020B0602040200020303" pitchFamily="34" charset="77"/>
              </a:rPr>
              <a:t>Las estrategias de cambio organizacional pueden ayudar a construir esfuerzos sostenibles para reducir la incapacidad laboral y crear una vida laboral más saludable, reconociendo las diferentes perspectivas de las partes interesadas para comprender mejor la interdependencia de las estructuras organizativas complejas. y la interacción humana (</a:t>
            </a:r>
            <a:r>
              <a:rPr lang="es-CO" sz="2400" b="1" dirty="0">
                <a:solidFill>
                  <a:srgbClr val="002060"/>
                </a:solidFill>
                <a:latin typeface="Papyrus" panose="020B0602040200020303" pitchFamily="34" charset="77"/>
              </a:rPr>
              <a:t>Polanyi et al., 1996; Friesen et al., 2001).</a:t>
            </a:r>
          </a:p>
          <a:p>
            <a:endParaRPr lang="es-CO" sz="2400" dirty="0">
              <a:solidFill>
                <a:srgbClr val="002060"/>
              </a:solidFill>
              <a:latin typeface="Papyrus" panose="020B0602040200020303" pitchFamily="34" charset="77"/>
            </a:endParaRPr>
          </a:p>
          <a:p>
            <a:pPr marL="1200150" lvl="2" indent="-285750">
              <a:buFont typeface="Arial" panose="020B0604020202020204" pitchFamily="34" charset="0"/>
              <a:buChar char="•"/>
            </a:pPr>
            <a:r>
              <a:rPr lang="es-CO" sz="2400" dirty="0">
                <a:solidFill>
                  <a:srgbClr val="002060"/>
                </a:solidFill>
                <a:latin typeface="Papyrus" panose="020B0602040200020303" pitchFamily="34" charset="77"/>
              </a:rPr>
              <a:t>La enfermedad y el ausentismo son un problema individual</a:t>
            </a:r>
          </a:p>
          <a:p>
            <a:pPr marL="1200150" lvl="2" indent="-285750">
              <a:buFont typeface="Arial" panose="020B0604020202020204" pitchFamily="34" charset="0"/>
              <a:buChar char="•"/>
            </a:pPr>
            <a:r>
              <a:rPr lang="es-CO" sz="2400" dirty="0">
                <a:solidFill>
                  <a:srgbClr val="002060"/>
                </a:solidFill>
                <a:latin typeface="Papyrus" panose="020B0602040200020303" pitchFamily="34" charset="77"/>
              </a:rPr>
              <a:t>La enfermedad y el ausentismo son un reto corporativo</a:t>
            </a:r>
          </a:p>
          <a:p>
            <a:pPr marL="1200150" lvl="2" indent="-285750">
              <a:buFont typeface="Arial" panose="020B0604020202020204" pitchFamily="34" charset="0"/>
              <a:buChar char="•"/>
            </a:pPr>
            <a:r>
              <a:rPr lang="es-CO" sz="2400" dirty="0">
                <a:solidFill>
                  <a:srgbClr val="002060"/>
                </a:solidFill>
                <a:latin typeface="Papyrus" panose="020B0602040200020303" pitchFamily="34" charset="77"/>
              </a:rPr>
              <a:t>Compromiso corporativo: los trabajadores lesionados o enfermos son una tarea común</a:t>
            </a:r>
          </a:p>
          <a:p>
            <a:pPr algn="just"/>
            <a:r>
              <a:rPr lang="es-CO" sz="2400" dirty="0">
                <a:solidFill>
                  <a:srgbClr val="002060"/>
                </a:solidFill>
                <a:latin typeface="Papyrus" panose="020B0602040200020303" pitchFamily="34" charset="77"/>
              </a:rPr>
              <a:t> </a:t>
            </a:r>
          </a:p>
          <a:p>
            <a:pPr algn="just"/>
            <a:br>
              <a:rPr lang="es-CO" sz="2400" cap="all" dirty="0">
                <a:solidFill>
                  <a:srgbClr val="002060"/>
                </a:solidFill>
                <a:latin typeface="Papyrus" panose="020B0602040200020303" pitchFamily="34" charset="77"/>
              </a:rPr>
            </a:br>
            <a:endParaRPr lang="es-CO" sz="2400" b="0" i="0" u="none" strike="noStrike" cap="all" dirty="0">
              <a:solidFill>
                <a:srgbClr val="002060"/>
              </a:solidFill>
              <a:effectLst/>
              <a:latin typeface="Papyrus" panose="020B0602040200020303" pitchFamily="34" charset="77"/>
            </a:endParaRPr>
          </a:p>
        </p:txBody>
      </p:sp>
    </p:spTree>
    <p:extLst>
      <p:ext uri="{BB962C8B-B14F-4D97-AF65-F5344CB8AC3E}">
        <p14:creationId xmlns:p14="http://schemas.microsoft.com/office/powerpoint/2010/main" val="256187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EB67A9A-4C9B-CA40-AC90-D0F3033CF6F5}"/>
              </a:ext>
            </a:extLst>
          </p:cNvPr>
          <p:cNvSpPr/>
          <p:nvPr/>
        </p:nvSpPr>
        <p:spPr>
          <a:xfrm>
            <a:off x="4698817" y="453632"/>
            <a:ext cx="6989600" cy="523220"/>
          </a:xfrm>
          <a:prstGeom prst="rect">
            <a:avLst/>
          </a:prstGeom>
          <a:noFill/>
        </p:spPr>
        <p:txBody>
          <a:bodyPr wrap="square">
            <a:spAutoFit/>
          </a:bodyPr>
          <a:lstStyle/>
          <a:p>
            <a:r>
              <a:rPr lang="es-CO" sz="2800" i="1" dirty="0">
                <a:solidFill>
                  <a:srgbClr val="002060"/>
                </a:solidFill>
                <a:latin typeface="Papyrus" panose="020B0602040200020303" pitchFamily="34" charset="77"/>
              </a:rPr>
              <a:t>“Potenciales Organizacionales”</a:t>
            </a:r>
            <a:endParaRPr lang="es-ES_tradnl" sz="2800" i="1" dirty="0">
              <a:solidFill>
                <a:srgbClr val="002060"/>
              </a:solidFill>
              <a:latin typeface="Papyrus" panose="020B0602040200020303" pitchFamily="34" charset="77"/>
            </a:endParaRPr>
          </a:p>
        </p:txBody>
      </p:sp>
      <p:pic>
        <p:nvPicPr>
          <p:cNvPr id="3" name="Imagen 2" descr="Imagen 2">
            <a:extLst>
              <a:ext uri="{FF2B5EF4-FFF2-40B4-BE49-F238E27FC236}">
                <a16:creationId xmlns:a16="http://schemas.microsoft.com/office/drawing/2014/main" id="{4BA56FF8-25AC-D541-B594-84CA203A6299}"/>
              </a:ext>
            </a:extLst>
          </p:cNvPr>
          <p:cNvPicPr>
            <a:picLocks noChangeAspect="1"/>
          </p:cNvPicPr>
          <p:nvPr/>
        </p:nvPicPr>
        <p:blipFill>
          <a:blip r:embed="rId3">
            <a:extLst/>
          </a:blip>
          <a:stretch>
            <a:fillRect/>
          </a:stretch>
        </p:blipFill>
        <p:spPr>
          <a:xfrm>
            <a:off x="1543789" y="1539823"/>
            <a:ext cx="2663710" cy="4082025"/>
          </a:xfrm>
          <a:prstGeom prst="rect">
            <a:avLst/>
          </a:prstGeom>
          <a:ln w="12700">
            <a:miter lim="400000"/>
          </a:ln>
        </p:spPr>
      </p:pic>
      <p:pic>
        <p:nvPicPr>
          <p:cNvPr id="4" name="Imagen 3">
            <a:extLst>
              <a:ext uri="{FF2B5EF4-FFF2-40B4-BE49-F238E27FC236}">
                <a16:creationId xmlns:a16="http://schemas.microsoft.com/office/drawing/2014/main" id="{3E9DB2B6-8185-F848-9614-776B77006992}"/>
              </a:ext>
            </a:extLst>
          </p:cNvPr>
          <p:cNvPicPr>
            <a:picLocks noChangeAspect="1"/>
          </p:cNvPicPr>
          <p:nvPr/>
        </p:nvPicPr>
        <p:blipFill>
          <a:blip r:embed="rId4"/>
          <a:stretch>
            <a:fillRect/>
          </a:stretch>
        </p:blipFill>
        <p:spPr>
          <a:xfrm>
            <a:off x="8953047" y="1539823"/>
            <a:ext cx="2862516" cy="4237522"/>
          </a:xfrm>
          <a:prstGeom prst="rect">
            <a:avLst/>
          </a:prstGeom>
        </p:spPr>
      </p:pic>
      <p:pic>
        <p:nvPicPr>
          <p:cNvPr id="5" name="Imagen 5" descr="Imagen 5">
            <a:extLst>
              <a:ext uri="{FF2B5EF4-FFF2-40B4-BE49-F238E27FC236}">
                <a16:creationId xmlns:a16="http://schemas.microsoft.com/office/drawing/2014/main" id="{1DC21724-88DF-0A40-897B-21C042E30F94}"/>
              </a:ext>
            </a:extLst>
          </p:cNvPr>
          <p:cNvPicPr>
            <a:picLocks noChangeAspect="1"/>
          </p:cNvPicPr>
          <p:nvPr/>
        </p:nvPicPr>
        <p:blipFill>
          <a:blip r:embed="rId5">
            <a:extLst/>
          </a:blip>
          <a:stretch>
            <a:fillRect/>
          </a:stretch>
        </p:blipFill>
        <p:spPr>
          <a:xfrm>
            <a:off x="5134800" y="1384402"/>
            <a:ext cx="2651455" cy="4171571"/>
          </a:xfrm>
          <a:prstGeom prst="rect">
            <a:avLst/>
          </a:prstGeom>
          <a:ln w="12700">
            <a:miter lim="400000"/>
          </a:ln>
        </p:spPr>
      </p:pic>
    </p:spTree>
    <p:extLst>
      <p:ext uri="{BB962C8B-B14F-4D97-AF65-F5344CB8AC3E}">
        <p14:creationId xmlns:p14="http://schemas.microsoft.com/office/powerpoint/2010/main" val="48377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8401AC2-0FE1-124F-8A7A-132C22273C69}"/>
              </a:ext>
            </a:extLst>
          </p:cNvPr>
          <p:cNvSpPr/>
          <p:nvPr/>
        </p:nvSpPr>
        <p:spPr>
          <a:xfrm>
            <a:off x="675179" y="3892081"/>
            <a:ext cx="11300427" cy="1938992"/>
          </a:xfrm>
          <a:prstGeom prst="rect">
            <a:avLst/>
          </a:prstGeom>
        </p:spPr>
        <p:txBody>
          <a:bodyPr wrap="square">
            <a:spAutoFit/>
          </a:bodyPr>
          <a:lstStyle/>
          <a:p>
            <a:r>
              <a:rPr lang="es-ES_tradnl" sz="2400" dirty="0">
                <a:solidFill>
                  <a:srgbClr val="002060"/>
                </a:solidFill>
                <a:latin typeface="Papyrus" panose="020B0602040200020303" pitchFamily="34" charset="77"/>
              </a:rPr>
              <a:t>“La predilección por las explicaciones lineales es fácil de entender: nos permite descomponer los problemas en partes más pequeñas (pasos, acciones, componentes) que se pueden tratar individualmente.  Dado que cada parte solo interactúa con sus vecinos inmediatos, no existe una necesidad imperiosa de considerar el sistema como un todo”</a:t>
            </a:r>
          </a:p>
        </p:txBody>
      </p:sp>
      <p:pic>
        <p:nvPicPr>
          <p:cNvPr id="12" name="Imagen 3" descr="Imagen 3">
            <a:extLst>
              <a:ext uri="{FF2B5EF4-FFF2-40B4-BE49-F238E27FC236}">
                <a16:creationId xmlns:a16="http://schemas.microsoft.com/office/drawing/2014/main" id="{4550D81F-EEC0-0641-BF4F-073E9D695D10}"/>
              </a:ext>
            </a:extLst>
          </p:cNvPr>
          <p:cNvPicPr>
            <a:picLocks noChangeAspect="1"/>
          </p:cNvPicPr>
          <p:nvPr/>
        </p:nvPicPr>
        <p:blipFill>
          <a:blip r:embed="rId3">
            <a:extLst/>
          </a:blip>
          <a:stretch>
            <a:fillRect/>
          </a:stretch>
        </p:blipFill>
        <p:spPr>
          <a:xfrm>
            <a:off x="2086729" y="1034812"/>
            <a:ext cx="3707220" cy="2294269"/>
          </a:xfrm>
          <a:prstGeom prst="rect">
            <a:avLst/>
          </a:prstGeom>
          <a:ln w="12700">
            <a:miter lim="400000"/>
          </a:ln>
        </p:spPr>
      </p:pic>
      <p:grpSp>
        <p:nvGrpSpPr>
          <p:cNvPr id="13" name="Grupo 12">
            <a:extLst>
              <a:ext uri="{FF2B5EF4-FFF2-40B4-BE49-F238E27FC236}">
                <a16:creationId xmlns:a16="http://schemas.microsoft.com/office/drawing/2014/main" id="{F669C523-8AEF-1E4B-8707-DCC771ADA469}"/>
              </a:ext>
            </a:extLst>
          </p:cNvPr>
          <p:cNvGrpSpPr/>
          <p:nvPr/>
        </p:nvGrpSpPr>
        <p:grpSpPr>
          <a:xfrm>
            <a:off x="6012231" y="1217571"/>
            <a:ext cx="5661127" cy="2142457"/>
            <a:chOff x="7098910" y="2205615"/>
            <a:chExt cx="4705338" cy="1994917"/>
          </a:xfrm>
        </p:grpSpPr>
        <p:pic>
          <p:nvPicPr>
            <p:cNvPr id="14" name="Imagen 4" descr="Imagen 4">
              <a:extLst>
                <a:ext uri="{FF2B5EF4-FFF2-40B4-BE49-F238E27FC236}">
                  <a16:creationId xmlns:a16="http://schemas.microsoft.com/office/drawing/2014/main" id="{82C614B1-AA75-8941-857B-B22E1CE980FF}"/>
                </a:ext>
              </a:extLst>
            </p:cNvPr>
            <p:cNvPicPr>
              <a:picLocks noChangeAspect="1"/>
            </p:cNvPicPr>
            <p:nvPr/>
          </p:nvPicPr>
          <p:blipFill>
            <a:blip r:embed="rId4">
              <a:extLst/>
            </a:blip>
            <a:stretch>
              <a:fillRect/>
            </a:stretch>
          </p:blipFill>
          <p:spPr>
            <a:xfrm>
              <a:off x="7098910" y="2205615"/>
              <a:ext cx="2128733" cy="1994917"/>
            </a:xfrm>
            <a:prstGeom prst="rect">
              <a:avLst/>
            </a:prstGeom>
            <a:ln w="12700">
              <a:miter lim="400000"/>
            </a:ln>
          </p:spPr>
        </p:pic>
        <p:pic>
          <p:nvPicPr>
            <p:cNvPr id="15" name="Picture 2" descr="http://www.kowny.com/biconsult/wp-content/uploads/2011/04/organization1-300x225.jpg">
              <a:extLst>
                <a:ext uri="{FF2B5EF4-FFF2-40B4-BE49-F238E27FC236}">
                  <a16:creationId xmlns:a16="http://schemas.microsoft.com/office/drawing/2014/main" id="{FFD6C3B7-0F6B-CB40-84A4-5DDD601D739A}"/>
                </a:ext>
              </a:extLst>
            </p:cNvPr>
            <p:cNvPicPr>
              <a:picLocks noChangeAspect="1" noChangeArrowheads="1"/>
            </p:cNvPicPr>
            <p:nvPr/>
          </p:nvPicPr>
          <p:blipFill>
            <a:blip r:embed="rId5" cstate="print"/>
            <a:srcRect/>
            <a:stretch>
              <a:fillRect/>
            </a:stretch>
          </p:blipFill>
          <p:spPr bwMode="auto">
            <a:xfrm>
              <a:off x="9409072" y="2205615"/>
              <a:ext cx="2395176" cy="1795930"/>
            </a:xfrm>
            <a:prstGeom prst="rect">
              <a:avLst/>
            </a:prstGeom>
            <a:noFill/>
            <a:ln w="9525">
              <a:noFill/>
              <a:miter lim="800000"/>
              <a:headEnd/>
              <a:tailEnd/>
            </a:ln>
          </p:spPr>
        </p:pic>
      </p:grpSp>
    </p:spTree>
    <p:extLst>
      <p:ext uri="{BB962C8B-B14F-4D97-AF65-F5344CB8AC3E}">
        <p14:creationId xmlns:p14="http://schemas.microsoft.com/office/powerpoint/2010/main" val="33470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C7C6E4-2023-8F4B-BD8C-8D3DB744CD72}"/>
              </a:ext>
            </a:extLst>
          </p:cNvPr>
          <p:cNvSpPr txBox="1"/>
          <p:nvPr/>
        </p:nvSpPr>
        <p:spPr>
          <a:xfrm>
            <a:off x="2368848" y="1586452"/>
            <a:ext cx="5272934"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000">
                <a:latin typeface="Book Antiqua"/>
                <a:ea typeface="Book Antiqua"/>
                <a:cs typeface="Book Antiqua"/>
                <a:sym typeface="Book Antiqua"/>
              </a:defRPr>
            </a:lvl1pPr>
          </a:lstStyle>
          <a:p>
            <a:pPr algn="just"/>
            <a:r>
              <a:rPr lang="es-ES_tradnl" sz="2400" dirty="0">
                <a:solidFill>
                  <a:srgbClr val="002060"/>
                </a:solidFill>
                <a:latin typeface="Papyrus" panose="020B0602040200020303" pitchFamily="34" charset="77"/>
              </a:rPr>
              <a:t>El </a:t>
            </a:r>
            <a:r>
              <a:rPr lang="es-ES_tradnl" sz="2400" dirty="0">
                <a:solidFill>
                  <a:srgbClr val="002060"/>
                </a:solidFill>
                <a:latin typeface="Papyrus" panose="020B0602040200020303" pitchFamily="34" charset="77"/>
                <a:ea typeface="+mn-ea"/>
                <a:cs typeface="+mn-cs"/>
              </a:rPr>
              <a:t>trabajo</a:t>
            </a:r>
            <a:r>
              <a:rPr lang="es-ES_tradnl" sz="2400" dirty="0">
                <a:solidFill>
                  <a:srgbClr val="002060"/>
                </a:solidFill>
                <a:latin typeface="Papyrus" panose="020B0602040200020303" pitchFamily="34" charset="77"/>
              </a:rPr>
              <a:t> como lo imaginamos</a:t>
            </a:r>
          </a:p>
        </p:txBody>
      </p:sp>
      <p:sp>
        <p:nvSpPr>
          <p:cNvPr id="5" name="CuadroTexto 4">
            <a:extLst>
              <a:ext uri="{FF2B5EF4-FFF2-40B4-BE49-F238E27FC236}">
                <a16:creationId xmlns:a16="http://schemas.microsoft.com/office/drawing/2014/main" id="{970F261C-FDC5-8449-80DC-0941AA2C0EF1}"/>
              </a:ext>
            </a:extLst>
          </p:cNvPr>
          <p:cNvSpPr txBox="1"/>
          <p:nvPr/>
        </p:nvSpPr>
        <p:spPr>
          <a:xfrm>
            <a:off x="7040854" y="1642130"/>
            <a:ext cx="3359507"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latin typeface="Book Antiqua"/>
                <a:ea typeface="Book Antiqua"/>
                <a:cs typeface="Book Antiqua"/>
                <a:sym typeface="Book Antiqua"/>
              </a:defRPr>
            </a:lvl1pPr>
          </a:lstStyle>
          <a:p>
            <a:r>
              <a:rPr lang="es-ES_tradnl" sz="2400" dirty="0">
                <a:solidFill>
                  <a:srgbClr val="002060"/>
                </a:solidFill>
                <a:latin typeface="Papyrus" panose="020B0602040200020303" pitchFamily="34" charset="77"/>
                <a:ea typeface="+mn-ea"/>
                <a:cs typeface="+mn-cs"/>
              </a:rPr>
              <a:t>El trabajo como se hace</a:t>
            </a:r>
          </a:p>
        </p:txBody>
      </p:sp>
      <p:pic>
        <p:nvPicPr>
          <p:cNvPr id="6" name="Imagen 5" descr="Imagen 4">
            <a:extLst>
              <a:ext uri="{FF2B5EF4-FFF2-40B4-BE49-F238E27FC236}">
                <a16:creationId xmlns:a16="http://schemas.microsoft.com/office/drawing/2014/main" id="{1736BC88-FF3C-A641-8FDE-38DE2272D331}"/>
              </a:ext>
            </a:extLst>
          </p:cNvPr>
          <p:cNvPicPr>
            <a:picLocks noChangeAspect="1"/>
          </p:cNvPicPr>
          <p:nvPr/>
        </p:nvPicPr>
        <p:blipFill>
          <a:blip r:embed="rId3">
            <a:extLst/>
          </a:blip>
          <a:stretch>
            <a:fillRect/>
          </a:stretch>
        </p:blipFill>
        <p:spPr>
          <a:xfrm>
            <a:off x="3141059" y="2027204"/>
            <a:ext cx="2883767" cy="2880056"/>
          </a:xfrm>
          <a:prstGeom prst="rect">
            <a:avLst/>
          </a:prstGeom>
          <a:ln w="12700">
            <a:miter lim="400000"/>
          </a:ln>
        </p:spPr>
      </p:pic>
      <p:pic>
        <p:nvPicPr>
          <p:cNvPr id="7" name="Imagen 6" descr="Imagen 5">
            <a:extLst>
              <a:ext uri="{FF2B5EF4-FFF2-40B4-BE49-F238E27FC236}">
                <a16:creationId xmlns:a16="http://schemas.microsoft.com/office/drawing/2014/main" id="{6079A493-33FE-0146-9CCD-19E726CD17E9}"/>
              </a:ext>
            </a:extLst>
          </p:cNvPr>
          <p:cNvPicPr>
            <a:picLocks noChangeAspect="1"/>
          </p:cNvPicPr>
          <p:nvPr/>
        </p:nvPicPr>
        <p:blipFill>
          <a:blip r:embed="rId4">
            <a:extLst/>
          </a:blip>
          <a:stretch>
            <a:fillRect/>
          </a:stretch>
        </p:blipFill>
        <p:spPr>
          <a:xfrm>
            <a:off x="7720590" y="2027204"/>
            <a:ext cx="2679771" cy="3045508"/>
          </a:xfrm>
          <a:prstGeom prst="rect">
            <a:avLst/>
          </a:prstGeom>
          <a:ln w="12700">
            <a:miter lim="400000"/>
          </a:ln>
        </p:spPr>
      </p:pic>
      <p:sp>
        <p:nvSpPr>
          <p:cNvPr id="10" name="CuadroTexto 9">
            <a:extLst>
              <a:ext uri="{FF2B5EF4-FFF2-40B4-BE49-F238E27FC236}">
                <a16:creationId xmlns:a16="http://schemas.microsoft.com/office/drawing/2014/main" id="{10F93533-AF8B-8742-A5CC-E806AF036A21}"/>
              </a:ext>
            </a:extLst>
          </p:cNvPr>
          <p:cNvSpPr txBox="1"/>
          <p:nvPr/>
        </p:nvSpPr>
        <p:spPr>
          <a:xfrm>
            <a:off x="2084962" y="5364695"/>
            <a:ext cx="4357618"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000">
                <a:latin typeface="Book Antiqua"/>
                <a:ea typeface="Book Antiqua"/>
                <a:cs typeface="Book Antiqua"/>
                <a:sym typeface="Book Antiqua"/>
              </a:defRPr>
            </a:lvl1pPr>
          </a:lstStyle>
          <a:p>
            <a:r>
              <a:rPr lang="es-ES_tradnl" sz="1800" dirty="0">
                <a:solidFill>
                  <a:srgbClr val="002060"/>
                </a:solidFill>
                <a:latin typeface="Papyrus" panose="020B0602040200020303" pitchFamily="34" charset="77"/>
                <a:ea typeface="+mn-ea"/>
                <a:cs typeface="+mn-cs"/>
              </a:rPr>
              <a:t>La falla se explica como la desviación de uno de los componentes del sistema</a:t>
            </a:r>
          </a:p>
        </p:txBody>
      </p:sp>
      <p:sp>
        <p:nvSpPr>
          <p:cNvPr id="11" name="CuadroTexto 10">
            <a:extLst>
              <a:ext uri="{FF2B5EF4-FFF2-40B4-BE49-F238E27FC236}">
                <a16:creationId xmlns:a16="http://schemas.microsoft.com/office/drawing/2014/main" id="{B3E5D1A2-30D7-B64A-8620-0C33119D36A2}"/>
              </a:ext>
            </a:extLst>
          </p:cNvPr>
          <p:cNvSpPr txBox="1"/>
          <p:nvPr/>
        </p:nvSpPr>
        <p:spPr>
          <a:xfrm>
            <a:off x="6899564" y="5299652"/>
            <a:ext cx="4871237"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000">
                <a:latin typeface="Book Antiqua"/>
                <a:ea typeface="Book Antiqua"/>
                <a:cs typeface="Book Antiqua"/>
                <a:sym typeface="Book Antiqua"/>
              </a:defRPr>
            </a:lvl1pPr>
          </a:lstStyle>
          <a:p>
            <a:pPr algn="just"/>
            <a:r>
              <a:rPr lang="es-ES_tradnl" sz="1800" dirty="0">
                <a:solidFill>
                  <a:srgbClr val="002060"/>
                </a:solidFill>
                <a:latin typeface="Papyrus" panose="020B0602040200020303" pitchFamily="34" charset="77"/>
                <a:ea typeface="+mn-ea"/>
                <a:cs typeface="+mn-cs"/>
              </a:rPr>
              <a:t>Los individuos y organizaciones se deben ajustar a las condiciones reales.  El desempeño debe ser variable</a:t>
            </a:r>
          </a:p>
        </p:txBody>
      </p:sp>
      <p:sp>
        <p:nvSpPr>
          <p:cNvPr id="12" name="CuadroTexto 11">
            <a:extLst>
              <a:ext uri="{FF2B5EF4-FFF2-40B4-BE49-F238E27FC236}">
                <a16:creationId xmlns:a16="http://schemas.microsoft.com/office/drawing/2014/main" id="{80044005-92C4-4646-9282-52981053A9A3}"/>
              </a:ext>
            </a:extLst>
          </p:cNvPr>
          <p:cNvSpPr txBox="1"/>
          <p:nvPr/>
        </p:nvSpPr>
        <p:spPr>
          <a:xfrm>
            <a:off x="3285357" y="999895"/>
            <a:ext cx="1719958" cy="584775"/>
          </a:xfrm>
          <a:prstGeom prst="rect">
            <a:avLst/>
          </a:prstGeom>
        </p:spPr>
        <p:txBody>
          <a:bodyPr wrap="square">
            <a:spAutoFit/>
          </a:bodyPr>
          <a:lstStyle>
            <a:defPPr>
              <a:defRPr lang="es-CO"/>
            </a:defPPr>
            <a:lvl1pPr marL="514350" indent="-514350">
              <a:buFont typeface="+mj-lt"/>
              <a:buAutoNum type="arabicPeriod"/>
              <a:defRPr sz="3200">
                <a:latin typeface="dinRegular" charset="0"/>
              </a:defRPr>
            </a:lvl1pPr>
          </a:lstStyle>
          <a:p>
            <a:pPr marL="0" indent="0">
              <a:buNone/>
            </a:pPr>
            <a:r>
              <a:rPr lang="es-ES_tradnl" dirty="0">
                <a:solidFill>
                  <a:schemeClr val="accent1"/>
                </a:solidFill>
                <a:latin typeface="Papyrus" panose="020B0602040200020303" pitchFamily="34" charset="77"/>
              </a:rPr>
              <a:t>“WAI”</a:t>
            </a:r>
          </a:p>
        </p:txBody>
      </p:sp>
      <p:sp>
        <p:nvSpPr>
          <p:cNvPr id="13" name="CuadroTexto 12">
            <a:extLst>
              <a:ext uri="{FF2B5EF4-FFF2-40B4-BE49-F238E27FC236}">
                <a16:creationId xmlns:a16="http://schemas.microsoft.com/office/drawing/2014/main" id="{A8BEBEEF-8A55-4041-BEA8-C168732DA69D}"/>
              </a:ext>
            </a:extLst>
          </p:cNvPr>
          <p:cNvSpPr txBox="1"/>
          <p:nvPr/>
        </p:nvSpPr>
        <p:spPr>
          <a:xfrm>
            <a:off x="8103679" y="671513"/>
            <a:ext cx="1913594" cy="584775"/>
          </a:xfrm>
          <a:prstGeom prst="rect">
            <a:avLst/>
          </a:prstGeom>
        </p:spPr>
        <p:txBody>
          <a:bodyPr wrap="square">
            <a:spAutoFit/>
          </a:bodyPr>
          <a:lstStyle>
            <a:defPPr>
              <a:defRPr lang="es-CO"/>
            </a:defPPr>
            <a:lvl1pPr indent="0">
              <a:buFont typeface="+mj-lt"/>
              <a:buNone/>
              <a:defRPr sz="3200">
                <a:solidFill>
                  <a:schemeClr val="accent1"/>
                </a:solidFill>
                <a:latin typeface="dinRegular" charset="0"/>
              </a:defRPr>
            </a:lvl1pPr>
          </a:lstStyle>
          <a:p>
            <a:r>
              <a:rPr lang="es-ES_tradnl">
                <a:latin typeface="Papyrus" panose="020B0602040200020303" pitchFamily="34" charset="77"/>
              </a:rPr>
              <a:t>“WAD”</a:t>
            </a:r>
          </a:p>
        </p:txBody>
      </p:sp>
    </p:spTree>
    <p:extLst>
      <p:ext uri="{BB962C8B-B14F-4D97-AF65-F5344CB8AC3E}">
        <p14:creationId xmlns:p14="http://schemas.microsoft.com/office/powerpoint/2010/main" val="416781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descr="Imagen 2">
            <a:extLst>
              <a:ext uri="{FF2B5EF4-FFF2-40B4-BE49-F238E27FC236}">
                <a16:creationId xmlns:a16="http://schemas.microsoft.com/office/drawing/2014/main" id="{4BA56FF8-25AC-D541-B594-84CA203A6299}"/>
              </a:ext>
            </a:extLst>
          </p:cNvPr>
          <p:cNvPicPr>
            <a:picLocks noChangeAspect="1"/>
          </p:cNvPicPr>
          <p:nvPr/>
        </p:nvPicPr>
        <p:blipFill>
          <a:blip r:embed="rId3">
            <a:extLst/>
          </a:blip>
          <a:stretch>
            <a:fillRect/>
          </a:stretch>
        </p:blipFill>
        <p:spPr>
          <a:xfrm>
            <a:off x="9907962" y="356625"/>
            <a:ext cx="1045031" cy="1601467"/>
          </a:xfrm>
          <a:prstGeom prst="rect">
            <a:avLst/>
          </a:prstGeom>
          <a:ln w="12700">
            <a:miter lim="400000"/>
          </a:ln>
        </p:spPr>
      </p:pic>
      <p:sp>
        <p:nvSpPr>
          <p:cNvPr id="6" name="CuadroTexto 2">
            <a:extLst>
              <a:ext uri="{FF2B5EF4-FFF2-40B4-BE49-F238E27FC236}">
                <a16:creationId xmlns:a16="http://schemas.microsoft.com/office/drawing/2014/main" id="{5FD881C2-CAB0-8046-B8C0-BFF94FFE04C4}"/>
              </a:ext>
            </a:extLst>
          </p:cNvPr>
          <p:cNvSpPr txBox="1"/>
          <p:nvPr/>
        </p:nvSpPr>
        <p:spPr>
          <a:xfrm>
            <a:off x="370986" y="1262031"/>
            <a:ext cx="9304789" cy="584775"/>
          </a:xfrm>
          <a:prstGeom prst="rect">
            <a:avLst/>
          </a:prstGeom>
          <a:extLst>
            <a:ext uri="{C572A759-6A51-4108-AA02-DFA0A04FC94B}">
              <ma14:wrappingTextBoxFlag xmlns="" xmlns:ma14="http://schemas.microsoft.com/office/mac/drawingml/2011/main" val="1"/>
            </a:ext>
          </a:extLst>
        </p:spPr>
        <p:txBody>
          <a:bodyPr wrap="square">
            <a:spAutoFit/>
          </a:bodyPr>
          <a:lstStyle>
            <a:defPPr>
              <a:defRPr lang="es-CO"/>
            </a:defPPr>
            <a:lvl1pPr>
              <a:defRPr sz="3200">
                <a:latin typeface="dinRegular" charset="0"/>
              </a:defRPr>
            </a:lvl1pPr>
          </a:lstStyle>
          <a:p>
            <a:r>
              <a:rPr lang="es-ES_tradnl" dirty="0">
                <a:solidFill>
                  <a:srgbClr val="002060"/>
                </a:solidFill>
                <a:latin typeface="Papyrus" panose="020B0602040200020303" pitchFamily="34" charset="77"/>
              </a:rPr>
              <a:t>¿Ingeniería de Resiliencia?</a:t>
            </a:r>
          </a:p>
        </p:txBody>
      </p:sp>
      <p:grpSp>
        <p:nvGrpSpPr>
          <p:cNvPr id="7" name="Grupo 6">
            <a:extLst>
              <a:ext uri="{FF2B5EF4-FFF2-40B4-BE49-F238E27FC236}">
                <a16:creationId xmlns:a16="http://schemas.microsoft.com/office/drawing/2014/main" id="{DC98F132-3597-7247-9E6D-7AC5CDAAB7C2}"/>
              </a:ext>
            </a:extLst>
          </p:cNvPr>
          <p:cNvGrpSpPr/>
          <p:nvPr/>
        </p:nvGrpSpPr>
        <p:grpSpPr>
          <a:xfrm>
            <a:off x="370986" y="2321903"/>
            <a:ext cx="11608979" cy="3918933"/>
            <a:chOff x="129020" y="2547190"/>
            <a:chExt cx="11803671" cy="3918933"/>
          </a:xfrm>
        </p:grpSpPr>
        <p:sp>
          <p:nvSpPr>
            <p:cNvPr id="9" name="Rectángulo 3">
              <a:extLst>
                <a:ext uri="{FF2B5EF4-FFF2-40B4-BE49-F238E27FC236}">
                  <a16:creationId xmlns:a16="http://schemas.microsoft.com/office/drawing/2014/main" id="{F061C122-407C-FE4D-8BBB-BCE20E402E49}"/>
                </a:ext>
              </a:extLst>
            </p:cNvPr>
            <p:cNvSpPr txBox="1"/>
            <p:nvPr/>
          </p:nvSpPr>
          <p:spPr>
            <a:xfrm>
              <a:off x="129020" y="2547190"/>
              <a:ext cx="11803671" cy="677108"/>
            </a:xfrm>
            <a:prstGeom prst="rect">
              <a:avLst/>
            </a:prstGeom>
            <a:extLst>
              <a:ext uri="{C572A759-6A51-4108-AA02-DFA0A04FC94B}">
                <ma14:wrappingTextBoxFlag xmlns="" xmlns:ma14="http://schemas.microsoft.com/office/mac/drawingml/2011/main" val="1"/>
              </a:ext>
            </a:extLst>
          </p:spPr>
          <p:txBody>
            <a:bodyPr wrap="square">
              <a:spAutoFit/>
            </a:bodyPr>
            <a:lstStyle>
              <a:defPPr>
                <a:defRPr lang="es-CO"/>
              </a:defPPr>
              <a:lvl1pPr>
                <a:defRPr sz="3200">
                  <a:latin typeface="dinRegular" charset="0"/>
                </a:defRPr>
              </a:lvl1pPr>
            </a:lstStyle>
            <a:p>
              <a:r>
                <a:rPr lang="es-ES_tradnl" sz="2400" dirty="0">
                  <a:solidFill>
                    <a:srgbClr val="002060"/>
                  </a:solidFill>
                  <a:latin typeface="Papyrus" panose="020B0602040200020303" pitchFamily="34" charset="77"/>
                </a:rPr>
                <a:t>“Resiliencia es la capacidad de adaptarse a entornos complejos y riesgosos”  </a:t>
              </a:r>
              <a:r>
                <a:rPr lang="es-ES_tradnl" sz="1400" b="1" dirty="0">
                  <a:solidFill>
                    <a:srgbClr val="002060"/>
                  </a:solidFill>
                  <a:latin typeface="Papyrus" panose="020B0602040200020303" pitchFamily="34" charset="77"/>
                </a:rPr>
                <a:t>J. </a:t>
              </a:r>
              <a:r>
                <a:rPr lang="es-ES_tradnl" sz="1400" b="1" dirty="0" err="1">
                  <a:solidFill>
                    <a:srgbClr val="002060"/>
                  </a:solidFill>
                  <a:latin typeface="Papyrus" panose="020B0602040200020303" pitchFamily="34" charset="77"/>
                </a:rPr>
                <a:t>Bergstrom</a:t>
              </a:r>
              <a:r>
                <a:rPr lang="es-ES_tradnl" sz="1400" b="1" dirty="0">
                  <a:solidFill>
                    <a:srgbClr val="002060"/>
                  </a:solidFill>
                  <a:latin typeface="Papyrus" panose="020B0602040200020303" pitchFamily="34" charset="77"/>
                </a:rPr>
                <a:t> 2015</a:t>
              </a:r>
            </a:p>
          </p:txBody>
        </p:sp>
        <p:sp>
          <p:nvSpPr>
            <p:cNvPr id="10" name="Rectángulo 4">
              <a:extLst>
                <a:ext uri="{FF2B5EF4-FFF2-40B4-BE49-F238E27FC236}">
                  <a16:creationId xmlns:a16="http://schemas.microsoft.com/office/drawing/2014/main" id="{A06332A2-7BBF-DF40-801C-B602BF5540B9}"/>
                </a:ext>
              </a:extLst>
            </p:cNvPr>
            <p:cNvSpPr txBox="1"/>
            <p:nvPr/>
          </p:nvSpPr>
          <p:spPr>
            <a:xfrm>
              <a:off x="218942" y="3518970"/>
              <a:ext cx="11410682" cy="677108"/>
            </a:xfrm>
            <a:prstGeom prst="rect">
              <a:avLst/>
            </a:prstGeom>
            <a:extLst>
              <a:ext uri="{C572A759-6A51-4108-AA02-DFA0A04FC94B}">
                <ma14:wrappingTextBoxFlag xmlns="" xmlns:ma14="http://schemas.microsoft.com/office/mac/drawingml/2011/main" val="1"/>
              </a:ext>
            </a:extLst>
          </p:spPr>
          <p:txBody>
            <a:bodyPr wrap="square">
              <a:spAutoFit/>
            </a:bodyPr>
            <a:lstStyle>
              <a:defPPr>
                <a:defRPr lang="es-CO"/>
              </a:defPPr>
              <a:lvl1pPr>
                <a:defRPr sz="3200">
                  <a:latin typeface="dinRegular" charset="0"/>
                </a:defRPr>
              </a:lvl1pPr>
            </a:lstStyle>
            <a:p>
              <a:r>
                <a:rPr lang="es-ES_tradnl" sz="2400" dirty="0">
                  <a:solidFill>
                    <a:srgbClr val="002060"/>
                  </a:solidFill>
                  <a:latin typeface="Papyrus" panose="020B0602040200020303" pitchFamily="34" charset="77"/>
                </a:rPr>
                <a:t>“Resiliencia es la habilidad de adaptarse o absorber las alteraciones y cambios ”  </a:t>
              </a:r>
              <a:r>
                <a:rPr lang="es-ES_tradnl" sz="1400" b="1" dirty="0" err="1">
                  <a:solidFill>
                    <a:srgbClr val="002060"/>
                  </a:solidFill>
                  <a:latin typeface="Papyrus" panose="020B0602040200020303" pitchFamily="34" charset="77"/>
                </a:rPr>
                <a:t>Hollnagel</a:t>
              </a:r>
              <a:r>
                <a:rPr lang="es-ES_tradnl" sz="1400" b="1" dirty="0">
                  <a:solidFill>
                    <a:srgbClr val="002060"/>
                  </a:solidFill>
                  <a:latin typeface="Papyrus" panose="020B0602040200020303" pitchFamily="34" charset="77"/>
                </a:rPr>
                <a:t>  2009</a:t>
              </a:r>
            </a:p>
          </p:txBody>
        </p:sp>
        <p:sp>
          <p:nvSpPr>
            <p:cNvPr id="11" name="Rectángulo 5">
              <a:extLst>
                <a:ext uri="{FF2B5EF4-FFF2-40B4-BE49-F238E27FC236}">
                  <a16:creationId xmlns:a16="http://schemas.microsoft.com/office/drawing/2014/main" id="{451CCEDD-F9E2-574D-9E58-6B9D1629D63E}"/>
                </a:ext>
              </a:extLst>
            </p:cNvPr>
            <p:cNvSpPr txBox="1"/>
            <p:nvPr/>
          </p:nvSpPr>
          <p:spPr>
            <a:xfrm>
              <a:off x="231497" y="4473057"/>
              <a:ext cx="11701194" cy="677108"/>
            </a:xfrm>
            <a:prstGeom prst="rect">
              <a:avLst/>
            </a:prstGeom>
            <a:extLst>
              <a:ext uri="{C572A759-6A51-4108-AA02-DFA0A04FC94B}">
                <ma14:wrappingTextBoxFlag xmlns="" xmlns:ma14="http://schemas.microsoft.com/office/mac/drawingml/2011/main" val="1"/>
              </a:ext>
            </a:extLst>
          </p:spPr>
          <p:txBody>
            <a:bodyPr wrap="square">
              <a:spAutoFit/>
            </a:bodyPr>
            <a:lstStyle>
              <a:defPPr>
                <a:defRPr lang="es-CO"/>
              </a:defPPr>
              <a:lvl1pPr>
                <a:defRPr sz="3200">
                  <a:latin typeface="dinRegular" charset="0"/>
                </a:defRPr>
              </a:lvl1pPr>
            </a:lstStyle>
            <a:p>
              <a:r>
                <a:rPr lang="es-ES_tradnl" sz="2400" dirty="0">
                  <a:solidFill>
                    <a:srgbClr val="002060"/>
                  </a:solidFill>
                  <a:latin typeface="Papyrus" panose="020B0602040200020303" pitchFamily="34" charset="77"/>
                </a:rPr>
                <a:t>“Resiliencia es la habilidad para alejarse de la complacencia y  degradación”  </a:t>
              </a:r>
              <a:r>
                <a:rPr lang="es-ES_tradnl" sz="1400" b="1" dirty="0" err="1">
                  <a:solidFill>
                    <a:srgbClr val="002060"/>
                  </a:solidFill>
                  <a:latin typeface="Papyrus" panose="020B0602040200020303" pitchFamily="34" charset="77"/>
                </a:rPr>
                <a:t>Hollanagel</a:t>
              </a:r>
              <a:r>
                <a:rPr lang="es-ES_tradnl" sz="1400" b="1" dirty="0">
                  <a:solidFill>
                    <a:srgbClr val="002060"/>
                  </a:solidFill>
                  <a:latin typeface="Papyrus" panose="020B0602040200020303" pitchFamily="34" charset="77"/>
                </a:rPr>
                <a:t> &amp; </a:t>
              </a:r>
              <a:r>
                <a:rPr lang="es-ES_tradnl" sz="1400" b="1" dirty="0" err="1">
                  <a:solidFill>
                    <a:srgbClr val="002060"/>
                  </a:solidFill>
                  <a:latin typeface="Papyrus" panose="020B0602040200020303" pitchFamily="34" charset="77"/>
                </a:rPr>
                <a:t>Fukita</a:t>
              </a:r>
              <a:r>
                <a:rPr lang="es-ES_tradnl" sz="1400" b="1" dirty="0">
                  <a:solidFill>
                    <a:srgbClr val="002060"/>
                  </a:solidFill>
                  <a:latin typeface="Papyrus" panose="020B0602040200020303" pitchFamily="34" charset="77"/>
                </a:rPr>
                <a:t>  2013</a:t>
              </a:r>
            </a:p>
          </p:txBody>
        </p:sp>
        <p:sp>
          <p:nvSpPr>
            <p:cNvPr id="12" name="Rectángulo 4">
              <a:extLst>
                <a:ext uri="{FF2B5EF4-FFF2-40B4-BE49-F238E27FC236}">
                  <a16:creationId xmlns:a16="http://schemas.microsoft.com/office/drawing/2014/main" id="{21E3DE60-536E-294D-8A67-1B09FC5434AB}"/>
                </a:ext>
              </a:extLst>
            </p:cNvPr>
            <p:cNvSpPr txBox="1"/>
            <p:nvPr/>
          </p:nvSpPr>
          <p:spPr>
            <a:xfrm>
              <a:off x="231496" y="5265794"/>
              <a:ext cx="11701194" cy="1200329"/>
            </a:xfrm>
            <a:prstGeom prst="rect">
              <a:avLst/>
            </a:prstGeom>
            <a:extLst>
              <a:ext uri="{C572A759-6A51-4108-AA02-DFA0A04FC94B}">
                <ma14:wrappingTextBoxFlag xmlns="" xmlns:ma14="http://schemas.microsoft.com/office/mac/drawingml/2011/main" val="1"/>
              </a:ext>
            </a:extLst>
          </p:spPr>
          <p:txBody>
            <a:bodyPr wrap="square">
              <a:spAutoFit/>
            </a:bodyPr>
            <a:lstStyle>
              <a:defPPr>
                <a:defRPr lang="es-CO"/>
              </a:defPPr>
              <a:lvl1pPr>
                <a:defRPr sz="3200">
                  <a:latin typeface="dinRegular" charset="0"/>
                </a:defRPr>
              </a:lvl1pPr>
            </a:lstStyle>
            <a:p>
              <a:r>
                <a:rPr lang="es-ES_tradnl" sz="2400" dirty="0">
                  <a:solidFill>
                    <a:srgbClr val="002060"/>
                  </a:solidFill>
                  <a:latin typeface="Papyrus" panose="020B0602040200020303" pitchFamily="34" charset="77"/>
                </a:rPr>
                <a:t>“Resiliencia es cambiar el foco reactivo a un foco prospectivo que permita ver los eventos futuros que puedan afectar el sistema, es la habilidad para administrar el cambio ”  </a:t>
              </a:r>
              <a:r>
                <a:rPr lang="es-ES_tradnl" sz="1400" b="1" dirty="0" err="1">
                  <a:solidFill>
                    <a:srgbClr val="002060"/>
                  </a:solidFill>
                  <a:latin typeface="Papyrus" panose="020B0602040200020303" pitchFamily="34" charset="77"/>
                </a:rPr>
                <a:t>Oxtrand</a:t>
              </a:r>
              <a:r>
                <a:rPr lang="es-ES_tradnl" sz="1400" b="1" dirty="0">
                  <a:solidFill>
                    <a:srgbClr val="002060"/>
                  </a:solidFill>
                  <a:latin typeface="Papyrus" panose="020B0602040200020303" pitchFamily="34" charset="77"/>
                </a:rPr>
                <a:t> 2013</a:t>
              </a:r>
            </a:p>
          </p:txBody>
        </p:sp>
      </p:grpSp>
    </p:spTree>
    <p:extLst>
      <p:ext uri="{BB962C8B-B14F-4D97-AF65-F5344CB8AC3E}">
        <p14:creationId xmlns:p14="http://schemas.microsoft.com/office/powerpoint/2010/main" val="201013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EB67A9A-4C9B-CA40-AC90-D0F3033CF6F5}"/>
              </a:ext>
            </a:extLst>
          </p:cNvPr>
          <p:cNvSpPr/>
          <p:nvPr/>
        </p:nvSpPr>
        <p:spPr>
          <a:xfrm>
            <a:off x="4698817" y="453632"/>
            <a:ext cx="4736129" cy="461665"/>
          </a:xfrm>
          <a:prstGeom prst="rect">
            <a:avLst/>
          </a:prstGeom>
          <a:noFill/>
        </p:spPr>
        <p:txBody>
          <a:bodyPr wrap="square">
            <a:spAutoFit/>
          </a:bodyPr>
          <a:lstStyle/>
          <a:p>
            <a:r>
              <a:rPr lang="es-CO" sz="2400" i="1" dirty="0">
                <a:solidFill>
                  <a:srgbClr val="002060"/>
                </a:solidFill>
                <a:latin typeface="Papyrus" panose="020B0602040200020303" pitchFamily="34" charset="77"/>
              </a:rPr>
              <a:t>“Potenciales Organizacionales”</a:t>
            </a:r>
            <a:endParaRPr lang="es-ES_tradnl" sz="2400" i="1" dirty="0">
              <a:solidFill>
                <a:srgbClr val="002060"/>
              </a:solidFill>
              <a:latin typeface="Papyrus" panose="020B0602040200020303" pitchFamily="34" charset="77"/>
            </a:endParaRPr>
          </a:p>
        </p:txBody>
      </p:sp>
      <p:pic>
        <p:nvPicPr>
          <p:cNvPr id="4" name="Imagen 3">
            <a:extLst>
              <a:ext uri="{FF2B5EF4-FFF2-40B4-BE49-F238E27FC236}">
                <a16:creationId xmlns:a16="http://schemas.microsoft.com/office/drawing/2014/main" id="{3E9DB2B6-8185-F848-9614-776B77006992}"/>
              </a:ext>
            </a:extLst>
          </p:cNvPr>
          <p:cNvPicPr>
            <a:picLocks noChangeAspect="1"/>
          </p:cNvPicPr>
          <p:nvPr/>
        </p:nvPicPr>
        <p:blipFill>
          <a:blip r:embed="rId3"/>
          <a:stretch>
            <a:fillRect/>
          </a:stretch>
        </p:blipFill>
        <p:spPr>
          <a:xfrm>
            <a:off x="10834255" y="234731"/>
            <a:ext cx="674038" cy="997812"/>
          </a:xfrm>
          <a:prstGeom prst="rect">
            <a:avLst/>
          </a:prstGeom>
        </p:spPr>
      </p:pic>
      <p:pic>
        <p:nvPicPr>
          <p:cNvPr id="5" name="Imagen 5" descr="Imagen 5">
            <a:extLst>
              <a:ext uri="{FF2B5EF4-FFF2-40B4-BE49-F238E27FC236}">
                <a16:creationId xmlns:a16="http://schemas.microsoft.com/office/drawing/2014/main" id="{1DC21724-88DF-0A40-897B-21C042E30F94}"/>
              </a:ext>
            </a:extLst>
          </p:cNvPr>
          <p:cNvPicPr>
            <a:picLocks noChangeAspect="1"/>
          </p:cNvPicPr>
          <p:nvPr/>
        </p:nvPicPr>
        <p:blipFill>
          <a:blip r:embed="rId4">
            <a:extLst/>
          </a:blip>
          <a:stretch>
            <a:fillRect/>
          </a:stretch>
        </p:blipFill>
        <p:spPr>
          <a:xfrm>
            <a:off x="9913796" y="126733"/>
            <a:ext cx="708989" cy="1115462"/>
          </a:xfrm>
          <a:prstGeom prst="rect">
            <a:avLst/>
          </a:prstGeom>
          <a:ln w="12700">
            <a:miter lim="400000"/>
          </a:ln>
        </p:spPr>
      </p:pic>
      <p:sp>
        <p:nvSpPr>
          <p:cNvPr id="6" name="Rectángulo 5">
            <a:extLst>
              <a:ext uri="{FF2B5EF4-FFF2-40B4-BE49-F238E27FC236}">
                <a16:creationId xmlns:a16="http://schemas.microsoft.com/office/drawing/2014/main" id="{7BDFC0E9-ECF0-CC48-8941-B4CD90262899}"/>
              </a:ext>
            </a:extLst>
          </p:cNvPr>
          <p:cNvSpPr/>
          <p:nvPr/>
        </p:nvSpPr>
        <p:spPr>
          <a:xfrm>
            <a:off x="149088" y="1114891"/>
            <a:ext cx="11570675" cy="5262979"/>
          </a:xfrm>
          <a:prstGeom prst="rect">
            <a:avLst/>
          </a:prstGeom>
        </p:spPr>
        <p:txBody>
          <a:bodyPr wrap="square">
            <a:spAutoFit/>
          </a:bodyPr>
          <a:lstStyle/>
          <a:p>
            <a:endParaRPr lang="es-ES_tradnl" sz="2400" dirty="0">
              <a:solidFill>
                <a:srgbClr val="002060"/>
              </a:solidFill>
              <a:latin typeface="Papyrus" panose="020B0602040200020303" pitchFamily="34" charset="77"/>
            </a:endParaRPr>
          </a:p>
          <a:p>
            <a:pPr lvl="1"/>
            <a:r>
              <a:rPr lang="es-ES_tradnl" sz="2400" dirty="0">
                <a:solidFill>
                  <a:srgbClr val="002060"/>
                </a:solidFill>
                <a:latin typeface="Papyrus" panose="020B0602040200020303" pitchFamily="34" charset="77"/>
              </a:rPr>
              <a:t>• </a:t>
            </a:r>
            <a:r>
              <a:rPr lang="es-ES_tradnl" sz="2400" b="1" u="sng" dirty="0">
                <a:solidFill>
                  <a:srgbClr val="002060"/>
                </a:solidFill>
                <a:latin typeface="Papyrus" panose="020B0602040200020303" pitchFamily="34" charset="77"/>
              </a:rPr>
              <a:t>El potencial de responder</a:t>
            </a:r>
            <a:r>
              <a:rPr lang="es-ES_tradnl" sz="2400" b="1" dirty="0">
                <a:solidFill>
                  <a:srgbClr val="002060"/>
                </a:solidFill>
                <a:latin typeface="Papyrus" panose="020B0602040200020303" pitchFamily="34" charset="77"/>
              </a:rPr>
              <a:t>. </a:t>
            </a:r>
            <a:r>
              <a:rPr lang="es-ES_tradnl" sz="2400" dirty="0">
                <a:solidFill>
                  <a:srgbClr val="002060"/>
                </a:solidFill>
                <a:latin typeface="Papyrus" panose="020B0602040200020303" pitchFamily="34" charset="77"/>
              </a:rPr>
              <a:t>Saber qué hacer, o ser capaz de responder a cambios, disturbios y oportunidades regulares e irregulares activando acciones preparadas o ajustando el modo de funcionamiento actual.</a:t>
            </a:r>
          </a:p>
          <a:p>
            <a:pPr lvl="1"/>
            <a:r>
              <a:rPr lang="es-ES_tradnl" sz="2400" dirty="0">
                <a:solidFill>
                  <a:srgbClr val="002060"/>
                </a:solidFill>
                <a:latin typeface="Papyrus" panose="020B0602040200020303" pitchFamily="34" charset="77"/>
              </a:rPr>
              <a:t>•</a:t>
            </a:r>
            <a:r>
              <a:rPr lang="es-ES_tradnl" sz="2400" u="sng" dirty="0">
                <a:solidFill>
                  <a:srgbClr val="002060"/>
                </a:solidFill>
                <a:latin typeface="Papyrus" panose="020B0602040200020303" pitchFamily="34" charset="77"/>
              </a:rPr>
              <a:t> </a:t>
            </a:r>
            <a:r>
              <a:rPr lang="es-ES_tradnl" sz="2400" b="1" u="sng" dirty="0">
                <a:solidFill>
                  <a:srgbClr val="002060"/>
                </a:solidFill>
                <a:latin typeface="Papyrus" panose="020B0602040200020303" pitchFamily="34" charset="77"/>
              </a:rPr>
              <a:t>El potencial para monitorear</a:t>
            </a:r>
            <a:r>
              <a:rPr lang="es-ES_tradnl" sz="2400" dirty="0">
                <a:solidFill>
                  <a:srgbClr val="002060"/>
                </a:solidFill>
                <a:latin typeface="Papyrus" panose="020B0602040200020303" pitchFamily="34" charset="77"/>
              </a:rPr>
              <a:t>. Saber qué buscar, o ser capaz de controlar lo que es o podría afectar seriamente el rendimiento del sistema en el corto plazo, positiva o negativamente. El monitoreo debe cubrir el propio rendimiento del sistema y lo que ocurre en el entorno.</a:t>
            </a:r>
          </a:p>
          <a:p>
            <a:pPr lvl="1"/>
            <a:r>
              <a:rPr lang="es-ES_tradnl" sz="2400" dirty="0">
                <a:solidFill>
                  <a:srgbClr val="002060"/>
                </a:solidFill>
                <a:latin typeface="Papyrus" panose="020B0602040200020303" pitchFamily="34" charset="77"/>
              </a:rPr>
              <a:t>• </a:t>
            </a:r>
            <a:r>
              <a:rPr lang="es-ES_tradnl" sz="2400" b="1" u="sng" dirty="0">
                <a:solidFill>
                  <a:srgbClr val="002060"/>
                </a:solidFill>
                <a:latin typeface="Papyrus" panose="020B0602040200020303" pitchFamily="34" charset="77"/>
              </a:rPr>
              <a:t>El potencial de aprender. </a:t>
            </a:r>
            <a:r>
              <a:rPr lang="es-ES_tradnl" sz="2400" dirty="0">
                <a:solidFill>
                  <a:srgbClr val="002060"/>
                </a:solidFill>
                <a:latin typeface="Papyrus" panose="020B0602040200020303" pitchFamily="34" charset="77"/>
              </a:rPr>
              <a:t>Saber lo que sucedió, o ser capaz de aprender de la experiencia, en particular para aprender las lecciones correctas de la experiencia correcta.</a:t>
            </a:r>
          </a:p>
          <a:p>
            <a:pPr lvl="1"/>
            <a:r>
              <a:rPr lang="es-ES_tradnl" sz="2400" dirty="0">
                <a:solidFill>
                  <a:srgbClr val="002060"/>
                </a:solidFill>
                <a:latin typeface="Papyrus" panose="020B0602040200020303" pitchFamily="34" charset="77"/>
              </a:rPr>
              <a:t>• </a:t>
            </a:r>
            <a:r>
              <a:rPr lang="es-ES_tradnl" sz="2400" b="1" u="sng" dirty="0">
                <a:solidFill>
                  <a:srgbClr val="002060"/>
                </a:solidFill>
                <a:latin typeface="Papyrus" panose="020B0602040200020303" pitchFamily="34" charset="77"/>
              </a:rPr>
              <a:t>El potencial de anticipar</a:t>
            </a:r>
            <a:r>
              <a:rPr lang="es-ES_tradnl" sz="2400" dirty="0">
                <a:solidFill>
                  <a:srgbClr val="002060"/>
                </a:solidFill>
                <a:latin typeface="Papyrus" panose="020B0602040200020303" pitchFamily="34" charset="77"/>
              </a:rPr>
              <a:t>. Saber qué esperar, o ser capaz de anticipar desarrollos futuros, como posibles interrupciones, nuevas demandas o restricciones, nuevas oportunidades o condiciones cambiantes de operación.</a:t>
            </a:r>
          </a:p>
        </p:txBody>
      </p:sp>
    </p:spTree>
    <p:extLst>
      <p:ext uri="{BB962C8B-B14F-4D97-AF65-F5344CB8AC3E}">
        <p14:creationId xmlns:p14="http://schemas.microsoft.com/office/powerpoint/2010/main" val="182434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EB67A9A-4C9B-CA40-AC90-D0F3033CF6F5}"/>
              </a:ext>
            </a:extLst>
          </p:cNvPr>
          <p:cNvSpPr/>
          <p:nvPr/>
        </p:nvSpPr>
        <p:spPr>
          <a:xfrm>
            <a:off x="3922244" y="5744180"/>
            <a:ext cx="7988579" cy="461665"/>
          </a:xfrm>
          <a:prstGeom prst="rect">
            <a:avLst/>
          </a:prstGeom>
          <a:noFill/>
        </p:spPr>
        <p:txBody>
          <a:bodyPr wrap="square">
            <a:spAutoFit/>
          </a:bodyPr>
          <a:lstStyle/>
          <a:p>
            <a:r>
              <a:rPr lang="es-CO" sz="2400" i="1" dirty="0">
                <a:solidFill>
                  <a:srgbClr val="002060"/>
                </a:solidFill>
                <a:latin typeface="Papyrus" panose="020B0602040200020303" pitchFamily="34" charset="77"/>
              </a:rPr>
              <a:t>“Potenciales Organizacionales”</a:t>
            </a:r>
            <a:endParaRPr lang="es-ES_tradnl" sz="2400" i="1" dirty="0">
              <a:solidFill>
                <a:srgbClr val="002060"/>
              </a:solidFill>
              <a:latin typeface="Papyrus" panose="020B0602040200020303" pitchFamily="34" charset="77"/>
            </a:endParaRPr>
          </a:p>
        </p:txBody>
      </p:sp>
      <p:pic>
        <p:nvPicPr>
          <p:cNvPr id="3" name="Imagen 2">
            <a:extLst>
              <a:ext uri="{FF2B5EF4-FFF2-40B4-BE49-F238E27FC236}">
                <a16:creationId xmlns:a16="http://schemas.microsoft.com/office/drawing/2014/main" id="{8A10D36D-3807-F44A-B429-776C2480759F}"/>
              </a:ext>
            </a:extLst>
          </p:cNvPr>
          <p:cNvPicPr>
            <a:picLocks noChangeAspect="1"/>
          </p:cNvPicPr>
          <p:nvPr/>
        </p:nvPicPr>
        <p:blipFill>
          <a:blip r:embed="rId3"/>
          <a:stretch>
            <a:fillRect/>
          </a:stretch>
        </p:blipFill>
        <p:spPr>
          <a:xfrm>
            <a:off x="9707563" y="207963"/>
            <a:ext cx="1778000" cy="927100"/>
          </a:xfrm>
          <a:prstGeom prst="rect">
            <a:avLst/>
          </a:prstGeom>
        </p:spPr>
      </p:pic>
      <p:sp>
        <p:nvSpPr>
          <p:cNvPr id="4" name="Rectángulo 3">
            <a:extLst>
              <a:ext uri="{FF2B5EF4-FFF2-40B4-BE49-F238E27FC236}">
                <a16:creationId xmlns:a16="http://schemas.microsoft.com/office/drawing/2014/main" id="{933FF946-CFA0-AD43-A702-E0E07DB215E0}"/>
              </a:ext>
            </a:extLst>
          </p:cNvPr>
          <p:cNvSpPr/>
          <p:nvPr/>
        </p:nvSpPr>
        <p:spPr>
          <a:xfrm>
            <a:off x="7119975" y="4000359"/>
            <a:ext cx="3355406" cy="400110"/>
          </a:xfrm>
          <a:prstGeom prst="rect">
            <a:avLst/>
          </a:prstGeom>
          <a:pattFill prst="dashVert">
            <a:fgClr>
              <a:schemeClr val="accent1"/>
            </a:fgClr>
            <a:bgClr>
              <a:schemeClr val="bg1"/>
            </a:bgClr>
          </a:pattFill>
        </p:spPr>
        <p:txBody>
          <a:bodyPr wrap="square">
            <a:spAutoFit/>
          </a:bodyPr>
          <a:lstStyle/>
          <a:p>
            <a:r>
              <a:rPr lang="es-CO" sz="2000" i="1">
                <a:solidFill>
                  <a:srgbClr val="FF0000"/>
                </a:solidFill>
                <a:latin typeface="Papyrus" panose="020B0602040200020303" pitchFamily="34" charset="77"/>
              </a:rPr>
              <a:t>Liderazgo Genuino </a:t>
            </a:r>
            <a:endParaRPr lang="es-ES_tradnl" sz="2000" i="1">
              <a:solidFill>
                <a:srgbClr val="FF0000"/>
              </a:solidFill>
              <a:latin typeface="Papyrus" panose="020B0602040200020303" pitchFamily="34" charset="77"/>
            </a:endParaRPr>
          </a:p>
        </p:txBody>
      </p:sp>
      <p:sp>
        <p:nvSpPr>
          <p:cNvPr id="5" name="Rectángulo 4">
            <a:extLst>
              <a:ext uri="{FF2B5EF4-FFF2-40B4-BE49-F238E27FC236}">
                <a16:creationId xmlns:a16="http://schemas.microsoft.com/office/drawing/2014/main" id="{47CBB5B8-B9A0-3945-B60F-3B297A0B1968}"/>
              </a:ext>
            </a:extLst>
          </p:cNvPr>
          <p:cNvSpPr/>
          <p:nvPr/>
        </p:nvSpPr>
        <p:spPr>
          <a:xfrm>
            <a:off x="2070455" y="4036313"/>
            <a:ext cx="1851789" cy="400110"/>
          </a:xfrm>
          <a:prstGeom prst="rect">
            <a:avLst/>
          </a:prstGeom>
          <a:pattFill prst="dashVert">
            <a:fgClr>
              <a:schemeClr val="accent1"/>
            </a:fgClr>
            <a:bgClr>
              <a:schemeClr val="bg1"/>
            </a:bgClr>
          </a:pattFill>
        </p:spPr>
        <p:txBody>
          <a:bodyPr wrap="square">
            <a:spAutoFit/>
          </a:bodyPr>
          <a:lstStyle/>
          <a:p>
            <a:r>
              <a:rPr lang="es-CO" sz="2000" i="1">
                <a:solidFill>
                  <a:srgbClr val="FF0000"/>
                </a:solidFill>
                <a:latin typeface="Papyrus" panose="020B0602040200020303" pitchFamily="34" charset="77"/>
              </a:rPr>
              <a:t>Confianza </a:t>
            </a:r>
            <a:endParaRPr lang="es-ES_tradnl" sz="2000" i="1">
              <a:solidFill>
                <a:srgbClr val="FF0000"/>
              </a:solidFill>
              <a:latin typeface="Papyrus" panose="020B0602040200020303" pitchFamily="34" charset="77"/>
            </a:endParaRPr>
          </a:p>
        </p:txBody>
      </p:sp>
      <p:sp>
        <p:nvSpPr>
          <p:cNvPr id="6" name="Rectángulo 5">
            <a:extLst>
              <a:ext uri="{FF2B5EF4-FFF2-40B4-BE49-F238E27FC236}">
                <a16:creationId xmlns:a16="http://schemas.microsoft.com/office/drawing/2014/main" id="{A1AB21EC-F3EE-8446-83D7-7A2E340556D6}"/>
              </a:ext>
            </a:extLst>
          </p:cNvPr>
          <p:cNvSpPr/>
          <p:nvPr/>
        </p:nvSpPr>
        <p:spPr>
          <a:xfrm>
            <a:off x="739377" y="3056420"/>
            <a:ext cx="3614387" cy="400110"/>
          </a:xfrm>
          <a:prstGeom prst="rect">
            <a:avLst/>
          </a:prstGeom>
          <a:pattFill prst="dashVert">
            <a:fgClr>
              <a:schemeClr val="accent1"/>
            </a:fgClr>
            <a:bgClr>
              <a:schemeClr val="bg1"/>
            </a:bgClr>
          </a:pattFill>
        </p:spPr>
        <p:txBody>
          <a:bodyPr wrap="square">
            <a:spAutoFit/>
          </a:bodyPr>
          <a:lstStyle/>
          <a:p>
            <a:r>
              <a:rPr lang="es-CO" sz="2000" i="1">
                <a:solidFill>
                  <a:srgbClr val="FF0000"/>
                </a:solidFill>
                <a:latin typeface="Papyrus" panose="020B0602040200020303" pitchFamily="34" charset="77"/>
              </a:rPr>
              <a:t>Generación de valor </a:t>
            </a:r>
            <a:endParaRPr lang="es-ES_tradnl" sz="2000" i="1">
              <a:solidFill>
                <a:srgbClr val="FF0000"/>
              </a:solidFill>
              <a:latin typeface="Papyrus" panose="020B0602040200020303" pitchFamily="34" charset="77"/>
            </a:endParaRPr>
          </a:p>
        </p:txBody>
      </p:sp>
      <p:sp>
        <p:nvSpPr>
          <p:cNvPr id="7" name="Rectángulo 6">
            <a:extLst>
              <a:ext uri="{FF2B5EF4-FFF2-40B4-BE49-F238E27FC236}">
                <a16:creationId xmlns:a16="http://schemas.microsoft.com/office/drawing/2014/main" id="{2A439050-B64F-AE46-BB1E-C820389CE6AE}"/>
              </a:ext>
            </a:extLst>
          </p:cNvPr>
          <p:cNvSpPr/>
          <p:nvPr/>
        </p:nvSpPr>
        <p:spPr>
          <a:xfrm>
            <a:off x="3590934" y="1402068"/>
            <a:ext cx="2425216"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Participación </a:t>
            </a:r>
            <a:endParaRPr lang="es-ES_tradnl" sz="2000" i="1">
              <a:latin typeface="Papyrus" panose="020B0602040200020303" pitchFamily="34" charset="77"/>
            </a:endParaRPr>
          </a:p>
        </p:txBody>
      </p:sp>
      <p:sp>
        <p:nvSpPr>
          <p:cNvPr id="9" name="Rectángulo 8">
            <a:extLst>
              <a:ext uri="{FF2B5EF4-FFF2-40B4-BE49-F238E27FC236}">
                <a16:creationId xmlns:a16="http://schemas.microsoft.com/office/drawing/2014/main" id="{A1F9777A-6DC6-0B4C-8169-729FB6EAB230}"/>
              </a:ext>
            </a:extLst>
          </p:cNvPr>
          <p:cNvSpPr/>
          <p:nvPr/>
        </p:nvSpPr>
        <p:spPr>
          <a:xfrm>
            <a:off x="6898023" y="1879414"/>
            <a:ext cx="3799310"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Diversidad e inclusión</a:t>
            </a:r>
            <a:endParaRPr lang="es-ES_tradnl" sz="2000" i="1">
              <a:latin typeface="Papyrus" panose="020B0602040200020303" pitchFamily="34" charset="77"/>
            </a:endParaRPr>
          </a:p>
        </p:txBody>
      </p:sp>
      <p:sp>
        <p:nvSpPr>
          <p:cNvPr id="10" name="Rectángulo 9">
            <a:extLst>
              <a:ext uri="{FF2B5EF4-FFF2-40B4-BE49-F238E27FC236}">
                <a16:creationId xmlns:a16="http://schemas.microsoft.com/office/drawing/2014/main" id="{CC38C4E2-E0CE-8A42-8189-909C067C04D3}"/>
              </a:ext>
            </a:extLst>
          </p:cNvPr>
          <p:cNvSpPr/>
          <p:nvPr/>
        </p:nvSpPr>
        <p:spPr>
          <a:xfrm>
            <a:off x="7314390" y="1107125"/>
            <a:ext cx="3985450" cy="400110"/>
          </a:xfrm>
          <a:prstGeom prst="rect">
            <a:avLst/>
          </a:prstGeom>
          <a:pattFill prst="dashVert">
            <a:fgClr>
              <a:schemeClr val="accent1"/>
            </a:fgClr>
            <a:bgClr>
              <a:schemeClr val="bg1"/>
            </a:bgClr>
          </a:pattFill>
        </p:spPr>
        <p:txBody>
          <a:bodyPr wrap="square">
            <a:spAutoFit/>
          </a:bodyPr>
          <a:lstStyle/>
          <a:p>
            <a:r>
              <a:rPr lang="es-CO" sz="2000" i="1">
                <a:solidFill>
                  <a:srgbClr val="FF0000"/>
                </a:solidFill>
                <a:latin typeface="Papyrus" panose="020B0602040200020303" pitchFamily="34" charset="77"/>
              </a:rPr>
              <a:t>Optimización de redes </a:t>
            </a:r>
            <a:endParaRPr lang="es-ES_tradnl" sz="2000" i="1">
              <a:solidFill>
                <a:srgbClr val="FF0000"/>
              </a:solidFill>
              <a:latin typeface="Papyrus" panose="020B0602040200020303" pitchFamily="34" charset="77"/>
            </a:endParaRPr>
          </a:p>
        </p:txBody>
      </p:sp>
      <p:sp>
        <p:nvSpPr>
          <p:cNvPr id="11" name="Rectángulo 10">
            <a:extLst>
              <a:ext uri="{FF2B5EF4-FFF2-40B4-BE49-F238E27FC236}">
                <a16:creationId xmlns:a16="http://schemas.microsoft.com/office/drawing/2014/main" id="{9BDECD49-718E-7345-9EE4-4D50BB7AD562}"/>
              </a:ext>
            </a:extLst>
          </p:cNvPr>
          <p:cNvSpPr/>
          <p:nvPr/>
        </p:nvSpPr>
        <p:spPr>
          <a:xfrm>
            <a:off x="418234" y="4798302"/>
            <a:ext cx="11468966" cy="1015663"/>
          </a:xfrm>
          <a:prstGeom prst="rect">
            <a:avLst/>
          </a:prstGeom>
        </p:spPr>
        <p:txBody>
          <a:bodyPr wrap="square">
            <a:spAutoFit/>
          </a:bodyPr>
          <a:lstStyle/>
          <a:p>
            <a:r>
              <a:rPr lang="es-CO" sz="2000" dirty="0">
                <a:solidFill>
                  <a:srgbClr val="002060"/>
                </a:solidFill>
                <a:latin typeface="Papyrus" panose="020B0602040200020303" pitchFamily="34" charset="77"/>
              </a:rPr>
              <a:t>“Cambio en la práctica”: “Conversaciones para que el foco no sea individual.  Pasar del cambio en el desempeño individual, al cambio en la práctica”.  “Transformación de la cultura a transformación de la práctica”</a:t>
            </a:r>
            <a:endParaRPr lang="es-ES_tradnl" sz="2000" dirty="0">
              <a:solidFill>
                <a:srgbClr val="002060"/>
              </a:solidFill>
              <a:latin typeface="Papyrus" panose="020B0602040200020303" pitchFamily="34" charset="77"/>
            </a:endParaRPr>
          </a:p>
        </p:txBody>
      </p:sp>
      <p:sp>
        <p:nvSpPr>
          <p:cNvPr id="12" name="Rectángulo 11">
            <a:extLst>
              <a:ext uri="{FF2B5EF4-FFF2-40B4-BE49-F238E27FC236}">
                <a16:creationId xmlns:a16="http://schemas.microsoft.com/office/drawing/2014/main" id="{AD99127B-3BE4-8144-B27C-6E1414184B85}"/>
              </a:ext>
            </a:extLst>
          </p:cNvPr>
          <p:cNvSpPr/>
          <p:nvPr/>
        </p:nvSpPr>
        <p:spPr>
          <a:xfrm>
            <a:off x="901861" y="1378325"/>
            <a:ext cx="2241319" cy="400110"/>
          </a:xfrm>
          <a:prstGeom prst="rect">
            <a:avLst/>
          </a:prstGeom>
          <a:pattFill prst="dashVert">
            <a:fgClr>
              <a:schemeClr val="accent1"/>
            </a:fgClr>
            <a:bgClr>
              <a:schemeClr val="bg1"/>
            </a:bgClr>
          </a:pattFill>
        </p:spPr>
        <p:txBody>
          <a:bodyPr wrap="square">
            <a:spAutoFit/>
          </a:bodyPr>
          <a:lstStyle/>
          <a:p>
            <a:r>
              <a:rPr lang="es-CO" sz="2000" i="1">
                <a:solidFill>
                  <a:schemeClr val="tx1"/>
                </a:solidFill>
                <a:latin typeface="Papyrus" panose="020B0602040200020303" pitchFamily="34" charset="77"/>
              </a:rPr>
              <a:t>Anticipación</a:t>
            </a:r>
            <a:endParaRPr lang="es-ES_tradnl" sz="2000" i="1">
              <a:solidFill>
                <a:schemeClr val="tx1"/>
              </a:solidFill>
              <a:latin typeface="Papyrus" panose="020B0602040200020303" pitchFamily="34" charset="77"/>
            </a:endParaRPr>
          </a:p>
        </p:txBody>
      </p:sp>
      <p:sp>
        <p:nvSpPr>
          <p:cNvPr id="13" name="Rectángulo 12">
            <a:extLst>
              <a:ext uri="{FF2B5EF4-FFF2-40B4-BE49-F238E27FC236}">
                <a16:creationId xmlns:a16="http://schemas.microsoft.com/office/drawing/2014/main" id="{23E46CEE-EDBE-0F43-A241-57357294562B}"/>
              </a:ext>
            </a:extLst>
          </p:cNvPr>
          <p:cNvSpPr/>
          <p:nvPr/>
        </p:nvSpPr>
        <p:spPr>
          <a:xfrm>
            <a:off x="4693864" y="280011"/>
            <a:ext cx="2147319"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Aprendizaje</a:t>
            </a:r>
            <a:endParaRPr lang="es-ES_tradnl" sz="2000" i="1">
              <a:latin typeface="Papyrus" panose="020B0602040200020303" pitchFamily="34" charset="77"/>
            </a:endParaRPr>
          </a:p>
        </p:txBody>
      </p:sp>
      <p:sp>
        <p:nvSpPr>
          <p:cNvPr id="14" name="Rectángulo 13">
            <a:extLst>
              <a:ext uri="{FF2B5EF4-FFF2-40B4-BE49-F238E27FC236}">
                <a16:creationId xmlns:a16="http://schemas.microsoft.com/office/drawing/2014/main" id="{FA6584A9-78BA-CF4B-A46E-70880C6168AF}"/>
              </a:ext>
            </a:extLst>
          </p:cNvPr>
          <p:cNvSpPr/>
          <p:nvPr/>
        </p:nvSpPr>
        <p:spPr>
          <a:xfrm>
            <a:off x="8992093" y="2764032"/>
            <a:ext cx="2307747"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Flexibilidad</a:t>
            </a:r>
            <a:endParaRPr lang="es-ES_tradnl" sz="2000" i="1">
              <a:latin typeface="Papyrus" panose="020B0602040200020303" pitchFamily="34" charset="77"/>
            </a:endParaRPr>
          </a:p>
        </p:txBody>
      </p:sp>
      <p:sp>
        <p:nvSpPr>
          <p:cNvPr id="15" name="Rectángulo 14">
            <a:extLst>
              <a:ext uri="{FF2B5EF4-FFF2-40B4-BE49-F238E27FC236}">
                <a16:creationId xmlns:a16="http://schemas.microsoft.com/office/drawing/2014/main" id="{83239ED1-FCF9-B242-A3B1-1FCECDBB0B19}"/>
              </a:ext>
            </a:extLst>
          </p:cNvPr>
          <p:cNvSpPr/>
          <p:nvPr/>
        </p:nvSpPr>
        <p:spPr>
          <a:xfrm>
            <a:off x="1088326" y="2032809"/>
            <a:ext cx="2502608"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Adaptabilidad</a:t>
            </a:r>
            <a:endParaRPr lang="es-ES_tradnl" sz="2000" i="1">
              <a:latin typeface="Papyrus" panose="020B0602040200020303" pitchFamily="34" charset="77"/>
            </a:endParaRPr>
          </a:p>
        </p:txBody>
      </p:sp>
      <p:sp>
        <p:nvSpPr>
          <p:cNvPr id="16" name="Rectángulo 15">
            <a:extLst>
              <a:ext uri="{FF2B5EF4-FFF2-40B4-BE49-F238E27FC236}">
                <a16:creationId xmlns:a16="http://schemas.microsoft.com/office/drawing/2014/main" id="{C5CD55C7-C8DB-C646-B62B-8E36C6781885}"/>
              </a:ext>
            </a:extLst>
          </p:cNvPr>
          <p:cNvSpPr/>
          <p:nvPr/>
        </p:nvSpPr>
        <p:spPr>
          <a:xfrm>
            <a:off x="6829540" y="3396460"/>
            <a:ext cx="3007265" cy="400110"/>
          </a:xfrm>
          <a:prstGeom prst="rect">
            <a:avLst/>
          </a:prstGeom>
          <a:pattFill prst="dashVert">
            <a:fgClr>
              <a:schemeClr val="accent1"/>
            </a:fgClr>
            <a:bgClr>
              <a:schemeClr val="bg1"/>
            </a:bgClr>
          </a:pattFill>
        </p:spPr>
        <p:txBody>
          <a:bodyPr wrap="square">
            <a:spAutoFit/>
          </a:bodyPr>
          <a:lstStyle/>
          <a:p>
            <a:r>
              <a:rPr lang="es-CO" sz="2000" i="1">
                <a:latin typeface="Papyrus" panose="020B0602040200020303" pitchFamily="34" charset="77"/>
              </a:rPr>
              <a:t>Autorregulación</a:t>
            </a:r>
            <a:endParaRPr lang="es-ES_tradnl" sz="2000" i="1">
              <a:latin typeface="Papyrus" panose="020B0602040200020303" pitchFamily="34" charset="77"/>
            </a:endParaRPr>
          </a:p>
        </p:txBody>
      </p:sp>
      <p:pic>
        <p:nvPicPr>
          <p:cNvPr id="19" name="Imagen 18">
            <a:extLst>
              <a:ext uri="{FF2B5EF4-FFF2-40B4-BE49-F238E27FC236}">
                <a16:creationId xmlns:a16="http://schemas.microsoft.com/office/drawing/2014/main" id="{E8F2443F-4E39-3C47-BB18-1231BB066184}"/>
              </a:ext>
            </a:extLst>
          </p:cNvPr>
          <p:cNvPicPr>
            <a:picLocks noChangeAspect="1"/>
          </p:cNvPicPr>
          <p:nvPr/>
        </p:nvPicPr>
        <p:blipFill>
          <a:blip r:embed="rId4"/>
          <a:stretch>
            <a:fillRect/>
          </a:stretch>
        </p:blipFill>
        <p:spPr>
          <a:xfrm>
            <a:off x="5271917" y="3129637"/>
            <a:ext cx="816531" cy="1036265"/>
          </a:xfrm>
          <a:prstGeom prst="rect">
            <a:avLst/>
          </a:prstGeom>
        </p:spPr>
      </p:pic>
      <p:sp>
        <p:nvSpPr>
          <p:cNvPr id="17" name="CuadroTexto 16">
            <a:extLst>
              <a:ext uri="{FF2B5EF4-FFF2-40B4-BE49-F238E27FC236}">
                <a16:creationId xmlns:a16="http://schemas.microsoft.com/office/drawing/2014/main" id="{19946DC6-04D5-F847-BC53-08E8CC4D37A3}"/>
              </a:ext>
            </a:extLst>
          </p:cNvPr>
          <p:cNvSpPr txBox="1"/>
          <p:nvPr/>
        </p:nvSpPr>
        <p:spPr>
          <a:xfrm>
            <a:off x="2926581" y="2358218"/>
            <a:ext cx="6007267" cy="646331"/>
          </a:xfrm>
          <a:prstGeom prst="rect">
            <a:avLst/>
          </a:prstGeom>
        </p:spPr>
        <p:txBody>
          <a:bodyPr wrap="square">
            <a:spAutoFit/>
          </a:bodyPr>
          <a:lstStyle>
            <a:defPPr>
              <a:defRPr lang="es-CO"/>
            </a:defPPr>
            <a:lvl1pPr>
              <a:defRPr sz="3200">
                <a:latin typeface="dinRegular"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_tradnl" sz="3600" b="1" i="1" dirty="0">
                <a:solidFill>
                  <a:schemeClr val="accent5"/>
                </a:solidFill>
                <a:latin typeface="Papyrus" panose="020B0602040200020303" pitchFamily="34" charset="77"/>
              </a:rPr>
              <a:t>Nuevo estilo de pensamiento</a:t>
            </a:r>
          </a:p>
        </p:txBody>
      </p:sp>
    </p:spTree>
    <p:extLst>
      <p:ext uri="{BB962C8B-B14F-4D97-AF65-F5344CB8AC3E}">
        <p14:creationId xmlns:p14="http://schemas.microsoft.com/office/powerpoint/2010/main" val="121686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59823" y="641838"/>
            <a:ext cx="7095392" cy="954107"/>
          </a:xfrm>
          <a:prstGeom prst="rect">
            <a:avLst/>
          </a:prstGeom>
          <a:noFill/>
        </p:spPr>
        <p:txBody>
          <a:bodyPr wrap="square" rtlCol="0">
            <a:spAutoFit/>
          </a:bodyPr>
          <a:lstStyle/>
          <a:p>
            <a:pPr algn="ctr"/>
            <a:r>
              <a:rPr lang="es-CO" sz="2800" dirty="0">
                <a:solidFill>
                  <a:srgbClr val="002060"/>
                </a:solidFill>
                <a:latin typeface="Papyrus" panose="020B0602040200020303" pitchFamily="34" charset="77"/>
                <a:cs typeface="Arial" panose="020B0604020202020204" pitchFamily="34" charset="0"/>
              </a:rPr>
              <a:t>Las 5 Tendencias que ilustran el trabajo del futuro</a:t>
            </a:r>
          </a:p>
        </p:txBody>
      </p:sp>
      <p:sp>
        <p:nvSpPr>
          <p:cNvPr id="6" name="CuadroTexto 5">
            <a:extLst>
              <a:ext uri="{FF2B5EF4-FFF2-40B4-BE49-F238E27FC236}">
                <a16:creationId xmlns:a16="http://schemas.microsoft.com/office/drawing/2014/main" id="{144E4EB4-83FD-1E4D-88FC-C934D5BC65F6}"/>
              </a:ext>
            </a:extLst>
          </p:cNvPr>
          <p:cNvSpPr txBox="1"/>
          <p:nvPr/>
        </p:nvSpPr>
        <p:spPr>
          <a:xfrm>
            <a:off x="3200400" y="2846135"/>
            <a:ext cx="5136534" cy="707886"/>
          </a:xfrm>
          <a:prstGeom prst="rect">
            <a:avLst/>
          </a:prstGeom>
          <a:noFill/>
        </p:spPr>
        <p:txBody>
          <a:bodyPr wrap="none" rtlCol="0">
            <a:spAutoFit/>
          </a:bodyPr>
          <a:lstStyle/>
          <a:p>
            <a:r>
              <a:rPr lang="es-ES_tradnl" sz="4000" dirty="0">
                <a:solidFill>
                  <a:srgbClr val="002060"/>
                </a:solidFill>
                <a:latin typeface="Papyrus" panose="020B0602040200020303" pitchFamily="34" charset="77"/>
              </a:rPr>
              <a:t>Preguntas al Presente</a:t>
            </a:r>
          </a:p>
        </p:txBody>
      </p:sp>
      <p:sp>
        <p:nvSpPr>
          <p:cNvPr id="7" name="CuadroTexto 6">
            <a:extLst>
              <a:ext uri="{FF2B5EF4-FFF2-40B4-BE49-F238E27FC236}">
                <a16:creationId xmlns:a16="http://schemas.microsoft.com/office/drawing/2014/main" id="{4893BE95-5960-0A49-AC03-A9AEC4F4D29A}"/>
              </a:ext>
            </a:extLst>
          </p:cNvPr>
          <p:cNvSpPr txBox="1"/>
          <p:nvPr/>
        </p:nvSpPr>
        <p:spPr>
          <a:xfrm>
            <a:off x="3200400" y="3863530"/>
            <a:ext cx="4665444" cy="707886"/>
          </a:xfrm>
          <a:prstGeom prst="rect">
            <a:avLst/>
          </a:prstGeom>
          <a:noFill/>
        </p:spPr>
        <p:txBody>
          <a:bodyPr wrap="none" rtlCol="0">
            <a:spAutoFit/>
          </a:bodyPr>
          <a:lstStyle/>
          <a:p>
            <a:r>
              <a:rPr lang="es-ES_tradnl" sz="4000" dirty="0">
                <a:solidFill>
                  <a:srgbClr val="002060"/>
                </a:solidFill>
                <a:latin typeface="Papyrus" panose="020B0602040200020303" pitchFamily="34" charset="77"/>
              </a:rPr>
              <a:t>Preguntas al Futuro</a:t>
            </a:r>
          </a:p>
        </p:txBody>
      </p:sp>
      <p:sp>
        <p:nvSpPr>
          <p:cNvPr id="3" name="Rectángulo 2">
            <a:extLst>
              <a:ext uri="{FF2B5EF4-FFF2-40B4-BE49-F238E27FC236}">
                <a16:creationId xmlns:a16="http://schemas.microsoft.com/office/drawing/2014/main" id="{F1CF2AC2-5C95-714E-96F4-B8BF0CA33F9E}"/>
              </a:ext>
            </a:extLst>
          </p:cNvPr>
          <p:cNvSpPr/>
          <p:nvPr/>
        </p:nvSpPr>
        <p:spPr>
          <a:xfrm>
            <a:off x="4344884" y="1890295"/>
            <a:ext cx="4887685" cy="646331"/>
          </a:xfrm>
          <a:prstGeom prst="rect">
            <a:avLst/>
          </a:prstGeom>
        </p:spPr>
        <p:txBody>
          <a:bodyPr wrap="none">
            <a:spAutoFit/>
          </a:bodyPr>
          <a:lstStyle/>
          <a:p>
            <a:r>
              <a:rPr lang="es-ES_tradnl" dirty="0">
                <a:hlinkClick r:id="rId2"/>
              </a:rPr>
              <a:t>https://www.youtube.com/watch?v=DVSRZ0toeYs</a:t>
            </a:r>
            <a:endParaRPr lang="es-ES_tradnl" dirty="0"/>
          </a:p>
          <a:p>
            <a:endParaRPr lang="es-ES_tradnl" dirty="0"/>
          </a:p>
        </p:txBody>
      </p:sp>
    </p:spTree>
    <p:extLst>
      <p:ext uri="{BB962C8B-B14F-4D97-AF65-F5344CB8AC3E}">
        <p14:creationId xmlns:p14="http://schemas.microsoft.com/office/powerpoint/2010/main" val="71909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6ECECA-8D06-E44F-AB1B-AD3664C3A375}"/>
              </a:ext>
            </a:extLst>
          </p:cNvPr>
          <p:cNvSpPr/>
          <p:nvPr/>
        </p:nvSpPr>
        <p:spPr>
          <a:xfrm>
            <a:off x="290945" y="1665099"/>
            <a:ext cx="11471564" cy="923330"/>
          </a:xfrm>
          <a:prstGeom prst="rect">
            <a:avLst/>
          </a:prstGeom>
        </p:spPr>
        <p:txBody>
          <a:bodyPr wrap="square">
            <a:spAutoFit/>
          </a:bodyPr>
          <a:lstStyle/>
          <a:p>
            <a:r>
              <a:rPr lang="en-GB" dirty="0">
                <a:hlinkClick r:id="rId2"/>
              </a:rPr>
              <a:t>https://www.gapminder.org/tools/#$state$time$value=2100;&amp;entities$show$geo$/$in@=col&amp;=cub&amp;=chl&amp;=ecu&amp;=ven&amp;=swe&amp;=usa;;;;&amp;marker$axis_y$which=population_aged_60plus_years_both_sexes_percent&amp;scaleType=linear&amp;spaceRef:null;;;&amp;chart-type=linechart</a:t>
            </a:r>
            <a:endParaRPr lang="en-GB" dirty="0"/>
          </a:p>
        </p:txBody>
      </p:sp>
      <p:sp>
        <p:nvSpPr>
          <p:cNvPr id="3" name="Rectángulo 2">
            <a:extLst>
              <a:ext uri="{FF2B5EF4-FFF2-40B4-BE49-F238E27FC236}">
                <a16:creationId xmlns:a16="http://schemas.microsoft.com/office/drawing/2014/main" id="{C5CDDA1E-CBD3-384C-8B10-3C5313FCF3E4}"/>
              </a:ext>
            </a:extLst>
          </p:cNvPr>
          <p:cNvSpPr/>
          <p:nvPr/>
        </p:nvSpPr>
        <p:spPr>
          <a:xfrm>
            <a:off x="290945" y="3175154"/>
            <a:ext cx="11471564" cy="646331"/>
          </a:xfrm>
          <a:prstGeom prst="rect">
            <a:avLst/>
          </a:prstGeom>
        </p:spPr>
        <p:txBody>
          <a:bodyPr wrap="square">
            <a:spAutoFit/>
          </a:bodyPr>
          <a:lstStyle/>
          <a:p>
            <a:r>
              <a:rPr lang="en-GB" dirty="0">
                <a:hlinkClick r:id="rId3"/>
              </a:rPr>
              <a:t>https://www.gapminder.org/tools/#$state$marker$select@$geo=col;&amp;$geo=chl;&amp;$geo=bra;&amp;$geo=per;&amp;$geo=ven;&amp;$geo=arg;;;;&amp;chart-type=mountain</a:t>
            </a:r>
            <a:endParaRPr lang="en-GB" dirty="0"/>
          </a:p>
        </p:txBody>
      </p:sp>
    </p:spTree>
    <p:extLst>
      <p:ext uri="{BB962C8B-B14F-4D97-AF65-F5344CB8AC3E}">
        <p14:creationId xmlns:p14="http://schemas.microsoft.com/office/powerpoint/2010/main" val="333125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D06B1C6-9D3D-5C4C-B07B-AEB0F4ABED19}"/>
              </a:ext>
            </a:extLst>
          </p:cNvPr>
          <p:cNvSpPr txBox="1"/>
          <p:nvPr/>
        </p:nvSpPr>
        <p:spPr>
          <a:xfrm>
            <a:off x="471055" y="2846135"/>
            <a:ext cx="5136534" cy="707886"/>
          </a:xfrm>
          <a:prstGeom prst="rect">
            <a:avLst/>
          </a:prstGeom>
          <a:noFill/>
        </p:spPr>
        <p:txBody>
          <a:bodyPr wrap="none" rtlCol="0">
            <a:spAutoFit/>
          </a:bodyPr>
          <a:lstStyle/>
          <a:p>
            <a:r>
              <a:rPr lang="es-ES_tradnl" sz="4000" dirty="0">
                <a:solidFill>
                  <a:srgbClr val="002060"/>
                </a:solidFill>
                <a:latin typeface="Papyrus" panose="020B0602040200020303" pitchFamily="34" charset="77"/>
              </a:rPr>
              <a:t>Preguntas al Presente</a:t>
            </a:r>
          </a:p>
        </p:txBody>
      </p:sp>
      <p:sp>
        <p:nvSpPr>
          <p:cNvPr id="7" name="CuadroTexto 6">
            <a:extLst>
              <a:ext uri="{FF2B5EF4-FFF2-40B4-BE49-F238E27FC236}">
                <a16:creationId xmlns:a16="http://schemas.microsoft.com/office/drawing/2014/main" id="{7CCE645C-7D37-984C-92D0-568D01F61F76}"/>
              </a:ext>
            </a:extLst>
          </p:cNvPr>
          <p:cNvSpPr txBox="1"/>
          <p:nvPr/>
        </p:nvSpPr>
        <p:spPr>
          <a:xfrm>
            <a:off x="471055" y="3863530"/>
            <a:ext cx="4665444" cy="707886"/>
          </a:xfrm>
          <a:prstGeom prst="rect">
            <a:avLst/>
          </a:prstGeom>
          <a:noFill/>
        </p:spPr>
        <p:txBody>
          <a:bodyPr wrap="none" rtlCol="0">
            <a:spAutoFit/>
          </a:bodyPr>
          <a:lstStyle/>
          <a:p>
            <a:r>
              <a:rPr lang="es-ES_tradnl" sz="4000" dirty="0">
                <a:solidFill>
                  <a:srgbClr val="002060"/>
                </a:solidFill>
                <a:latin typeface="Papyrus" panose="020B0602040200020303" pitchFamily="34" charset="77"/>
              </a:rPr>
              <a:t>Preguntas al Futuro</a:t>
            </a:r>
          </a:p>
        </p:txBody>
      </p:sp>
      <p:pic>
        <p:nvPicPr>
          <p:cNvPr id="8" name="Imagen 1">
            <a:extLst>
              <a:ext uri="{FF2B5EF4-FFF2-40B4-BE49-F238E27FC236}">
                <a16:creationId xmlns:a16="http://schemas.microsoft.com/office/drawing/2014/main" id="{D5557D7C-B31E-4A43-9D86-C18BF018A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5642" y="2988541"/>
            <a:ext cx="1793204" cy="245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8">
            <a:extLst>
              <a:ext uri="{FF2B5EF4-FFF2-40B4-BE49-F238E27FC236}">
                <a16:creationId xmlns:a16="http://schemas.microsoft.com/office/drawing/2014/main" id="{28D6976B-5956-0C4C-9F8A-98109A357105}"/>
              </a:ext>
            </a:extLst>
          </p:cNvPr>
          <p:cNvPicPr>
            <a:picLocks noChangeAspect="1"/>
          </p:cNvPicPr>
          <p:nvPr/>
        </p:nvPicPr>
        <p:blipFill>
          <a:blip r:embed="rId4"/>
          <a:stretch>
            <a:fillRect/>
          </a:stretch>
        </p:blipFill>
        <p:spPr>
          <a:xfrm>
            <a:off x="8213714" y="2988541"/>
            <a:ext cx="1812502" cy="2457863"/>
          </a:xfrm>
          <a:prstGeom prst="rect">
            <a:avLst/>
          </a:prstGeom>
        </p:spPr>
      </p:pic>
      <p:pic>
        <p:nvPicPr>
          <p:cNvPr id="10" name="Imagen 9">
            <a:extLst>
              <a:ext uri="{FF2B5EF4-FFF2-40B4-BE49-F238E27FC236}">
                <a16:creationId xmlns:a16="http://schemas.microsoft.com/office/drawing/2014/main" id="{51774043-62D2-0243-9406-ECB5677DADFE}"/>
              </a:ext>
            </a:extLst>
          </p:cNvPr>
          <p:cNvPicPr>
            <a:picLocks noChangeAspect="1"/>
          </p:cNvPicPr>
          <p:nvPr/>
        </p:nvPicPr>
        <p:blipFill>
          <a:blip r:embed="rId5"/>
          <a:stretch>
            <a:fillRect/>
          </a:stretch>
        </p:blipFill>
        <p:spPr>
          <a:xfrm>
            <a:off x="10304170" y="3025272"/>
            <a:ext cx="1519263" cy="2384399"/>
          </a:xfrm>
          <a:prstGeom prst="rect">
            <a:avLst/>
          </a:prstGeom>
        </p:spPr>
      </p:pic>
      <p:sp>
        <p:nvSpPr>
          <p:cNvPr id="11" name="CuadroTexto 10">
            <a:extLst>
              <a:ext uri="{FF2B5EF4-FFF2-40B4-BE49-F238E27FC236}">
                <a16:creationId xmlns:a16="http://schemas.microsoft.com/office/drawing/2014/main" id="{C65B769B-4868-D145-B498-9C34C4876794}"/>
              </a:ext>
            </a:extLst>
          </p:cNvPr>
          <p:cNvSpPr txBox="1"/>
          <p:nvPr/>
        </p:nvSpPr>
        <p:spPr>
          <a:xfrm>
            <a:off x="3740727" y="775855"/>
            <a:ext cx="7439892" cy="923330"/>
          </a:xfrm>
          <a:prstGeom prst="rect">
            <a:avLst/>
          </a:prstGeom>
          <a:noFill/>
        </p:spPr>
        <p:txBody>
          <a:bodyPr wrap="square" rtlCol="0">
            <a:spAutoFit/>
          </a:bodyPr>
          <a:lstStyle/>
          <a:p>
            <a:r>
              <a:rPr lang="es-ES_tradnl" b="1" dirty="0">
                <a:solidFill>
                  <a:srgbClr val="002060"/>
                </a:solidFill>
                <a:latin typeface="Papyrus" panose="020B0602040200020303" pitchFamily="34" charset="77"/>
              </a:rPr>
              <a:t>” Cuanto más hablamos, más se van reduciendo los temas sobre los que podemos hablar con confianza.  Casi todos nosotros nos hemos convertido en expertos, especializados en una actividad”</a:t>
            </a:r>
          </a:p>
        </p:txBody>
      </p:sp>
      <p:sp>
        <p:nvSpPr>
          <p:cNvPr id="12" name="CuadroTexto 11">
            <a:extLst>
              <a:ext uri="{FF2B5EF4-FFF2-40B4-BE49-F238E27FC236}">
                <a16:creationId xmlns:a16="http://schemas.microsoft.com/office/drawing/2014/main" id="{5765AEC4-5581-D942-9560-BB9D5CD71EFC}"/>
              </a:ext>
            </a:extLst>
          </p:cNvPr>
          <p:cNvSpPr txBox="1"/>
          <p:nvPr/>
        </p:nvSpPr>
        <p:spPr>
          <a:xfrm>
            <a:off x="2351985" y="2016791"/>
            <a:ext cx="8870249" cy="369332"/>
          </a:xfrm>
          <a:prstGeom prst="rect">
            <a:avLst/>
          </a:prstGeom>
          <a:noFill/>
        </p:spPr>
        <p:txBody>
          <a:bodyPr wrap="none" rtlCol="0">
            <a:spAutoFit/>
          </a:bodyPr>
          <a:lstStyle/>
          <a:p>
            <a:r>
              <a:rPr lang="es-ES_tradnl" dirty="0">
                <a:latin typeface="Papyrus" panose="020B0602040200020303" pitchFamily="34" charset="77"/>
              </a:rPr>
              <a:t>“¿Que podemos hacer con el futuro, aparte de intentar predecirlo y sentir inquietud?</a:t>
            </a:r>
          </a:p>
        </p:txBody>
      </p:sp>
    </p:spTree>
    <p:extLst>
      <p:ext uri="{BB962C8B-B14F-4D97-AF65-F5344CB8AC3E}">
        <p14:creationId xmlns:p14="http://schemas.microsoft.com/office/powerpoint/2010/main" val="311183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9F863FF-C8D9-CC44-851B-510E0F03000F}"/>
              </a:ext>
            </a:extLst>
          </p:cNvPr>
          <p:cNvSpPr/>
          <p:nvPr/>
        </p:nvSpPr>
        <p:spPr>
          <a:xfrm>
            <a:off x="235527" y="5399807"/>
            <a:ext cx="11374582" cy="738664"/>
          </a:xfrm>
          <a:prstGeom prst="rect">
            <a:avLst/>
          </a:prstGeom>
        </p:spPr>
        <p:txBody>
          <a:bodyPr wrap="square">
            <a:spAutoFit/>
          </a:bodyPr>
          <a:lstStyle/>
          <a:p>
            <a:r>
              <a:rPr lang="es-CO" sz="1400" dirty="0">
                <a:solidFill>
                  <a:srgbClr val="002060"/>
                </a:solidFill>
                <a:latin typeface="Papyrus" panose="020B0602040200020303" pitchFamily="34" charset="77"/>
              </a:rPr>
              <a:t>Shannon Wagner, Nicholas Buys, Ignatius Yu, Thomas Geisen, Henry Harder, Christine Randall, Alex Fraess-Phillips, Benedikt Hassler, Liz Scott, Karen Lo, Dan Tang &amp; Caroline Howe (2018) International employee perspectives on disability management, Disability and Rehabilitation, 40:9, 1049-1058, DOI: 10.1080/09638288.2017.1284907</a:t>
            </a:r>
            <a:endParaRPr lang="es-ES_tradnl" sz="1400" dirty="0">
              <a:solidFill>
                <a:srgbClr val="002060"/>
              </a:solidFill>
              <a:latin typeface="Papyrus" panose="020B0602040200020303" pitchFamily="34" charset="77"/>
            </a:endParaRPr>
          </a:p>
        </p:txBody>
      </p:sp>
      <p:sp>
        <p:nvSpPr>
          <p:cNvPr id="5" name="Rectángulo 4">
            <a:extLst>
              <a:ext uri="{FF2B5EF4-FFF2-40B4-BE49-F238E27FC236}">
                <a16:creationId xmlns:a16="http://schemas.microsoft.com/office/drawing/2014/main" id="{EA57B087-C660-D94D-9E30-E5E1F15A4213}"/>
              </a:ext>
            </a:extLst>
          </p:cNvPr>
          <p:cNvSpPr/>
          <p:nvPr/>
        </p:nvSpPr>
        <p:spPr>
          <a:xfrm>
            <a:off x="235527" y="2230239"/>
            <a:ext cx="11679381" cy="523220"/>
          </a:xfrm>
          <a:prstGeom prst="rect">
            <a:avLst/>
          </a:prstGeom>
        </p:spPr>
        <p:txBody>
          <a:bodyPr wrap="square">
            <a:spAutoFit/>
          </a:bodyPr>
          <a:lstStyle/>
          <a:p>
            <a:r>
              <a:rPr lang="es-CO" sz="1400">
                <a:solidFill>
                  <a:srgbClr val="002060"/>
                </a:solidFill>
                <a:latin typeface="Papyrus" panose="020B0602040200020303" pitchFamily="34" charset="77"/>
              </a:rPr>
              <a:t>Kristman, V. L., Shaw, W. S., Reguly, P., Williams-Whitt, K., Soklaridis, S., &amp; Loisel, P. (2017). Supervisor and Organizational Factors Associated with Supervisor Support of Job Accommodations for Low Back Injured Workers. </a:t>
            </a:r>
            <a:r>
              <a:rPr lang="es-CO" sz="1400" i="1">
                <a:solidFill>
                  <a:srgbClr val="002060"/>
                </a:solidFill>
                <a:latin typeface="Papyrus" panose="020B0602040200020303" pitchFamily="34" charset="77"/>
              </a:rPr>
              <a:t>Journal of Occupational Rehabilitation</a:t>
            </a:r>
            <a:r>
              <a:rPr lang="es-CO" sz="1400">
                <a:solidFill>
                  <a:srgbClr val="002060"/>
                </a:solidFill>
                <a:latin typeface="Papyrus" panose="020B0602040200020303" pitchFamily="34" charset="77"/>
              </a:rPr>
              <a:t>, (1), 115. </a:t>
            </a:r>
            <a:endParaRPr lang="es-ES_tradnl" sz="1400">
              <a:solidFill>
                <a:srgbClr val="002060"/>
              </a:solidFill>
              <a:latin typeface="Papyrus" panose="020B0602040200020303" pitchFamily="34" charset="77"/>
            </a:endParaRPr>
          </a:p>
        </p:txBody>
      </p:sp>
      <p:sp>
        <p:nvSpPr>
          <p:cNvPr id="6" name="Rectángulo 5">
            <a:extLst>
              <a:ext uri="{FF2B5EF4-FFF2-40B4-BE49-F238E27FC236}">
                <a16:creationId xmlns:a16="http://schemas.microsoft.com/office/drawing/2014/main" id="{3B05367D-9A92-FB49-AB2A-FDFEABC55419}"/>
              </a:ext>
            </a:extLst>
          </p:cNvPr>
          <p:cNvSpPr/>
          <p:nvPr/>
        </p:nvSpPr>
        <p:spPr>
          <a:xfrm>
            <a:off x="235527" y="1628293"/>
            <a:ext cx="11374582" cy="523220"/>
          </a:xfrm>
          <a:prstGeom prst="rect">
            <a:avLst/>
          </a:prstGeom>
        </p:spPr>
        <p:txBody>
          <a:bodyPr wrap="square">
            <a:spAutoFit/>
          </a:bodyPr>
          <a:lstStyle/>
          <a:p>
            <a:r>
              <a:rPr lang="es-CO" sz="1400">
                <a:solidFill>
                  <a:srgbClr val="002060"/>
                </a:solidFill>
                <a:latin typeface="Papyrus" panose="020B0602040200020303" pitchFamily="34" charset="77"/>
              </a:rPr>
              <a:t>EKBERG, K. </a:t>
            </a:r>
            <a:r>
              <a:rPr lang="es-CO" sz="1400" i="1">
                <a:solidFill>
                  <a:srgbClr val="002060"/>
                </a:solidFill>
                <a:latin typeface="Papyrus" panose="020B0602040200020303" pitchFamily="34" charset="77"/>
              </a:rPr>
              <a:t>et al.</a:t>
            </a:r>
            <a:r>
              <a:rPr lang="es-CO" sz="1400">
                <a:solidFill>
                  <a:srgbClr val="002060"/>
                </a:solidFill>
                <a:latin typeface="Papyrus" panose="020B0602040200020303" pitchFamily="34" charset="77"/>
              </a:rPr>
              <a:t> New Business Structures Creating Organizational Opportunities and Challenges for Work Disability Prevention. </a:t>
            </a:r>
            <a:r>
              <a:rPr lang="es-CO" sz="1400" b="1">
                <a:solidFill>
                  <a:srgbClr val="002060"/>
                </a:solidFill>
                <a:latin typeface="Papyrus" panose="020B0602040200020303" pitchFamily="34" charset="77"/>
              </a:rPr>
              <a:t>Journal of Occupational Rehabilitation</a:t>
            </a:r>
            <a:r>
              <a:rPr lang="es-CO" sz="1400">
                <a:solidFill>
                  <a:srgbClr val="002060"/>
                </a:solidFill>
                <a:latin typeface="Papyrus" panose="020B0602040200020303" pitchFamily="34" charset="77"/>
              </a:rPr>
              <a:t>, 2016. n. 4, p. 480.</a:t>
            </a:r>
            <a:endParaRPr lang="es-ES_tradnl" sz="1400">
              <a:solidFill>
                <a:srgbClr val="002060"/>
              </a:solidFill>
              <a:latin typeface="Papyrus" panose="020B0602040200020303" pitchFamily="34" charset="77"/>
            </a:endParaRPr>
          </a:p>
        </p:txBody>
      </p:sp>
      <p:sp>
        <p:nvSpPr>
          <p:cNvPr id="7" name="Rectángulo 6">
            <a:extLst>
              <a:ext uri="{FF2B5EF4-FFF2-40B4-BE49-F238E27FC236}">
                <a16:creationId xmlns:a16="http://schemas.microsoft.com/office/drawing/2014/main" id="{2449B415-6657-714D-A86F-FC5C38ED0550}"/>
              </a:ext>
            </a:extLst>
          </p:cNvPr>
          <p:cNvSpPr/>
          <p:nvPr/>
        </p:nvSpPr>
        <p:spPr>
          <a:xfrm>
            <a:off x="249381" y="4117188"/>
            <a:ext cx="11679381" cy="738664"/>
          </a:xfrm>
          <a:prstGeom prst="rect">
            <a:avLst/>
          </a:prstGeom>
        </p:spPr>
        <p:txBody>
          <a:bodyPr wrap="square">
            <a:spAutoFit/>
          </a:bodyPr>
          <a:lstStyle/>
          <a:p>
            <a:r>
              <a:rPr lang="es-CO" sz="1400">
                <a:solidFill>
                  <a:srgbClr val="002060"/>
                </a:solidFill>
                <a:latin typeface="Papyrus" panose="020B0602040200020303" pitchFamily="34" charset="77"/>
              </a:rPr>
              <a:t>Noben, C., Hoefsmit, N., Evers, S., de Rijk, A., Houkes, I., &amp; Nijhuis, F. (2015). Economic evaluation of a new organizational RTW intervention to improve cooperation between sick-listed employees and their supervisors: a field study. </a:t>
            </a:r>
            <a:r>
              <a:rPr lang="es-CO" sz="1400" i="1">
                <a:solidFill>
                  <a:srgbClr val="002060"/>
                </a:solidFill>
                <a:latin typeface="Papyrus" panose="020B0602040200020303" pitchFamily="34" charset="77"/>
              </a:rPr>
              <a:t>Journal of Occupational and Environmental Medicine</a:t>
            </a:r>
            <a:r>
              <a:rPr lang="es-CO" sz="1400">
                <a:solidFill>
                  <a:srgbClr val="002060"/>
                </a:solidFill>
                <a:latin typeface="Papyrus" panose="020B0602040200020303" pitchFamily="34" charset="77"/>
              </a:rPr>
              <a:t>, (11), 1170.</a:t>
            </a:r>
            <a:endParaRPr lang="es-ES_tradnl" sz="1400">
              <a:solidFill>
                <a:srgbClr val="002060"/>
              </a:solidFill>
              <a:latin typeface="Papyrus" panose="020B0602040200020303" pitchFamily="34" charset="77"/>
            </a:endParaRPr>
          </a:p>
        </p:txBody>
      </p:sp>
      <p:sp>
        <p:nvSpPr>
          <p:cNvPr id="8" name="Rectángulo 7">
            <a:extLst>
              <a:ext uri="{FF2B5EF4-FFF2-40B4-BE49-F238E27FC236}">
                <a16:creationId xmlns:a16="http://schemas.microsoft.com/office/drawing/2014/main" id="{F970C915-7CF4-7E45-BEFD-21542DC9CC55}"/>
              </a:ext>
            </a:extLst>
          </p:cNvPr>
          <p:cNvSpPr/>
          <p:nvPr/>
        </p:nvSpPr>
        <p:spPr>
          <a:xfrm>
            <a:off x="235527" y="2910912"/>
            <a:ext cx="11679381" cy="523220"/>
          </a:xfrm>
          <a:prstGeom prst="rect">
            <a:avLst/>
          </a:prstGeom>
        </p:spPr>
        <p:txBody>
          <a:bodyPr wrap="square">
            <a:spAutoFit/>
          </a:bodyPr>
          <a:lstStyle/>
          <a:p>
            <a:r>
              <a:rPr lang="es-CO" sz="1400" dirty="0">
                <a:solidFill>
                  <a:srgbClr val="002060"/>
                </a:solidFill>
                <a:latin typeface="Papyrus" panose="020B0602040200020303" pitchFamily="34" charset="77"/>
              </a:rPr>
              <a:t>Maiwald, K., Meershoek, A., de Rijk, A., &amp; Nijhuis, F. J. N. (2014). Policy on manager involvement in work re-integration: Managers’ experiences in a Canadian setting. </a:t>
            </a:r>
            <a:r>
              <a:rPr lang="es-CO" sz="1400" i="1" dirty="0">
                <a:solidFill>
                  <a:srgbClr val="002060"/>
                </a:solidFill>
                <a:latin typeface="Papyrus" panose="020B0602040200020303" pitchFamily="34" charset="77"/>
              </a:rPr>
              <a:t>WORK-A JOURNAL OF PREVENTION ASSESSMENT &amp; REHABILITATION</a:t>
            </a:r>
            <a:r>
              <a:rPr lang="es-CO" sz="1400" dirty="0">
                <a:solidFill>
                  <a:srgbClr val="002060"/>
                </a:solidFill>
                <a:latin typeface="Papyrus" panose="020B0602040200020303" pitchFamily="34" charset="77"/>
              </a:rPr>
              <a:t>, </a:t>
            </a:r>
            <a:r>
              <a:rPr lang="es-CO" sz="1400" i="1" dirty="0">
                <a:solidFill>
                  <a:srgbClr val="002060"/>
                </a:solidFill>
                <a:latin typeface="Papyrus" panose="020B0602040200020303" pitchFamily="34" charset="77"/>
              </a:rPr>
              <a:t>49</a:t>
            </a:r>
            <a:r>
              <a:rPr lang="es-CO" sz="1400" dirty="0">
                <a:solidFill>
                  <a:srgbClr val="002060"/>
                </a:solidFill>
                <a:latin typeface="Papyrus" panose="020B0602040200020303" pitchFamily="34" charset="77"/>
              </a:rPr>
              <a:t>(3), 483–494</a:t>
            </a:r>
            <a:endParaRPr lang="es-ES_tradnl" sz="1400" dirty="0">
              <a:solidFill>
                <a:srgbClr val="002060"/>
              </a:solidFill>
              <a:latin typeface="Papyrus" panose="020B0602040200020303" pitchFamily="34" charset="77"/>
            </a:endParaRPr>
          </a:p>
        </p:txBody>
      </p:sp>
      <p:sp>
        <p:nvSpPr>
          <p:cNvPr id="10" name="Rectángulo 9">
            <a:extLst>
              <a:ext uri="{FF2B5EF4-FFF2-40B4-BE49-F238E27FC236}">
                <a16:creationId xmlns:a16="http://schemas.microsoft.com/office/drawing/2014/main" id="{0B6EF405-2DA4-164A-893F-43B59E7BAEAC}"/>
              </a:ext>
            </a:extLst>
          </p:cNvPr>
          <p:cNvSpPr/>
          <p:nvPr/>
        </p:nvSpPr>
        <p:spPr>
          <a:xfrm>
            <a:off x="249381" y="3506489"/>
            <a:ext cx="11679381" cy="523220"/>
          </a:xfrm>
          <a:prstGeom prst="rect">
            <a:avLst/>
          </a:prstGeom>
        </p:spPr>
        <p:txBody>
          <a:bodyPr wrap="square">
            <a:spAutoFit/>
          </a:bodyPr>
          <a:lstStyle/>
          <a:p>
            <a:r>
              <a:rPr lang="es-CO" sz="1400">
                <a:solidFill>
                  <a:srgbClr val="002060"/>
                </a:solidFill>
                <a:latin typeface="Papyrus" panose="020B0602040200020303" pitchFamily="34" charset="77"/>
              </a:rPr>
              <a:t>Murray, C. J. L., &amp; Lopez, A. D. (1997). Alternative projections of mortality and disability by cause 1990-2020: Global Burden of Disease Study. </a:t>
            </a:r>
            <a:r>
              <a:rPr lang="es-CO" sz="1400" i="1">
                <a:solidFill>
                  <a:srgbClr val="002060"/>
                </a:solidFill>
                <a:latin typeface="Papyrus" panose="020B0602040200020303" pitchFamily="34" charset="77"/>
              </a:rPr>
              <a:t>The Lancet</a:t>
            </a:r>
            <a:r>
              <a:rPr lang="es-CO" sz="1400">
                <a:solidFill>
                  <a:srgbClr val="002060"/>
                </a:solidFill>
                <a:latin typeface="Papyrus" panose="020B0602040200020303" pitchFamily="34" charset="77"/>
              </a:rPr>
              <a:t>, (9064), 1498. </a:t>
            </a:r>
            <a:endParaRPr lang="es-ES_tradnl" sz="1400">
              <a:solidFill>
                <a:srgbClr val="002060"/>
              </a:solidFill>
              <a:latin typeface="Papyrus" panose="020B0602040200020303" pitchFamily="34" charset="77"/>
            </a:endParaRPr>
          </a:p>
        </p:txBody>
      </p:sp>
      <p:sp>
        <p:nvSpPr>
          <p:cNvPr id="2" name="Rectángulo 1">
            <a:extLst>
              <a:ext uri="{FF2B5EF4-FFF2-40B4-BE49-F238E27FC236}">
                <a16:creationId xmlns:a16="http://schemas.microsoft.com/office/drawing/2014/main" id="{FB7B82C2-7B97-E249-8F33-47BA751CFC90}"/>
              </a:ext>
            </a:extLst>
          </p:cNvPr>
          <p:cNvSpPr/>
          <p:nvPr/>
        </p:nvSpPr>
        <p:spPr>
          <a:xfrm>
            <a:off x="290945" y="4963843"/>
            <a:ext cx="11263745" cy="307777"/>
          </a:xfrm>
          <a:prstGeom prst="rect">
            <a:avLst/>
          </a:prstGeom>
        </p:spPr>
        <p:txBody>
          <a:bodyPr wrap="square">
            <a:spAutoFit/>
          </a:bodyPr>
          <a:lstStyle/>
          <a:p>
            <a:r>
              <a:rPr lang="es-CO" sz="1400">
                <a:solidFill>
                  <a:srgbClr val="002060"/>
                </a:solidFill>
                <a:latin typeface="Papyrus" panose="020B0602040200020303" pitchFamily="34" charset="77"/>
              </a:rPr>
              <a:t>Paul A. Schulte, PhD, et al.  An Approach to Assess the Burden of Work-Related Injury, Disease, and Distress. July 2017, Vol 107, No. 7 AJP</a:t>
            </a:r>
          </a:p>
        </p:txBody>
      </p:sp>
    </p:spTree>
    <p:extLst>
      <p:ext uri="{BB962C8B-B14F-4D97-AF65-F5344CB8AC3E}">
        <p14:creationId xmlns:p14="http://schemas.microsoft.com/office/powerpoint/2010/main" val="222766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74B169-3FC8-8F44-8EB4-4D42EBEB3E9C}"/>
              </a:ext>
            </a:extLst>
          </p:cNvPr>
          <p:cNvSpPr txBox="1"/>
          <p:nvPr/>
        </p:nvSpPr>
        <p:spPr>
          <a:xfrm>
            <a:off x="2632364" y="2757055"/>
            <a:ext cx="6172587" cy="1107996"/>
          </a:xfrm>
          <a:prstGeom prst="rect">
            <a:avLst/>
          </a:prstGeom>
          <a:noFill/>
        </p:spPr>
        <p:txBody>
          <a:bodyPr wrap="none" rtlCol="0">
            <a:spAutoFit/>
          </a:bodyPr>
          <a:lstStyle/>
          <a:p>
            <a:r>
              <a:rPr lang="es-ES_tradnl" sz="6600" dirty="0">
                <a:solidFill>
                  <a:schemeClr val="accent5"/>
                </a:solidFill>
                <a:latin typeface="Papyrus" panose="020B0602040200020303" pitchFamily="34" charset="77"/>
              </a:rPr>
              <a:t>Muchas Gracias</a:t>
            </a:r>
          </a:p>
        </p:txBody>
      </p:sp>
    </p:spTree>
    <p:extLst>
      <p:ext uri="{BB962C8B-B14F-4D97-AF65-F5344CB8AC3E}">
        <p14:creationId xmlns:p14="http://schemas.microsoft.com/office/powerpoint/2010/main" val="72490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2595DCC-5AEB-6D41-B30C-049ECE306FAD}"/>
              </a:ext>
            </a:extLst>
          </p:cNvPr>
          <p:cNvSpPr/>
          <p:nvPr/>
        </p:nvSpPr>
        <p:spPr>
          <a:xfrm>
            <a:off x="440258" y="1860131"/>
            <a:ext cx="11346873" cy="3416320"/>
          </a:xfrm>
          <a:prstGeom prst="rect">
            <a:avLst/>
          </a:prstGeom>
        </p:spPr>
        <p:txBody>
          <a:bodyPr wrap="square">
            <a:spAutoFit/>
          </a:bodyPr>
          <a:lstStyle/>
          <a:p>
            <a:pPr marL="285750" indent="-285750">
              <a:buFont typeface="Wingdings" pitchFamily="2" charset="2"/>
              <a:buChar char="ü"/>
            </a:pPr>
            <a:r>
              <a:rPr lang="es-CO" sz="2400" b="1" dirty="0">
                <a:solidFill>
                  <a:srgbClr val="002060"/>
                </a:solidFill>
                <a:latin typeface="Papyrus" panose="020B0602040200020303" pitchFamily="34" charset="77"/>
              </a:rPr>
              <a:t>Evaluación de la carga de Lesiones, enfermedades relacionadas con el trabajo</a:t>
            </a:r>
          </a:p>
          <a:p>
            <a:pPr marL="285750" indent="-285750">
              <a:buFont typeface="Wingdings" pitchFamily="2" charset="2"/>
              <a:buChar char="ü"/>
            </a:pPr>
            <a:r>
              <a:rPr lang="es-CO" sz="2400" b="1" dirty="0">
                <a:solidFill>
                  <a:srgbClr val="002060"/>
                </a:solidFill>
                <a:latin typeface="Papyrus" panose="020B0602040200020303" pitchFamily="34" charset="77"/>
              </a:rPr>
              <a:t>Visión internacional de la influencia de la rehabilitación y reincorporación laboral e el trabajo (análisis de percepción)</a:t>
            </a:r>
          </a:p>
          <a:p>
            <a:pPr marL="285750" indent="-285750">
              <a:buFont typeface="Wingdings" pitchFamily="2" charset="2"/>
              <a:buChar char="ü"/>
            </a:pPr>
            <a:r>
              <a:rPr lang="es-CO" sz="2400" b="1" dirty="0">
                <a:solidFill>
                  <a:srgbClr val="002060"/>
                </a:solidFill>
                <a:latin typeface="Papyrus" panose="020B0602040200020303" pitchFamily="34" charset="77"/>
              </a:rPr>
              <a:t>Perspectivas eticas de la prevención, rehabilitación y reincorporación laboral</a:t>
            </a:r>
          </a:p>
          <a:p>
            <a:pPr marL="285750" indent="-285750">
              <a:buFont typeface="Wingdings" pitchFamily="2" charset="2"/>
              <a:buChar char="ü"/>
            </a:pPr>
            <a:r>
              <a:rPr lang="es-CO" sz="2400" b="1" dirty="0">
                <a:solidFill>
                  <a:srgbClr val="002060"/>
                </a:solidFill>
                <a:latin typeface="Papyrus" panose="020B0602040200020303" pitchFamily="34" charset="77"/>
              </a:rPr>
              <a:t>Reincorporación Laboral como un asunto de identidad</a:t>
            </a:r>
          </a:p>
          <a:p>
            <a:pPr marL="285750" indent="-285750">
              <a:buFont typeface="Wingdings" pitchFamily="2" charset="2"/>
              <a:buChar char="ü"/>
            </a:pPr>
            <a:r>
              <a:rPr lang="es-CO" sz="2400" b="1" dirty="0">
                <a:solidFill>
                  <a:srgbClr val="002060"/>
                </a:solidFill>
                <a:latin typeface="Papyrus" panose="020B0602040200020303" pitchFamily="34" charset="77"/>
              </a:rPr>
              <a:t>La prevención, rehabilitación y reincorporación laboral. Como un reto organizacional. </a:t>
            </a:r>
            <a:r>
              <a:rPr lang="es-CO" sz="2400" b="1" u="sng" dirty="0">
                <a:solidFill>
                  <a:schemeClr val="accent6">
                    <a:lumMod val="75000"/>
                  </a:schemeClr>
                </a:solidFill>
                <a:latin typeface="Papyrus" panose="020B0602040200020303" pitchFamily="34" charset="77"/>
              </a:rPr>
              <a:t>La estructura y potenciales organizacionales</a:t>
            </a:r>
            <a:endParaRPr lang="es-CO" sz="2400" b="1" dirty="0">
              <a:solidFill>
                <a:schemeClr val="accent6">
                  <a:lumMod val="75000"/>
                </a:schemeClr>
              </a:solidFill>
              <a:latin typeface="Papyrus" panose="020B0602040200020303" pitchFamily="34" charset="77"/>
            </a:endParaRPr>
          </a:p>
          <a:p>
            <a:endParaRPr lang="es-CO" sz="2400" b="1" dirty="0">
              <a:solidFill>
                <a:srgbClr val="002060"/>
              </a:solidFill>
              <a:latin typeface="Papyrus" panose="020B0602040200020303" pitchFamily="34" charset="77"/>
            </a:endParaRPr>
          </a:p>
          <a:p>
            <a:pPr marL="285750" indent="-285750">
              <a:buFont typeface="Wingdings" pitchFamily="2" charset="2"/>
              <a:buChar char="ü"/>
            </a:pPr>
            <a:endParaRPr lang="es-ES_tradnl" sz="2400" b="1" dirty="0">
              <a:solidFill>
                <a:srgbClr val="002060"/>
              </a:solidFill>
              <a:latin typeface="Papyrus" panose="020B0602040200020303" pitchFamily="34" charset="77"/>
            </a:endParaRPr>
          </a:p>
        </p:txBody>
      </p:sp>
      <p:sp>
        <p:nvSpPr>
          <p:cNvPr id="2" name="CuadroTexto 1">
            <a:extLst>
              <a:ext uri="{FF2B5EF4-FFF2-40B4-BE49-F238E27FC236}">
                <a16:creationId xmlns:a16="http://schemas.microsoft.com/office/drawing/2014/main" id="{26947551-93CA-914D-969B-1134C8DFC693}"/>
              </a:ext>
            </a:extLst>
          </p:cNvPr>
          <p:cNvSpPr txBox="1"/>
          <p:nvPr/>
        </p:nvSpPr>
        <p:spPr>
          <a:xfrm>
            <a:off x="5126182" y="374073"/>
            <a:ext cx="1975028" cy="707886"/>
          </a:xfrm>
          <a:prstGeom prst="rect">
            <a:avLst/>
          </a:prstGeom>
          <a:noFill/>
        </p:spPr>
        <p:txBody>
          <a:bodyPr wrap="none" rtlCol="0">
            <a:spAutoFit/>
          </a:bodyPr>
          <a:lstStyle/>
          <a:p>
            <a:r>
              <a:rPr lang="es-ES_tradnl" sz="4000" dirty="0">
                <a:solidFill>
                  <a:srgbClr val="002060"/>
                </a:solidFill>
                <a:latin typeface="Papyrus" panose="020B0602040200020303" pitchFamily="34" charset="77"/>
              </a:rPr>
              <a:t>Agenda</a:t>
            </a:r>
          </a:p>
        </p:txBody>
      </p:sp>
      <p:sp>
        <p:nvSpPr>
          <p:cNvPr id="6" name="Rectángulo 5">
            <a:extLst>
              <a:ext uri="{FF2B5EF4-FFF2-40B4-BE49-F238E27FC236}">
                <a16:creationId xmlns:a16="http://schemas.microsoft.com/office/drawing/2014/main" id="{C353E230-DFDF-E84F-996D-6C1037E046C4}"/>
              </a:ext>
            </a:extLst>
          </p:cNvPr>
          <p:cNvSpPr/>
          <p:nvPr/>
        </p:nvSpPr>
        <p:spPr>
          <a:xfrm>
            <a:off x="661932" y="4954774"/>
            <a:ext cx="10903526" cy="1077218"/>
          </a:xfrm>
          <a:prstGeom prst="rect">
            <a:avLst/>
          </a:prstGeom>
        </p:spPr>
        <p:txBody>
          <a:bodyPr wrap="square">
            <a:spAutoFit/>
          </a:bodyPr>
          <a:lstStyle/>
          <a:p>
            <a:pPr algn="just"/>
            <a:r>
              <a:rPr lang="es-CO" sz="1600" dirty="0">
                <a:solidFill>
                  <a:srgbClr val="002060"/>
                </a:solidFill>
                <a:latin typeface="Papyrus" panose="020B0602040200020303" pitchFamily="34" charset="77"/>
              </a:rPr>
              <a:t>“La incapacidad laboral ocurre cuando un trabajador no puede reanudar o permanecer en el trabajo debido a un problema de salud. La mala salud de los empleados o la discapacidad laboral conduce a la pérdida de productividad e impone grandes cargas individuales, sociales y económicas. También es una preocupación importante para los trabajadores, sus familias, empleadores, políticos, aseguradores y responsables de la SST”</a:t>
            </a:r>
            <a:endParaRPr lang="es-ES_tradnl" sz="1600" dirty="0">
              <a:solidFill>
                <a:srgbClr val="002060"/>
              </a:solidFill>
              <a:latin typeface="Papyrus" panose="020B0602040200020303" pitchFamily="34" charset="77"/>
            </a:endParaRPr>
          </a:p>
        </p:txBody>
      </p:sp>
    </p:spTree>
    <p:extLst>
      <p:ext uri="{BB962C8B-B14F-4D97-AF65-F5344CB8AC3E}">
        <p14:creationId xmlns:p14="http://schemas.microsoft.com/office/powerpoint/2010/main" val="53246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41925-EC58-DC41-AAEF-862763C4AF5C}"/>
              </a:ext>
            </a:extLst>
          </p:cNvPr>
          <p:cNvSpPr/>
          <p:nvPr/>
        </p:nvSpPr>
        <p:spPr>
          <a:xfrm>
            <a:off x="5062104" y="286327"/>
            <a:ext cx="6096000" cy="646331"/>
          </a:xfrm>
          <a:prstGeom prst="rect">
            <a:avLst/>
          </a:prstGeom>
        </p:spPr>
        <p:txBody>
          <a:bodyPr>
            <a:spAutoFit/>
          </a:bodyPr>
          <a:lstStyle/>
          <a:p>
            <a:pPr marL="285750" indent="-285750">
              <a:buFont typeface="Wingdings" pitchFamily="2" charset="2"/>
              <a:buChar char="ü"/>
            </a:pPr>
            <a:r>
              <a:rPr lang="es-CO" b="1" dirty="0">
                <a:solidFill>
                  <a:schemeClr val="accent5"/>
                </a:solidFill>
                <a:latin typeface="Papyrus" panose="020B0602040200020303" pitchFamily="34" charset="77"/>
              </a:rPr>
              <a:t>Evaluación de la carga de Lesiones, enfermedades y estres relacionadas con el trabajo</a:t>
            </a:r>
          </a:p>
        </p:txBody>
      </p:sp>
      <p:sp>
        <p:nvSpPr>
          <p:cNvPr id="2" name="Rectángulo 1">
            <a:extLst>
              <a:ext uri="{FF2B5EF4-FFF2-40B4-BE49-F238E27FC236}">
                <a16:creationId xmlns:a16="http://schemas.microsoft.com/office/drawing/2014/main" id="{5CB03DA3-285B-8342-B0A9-E1BD12DEC46D}"/>
              </a:ext>
            </a:extLst>
          </p:cNvPr>
          <p:cNvSpPr/>
          <p:nvPr/>
        </p:nvSpPr>
        <p:spPr>
          <a:xfrm>
            <a:off x="623457" y="2591909"/>
            <a:ext cx="5389417" cy="1138773"/>
          </a:xfrm>
          <a:prstGeom prst="rect">
            <a:avLst/>
          </a:prstGeom>
        </p:spPr>
        <p:txBody>
          <a:bodyPr wrap="square">
            <a:spAutoFit/>
          </a:bodyPr>
          <a:lstStyle/>
          <a:p>
            <a:pPr algn="just"/>
            <a:r>
              <a:rPr lang="es-CO" dirty="0">
                <a:solidFill>
                  <a:srgbClr val="002060"/>
                </a:solidFill>
                <a:latin typeface="Papyrus" panose="020B0602040200020303" pitchFamily="34" charset="77"/>
              </a:rPr>
              <a:t>“Para el año 2010, Colombia contó con una carga de enfermedad total de 269 AVISAS por cada mil personas  </a:t>
            </a:r>
            <a:r>
              <a:rPr lang="es-CO" sz="1400" dirty="0">
                <a:solidFill>
                  <a:srgbClr val="002060"/>
                </a:solidFill>
                <a:latin typeface="Papyrus" panose="020B0602040200020303" pitchFamily="34" charset="77"/>
              </a:rPr>
              <a:t>2, (211 correspondientes a AVISAS de discapacidad y 58 a AVISAS de mortalidad”)</a:t>
            </a:r>
            <a:endParaRPr lang="es-CO" sz="1400" dirty="0">
              <a:solidFill>
                <a:srgbClr val="002060"/>
              </a:solidFill>
              <a:effectLst/>
              <a:latin typeface="Papyrus" panose="020B0602040200020303" pitchFamily="34" charset="77"/>
            </a:endParaRPr>
          </a:p>
        </p:txBody>
      </p:sp>
      <p:pic>
        <p:nvPicPr>
          <p:cNvPr id="3" name="Imagen 2">
            <a:extLst>
              <a:ext uri="{FF2B5EF4-FFF2-40B4-BE49-F238E27FC236}">
                <a16:creationId xmlns:a16="http://schemas.microsoft.com/office/drawing/2014/main" id="{1C3E4BFD-E028-8B49-903B-4028FB30E663}"/>
              </a:ext>
            </a:extLst>
          </p:cNvPr>
          <p:cNvPicPr>
            <a:picLocks noChangeAspect="1"/>
          </p:cNvPicPr>
          <p:nvPr/>
        </p:nvPicPr>
        <p:blipFill>
          <a:blip r:embed="rId4"/>
          <a:stretch>
            <a:fillRect/>
          </a:stretch>
        </p:blipFill>
        <p:spPr>
          <a:xfrm>
            <a:off x="6563227" y="1057349"/>
            <a:ext cx="4206099" cy="3865418"/>
          </a:xfrm>
          <a:prstGeom prst="rect">
            <a:avLst/>
          </a:prstGeom>
        </p:spPr>
      </p:pic>
      <p:sp>
        <p:nvSpPr>
          <p:cNvPr id="4" name="Rectángulo 3">
            <a:extLst>
              <a:ext uri="{FF2B5EF4-FFF2-40B4-BE49-F238E27FC236}">
                <a16:creationId xmlns:a16="http://schemas.microsoft.com/office/drawing/2014/main" id="{D2A02F15-1CF0-5247-87CE-363F7E52F531}"/>
              </a:ext>
            </a:extLst>
          </p:cNvPr>
          <p:cNvSpPr/>
          <p:nvPr/>
        </p:nvSpPr>
        <p:spPr>
          <a:xfrm>
            <a:off x="1639167" y="5451489"/>
            <a:ext cx="8747414" cy="523220"/>
          </a:xfrm>
          <a:prstGeom prst="rect">
            <a:avLst/>
          </a:prstGeom>
        </p:spPr>
        <p:txBody>
          <a:bodyPr wrap="square">
            <a:spAutoFit/>
          </a:bodyPr>
          <a:lstStyle/>
          <a:p>
            <a:r>
              <a:rPr lang="es-CO" sz="1400" b="1" dirty="0">
                <a:solidFill>
                  <a:srgbClr val="002060"/>
                </a:solidFill>
                <a:latin typeface="Papyrus" panose="020B0602040200020303" pitchFamily="34" charset="77"/>
              </a:rPr>
              <a:t> “los AVISAS incluyen los años devida perdidos por muerte prematura y los años de vida vividos con “menos intensidad que salud total”; es decir, los años vividos con discapacidad”</a:t>
            </a:r>
            <a:endParaRPr lang="es-ES_tradnl" sz="1400" b="1" dirty="0">
              <a:solidFill>
                <a:srgbClr val="002060"/>
              </a:solidFill>
              <a:latin typeface="Papyrus" panose="020B0602040200020303" pitchFamily="34" charset="77"/>
            </a:endParaRPr>
          </a:p>
        </p:txBody>
      </p:sp>
      <p:sp>
        <p:nvSpPr>
          <p:cNvPr id="5" name="Rectángulo 4">
            <a:extLst>
              <a:ext uri="{FF2B5EF4-FFF2-40B4-BE49-F238E27FC236}">
                <a16:creationId xmlns:a16="http://schemas.microsoft.com/office/drawing/2014/main" id="{D9B5556C-84AB-DB43-868C-2320AFBE0393}"/>
              </a:ext>
            </a:extLst>
          </p:cNvPr>
          <p:cNvSpPr/>
          <p:nvPr/>
        </p:nvSpPr>
        <p:spPr>
          <a:xfrm>
            <a:off x="6096000" y="4922767"/>
            <a:ext cx="6096000" cy="369332"/>
          </a:xfrm>
          <a:prstGeom prst="rect">
            <a:avLst/>
          </a:prstGeom>
        </p:spPr>
        <p:txBody>
          <a:bodyPr>
            <a:spAutoFit/>
          </a:bodyPr>
          <a:lstStyle/>
          <a:p>
            <a:r>
              <a:rPr lang="es-CO" sz="900" dirty="0">
                <a:latin typeface="Papyrus" panose="020B0602040200020303" pitchFamily="34" charset="77"/>
              </a:rPr>
              <a:t>Estimación de la carga de enfermedad para Colombia, 2010 / Rolando Enrique Peñaloza Quintero...</a:t>
            </a:r>
          </a:p>
          <a:p>
            <a:r>
              <a:rPr lang="es-CO" sz="900" dirty="0">
                <a:latin typeface="Papyrus" panose="020B0602040200020303" pitchFamily="34" charset="77"/>
              </a:rPr>
              <a:t>[et al.]. -- 1a ed. -- Bogotá : Editorial Pontificia Universidad Javeriana, 2014</a:t>
            </a:r>
            <a:endParaRPr lang="es-CO" sz="900" dirty="0">
              <a:effectLst/>
              <a:latin typeface="Papyrus" panose="020B0602040200020303" pitchFamily="34" charset="77"/>
            </a:endParaRPr>
          </a:p>
        </p:txBody>
      </p:sp>
    </p:spTree>
    <p:extLst>
      <p:ext uri="{BB962C8B-B14F-4D97-AF65-F5344CB8AC3E}">
        <p14:creationId xmlns:p14="http://schemas.microsoft.com/office/powerpoint/2010/main" val="226052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B13E63-B8C7-C340-8226-0E989873BC65}"/>
              </a:ext>
            </a:extLst>
          </p:cNvPr>
          <p:cNvPicPr>
            <a:picLocks noChangeAspect="1"/>
          </p:cNvPicPr>
          <p:nvPr/>
        </p:nvPicPr>
        <p:blipFill>
          <a:blip r:embed="rId4"/>
          <a:stretch>
            <a:fillRect/>
          </a:stretch>
        </p:blipFill>
        <p:spPr>
          <a:xfrm>
            <a:off x="5638800" y="794744"/>
            <a:ext cx="5777345" cy="5093324"/>
          </a:xfrm>
          <a:prstGeom prst="rect">
            <a:avLst/>
          </a:prstGeom>
        </p:spPr>
      </p:pic>
      <p:sp>
        <p:nvSpPr>
          <p:cNvPr id="5" name="CuadroTexto 4">
            <a:extLst>
              <a:ext uri="{FF2B5EF4-FFF2-40B4-BE49-F238E27FC236}">
                <a16:creationId xmlns:a16="http://schemas.microsoft.com/office/drawing/2014/main" id="{FB2C5685-E8C3-5146-BEE4-54E2E03EBEE3}"/>
              </a:ext>
            </a:extLst>
          </p:cNvPr>
          <p:cNvSpPr txBox="1"/>
          <p:nvPr/>
        </p:nvSpPr>
        <p:spPr>
          <a:xfrm>
            <a:off x="6664036" y="5888068"/>
            <a:ext cx="1669303" cy="461665"/>
          </a:xfrm>
          <a:prstGeom prst="rect">
            <a:avLst/>
          </a:prstGeom>
          <a:noFill/>
        </p:spPr>
        <p:txBody>
          <a:bodyPr wrap="none" rtlCol="0">
            <a:spAutoFit/>
          </a:bodyPr>
          <a:lstStyle/>
          <a:p>
            <a:r>
              <a:rPr lang="es-ES_tradnl" sz="1200" b="1" dirty="0">
                <a:latin typeface="Papyrus" panose="020B0602040200020303" pitchFamily="34" charset="77"/>
              </a:rPr>
              <a:t>Fuente:  </a:t>
            </a:r>
            <a:r>
              <a:rPr lang="es-CO" sz="1200" b="1">
                <a:latin typeface="Papyrus" panose="020B0602040200020303" pitchFamily="34" charset="77"/>
              </a:rPr>
              <a:t>Schulte et al.</a:t>
            </a:r>
          </a:p>
          <a:p>
            <a:endParaRPr lang="es-ES_tradnl" sz="1200" b="1" dirty="0">
              <a:latin typeface="Papyrus" panose="020B0602040200020303" pitchFamily="34" charset="77"/>
            </a:endParaRPr>
          </a:p>
        </p:txBody>
      </p:sp>
      <p:sp>
        <p:nvSpPr>
          <p:cNvPr id="8" name="Rectángulo 7">
            <a:extLst>
              <a:ext uri="{FF2B5EF4-FFF2-40B4-BE49-F238E27FC236}">
                <a16:creationId xmlns:a16="http://schemas.microsoft.com/office/drawing/2014/main" id="{A24DDBA1-A357-4443-9965-A2FF48EF4D54}"/>
              </a:ext>
            </a:extLst>
          </p:cNvPr>
          <p:cNvSpPr/>
          <p:nvPr/>
        </p:nvSpPr>
        <p:spPr>
          <a:xfrm>
            <a:off x="293543" y="1671425"/>
            <a:ext cx="5345257" cy="3477875"/>
          </a:xfrm>
          <a:prstGeom prst="rect">
            <a:avLst/>
          </a:prstGeom>
        </p:spPr>
        <p:txBody>
          <a:bodyPr wrap="square">
            <a:spAutoFit/>
          </a:bodyPr>
          <a:lstStyle/>
          <a:p>
            <a:r>
              <a:rPr lang="es-CO" sz="2000" b="1" dirty="0">
                <a:solidFill>
                  <a:srgbClr val="002060"/>
                </a:solidFill>
                <a:latin typeface="Papyrus" panose="020B0602040200020303" pitchFamily="34" charset="77"/>
              </a:rPr>
              <a:t>4 elementos a considerar: : (1) utilizar múltiples dominios que incluyan el trabajador individual, su familia, la comunidad, el empleador y la sociedad; (2) Una visión mas amplia de la relación de la enfermedad y lesión con el trabajo; (3) evaluar el impacto en la continuidad del trabajo; y</a:t>
            </a:r>
          </a:p>
          <a:p>
            <a:r>
              <a:rPr lang="es-CO" sz="2000" b="1" dirty="0">
                <a:solidFill>
                  <a:srgbClr val="002060"/>
                </a:solidFill>
                <a:latin typeface="Papyrus" panose="020B0602040200020303" pitchFamily="34" charset="77"/>
              </a:rPr>
              <a:t> (4) aplicar el concepto de “bienestar” como indicador al enfrentar los cambios en la naturaleza del trabajo, el sitio de trabajo y la fuerza de trabajo.</a:t>
            </a:r>
            <a:endParaRPr lang="es-CO" sz="2000" b="1" dirty="0">
              <a:solidFill>
                <a:srgbClr val="002060"/>
              </a:solidFill>
              <a:effectLst/>
              <a:latin typeface="Papyrus" panose="020B0602040200020303" pitchFamily="34" charset="77"/>
            </a:endParaRPr>
          </a:p>
        </p:txBody>
      </p:sp>
      <p:sp>
        <p:nvSpPr>
          <p:cNvPr id="9" name="Rectángulo 8">
            <a:extLst>
              <a:ext uri="{FF2B5EF4-FFF2-40B4-BE49-F238E27FC236}">
                <a16:creationId xmlns:a16="http://schemas.microsoft.com/office/drawing/2014/main" id="{F5141925-EC58-DC41-AAEF-862763C4AF5C}"/>
              </a:ext>
            </a:extLst>
          </p:cNvPr>
          <p:cNvSpPr/>
          <p:nvPr/>
        </p:nvSpPr>
        <p:spPr>
          <a:xfrm>
            <a:off x="5062104" y="286327"/>
            <a:ext cx="6096000" cy="646331"/>
          </a:xfrm>
          <a:prstGeom prst="rect">
            <a:avLst/>
          </a:prstGeom>
        </p:spPr>
        <p:txBody>
          <a:bodyPr>
            <a:spAutoFit/>
          </a:bodyPr>
          <a:lstStyle/>
          <a:p>
            <a:pPr marL="285750" indent="-285750">
              <a:buFont typeface="Wingdings" pitchFamily="2" charset="2"/>
              <a:buChar char="ü"/>
            </a:pPr>
            <a:r>
              <a:rPr lang="es-CO" b="1" dirty="0">
                <a:solidFill>
                  <a:srgbClr val="002060"/>
                </a:solidFill>
                <a:latin typeface="Papyrus" panose="020B0602040200020303" pitchFamily="34" charset="77"/>
              </a:rPr>
              <a:t>Evaluación de la carga de Lesiones, enfermedades y estres relacionadas con el trabajo</a:t>
            </a:r>
          </a:p>
        </p:txBody>
      </p:sp>
      <p:sp>
        <p:nvSpPr>
          <p:cNvPr id="2" name="CuadroTexto 1">
            <a:extLst>
              <a:ext uri="{FF2B5EF4-FFF2-40B4-BE49-F238E27FC236}">
                <a16:creationId xmlns:a16="http://schemas.microsoft.com/office/drawing/2014/main" id="{30E9F5C1-6DF5-D04A-B7D4-8D25ED5F884C}"/>
              </a:ext>
            </a:extLst>
          </p:cNvPr>
          <p:cNvSpPr txBox="1"/>
          <p:nvPr/>
        </p:nvSpPr>
        <p:spPr>
          <a:xfrm>
            <a:off x="1346022" y="5318629"/>
            <a:ext cx="3716082" cy="400110"/>
          </a:xfrm>
          <a:prstGeom prst="rect">
            <a:avLst/>
          </a:prstGeom>
          <a:noFill/>
        </p:spPr>
        <p:txBody>
          <a:bodyPr wrap="none" rtlCol="0">
            <a:spAutoFit/>
          </a:bodyPr>
          <a:lstStyle/>
          <a:p>
            <a:r>
              <a:rPr lang="es-ES_tradnl" sz="2000" dirty="0">
                <a:latin typeface="Papyrus" panose="020B0602040200020303" pitchFamily="34" charset="77"/>
              </a:rPr>
              <a:t>“Bienestar como un indicador” </a:t>
            </a:r>
          </a:p>
        </p:txBody>
      </p:sp>
    </p:spTree>
    <p:extLst>
      <p:ext uri="{BB962C8B-B14F-4D97-AF65-F5344CB8AC3E}">
        <p14:creationId xmlns:p14="http://schemas.microsoft.com/office/powerpoint/2010/main" val="374034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04D076-F9A4-2C4F-97FC-5E8A2600AD59}"/>
              </a:ext>
            </a:extLst>
          </p:cNvPr>
          <p:cNvSpPr/>
          <p:nvPr/>
        </p:nvSpPr>
        <p:spPr>
          <a:xfrm>
            <a:off x="3934691" y="515081"/>
            <a:ext cx="7730836" cy="707886"/>
          </a:xfrm>
          <a:prstGeom prst="rect">
            <a:avLst/>
          </a:prstGeom>
        </p:spPr>
        <p:txBody>
          <a:bodyPr wrap="square">
            <a:spAutoFit/>
          </a:bodyPr>
          <a:lstStyle/>
          <a:p>
            <a:pPr marL="285750" indent="-285750">
              <a:buFont typeface="Wingdings" pitchFamily="2" charset="2"/>
              <a:buChar char="ü"/>
            </a:pPr>
            <a:r>
              <a:rPr lang="es-CO" sz="2000" b="1" dirty="0">
                <a:solidFill>
                  <a:srgbClr val="002060"/>
                </a:solidFill>
                <a:latin typeface="Papyrus" panose="020B0602040200020303" pitchFamily="34" charset="77"/>
              </a:rPr>
              <a:t>Visión internacional de la influencia de la rehabilitación y reincorporación laboral e el trabajo (análisis de percepción)</a:t>
            </a:r>
          </a:p>
        </p:txBody>
      </p:sp>
      <p:sp>
        <p:nvSpPr>
          <p:cNvPr id="4" name="CuadroTexto 3">
            <a:extLst>
              <a:ext uri="{FF2B5EF4-FFF2-40B4-BE49-F238E27FC236}">
                <a16:creationId xmlns:a16="http://schemas.microsoft.com/office/drawing/2014/main" id="{3AAAEF37-4165-C34A-9205-8F95AE134607}"/>
              </a:ext>
            </a:extLst>
          </p:cNvPr>
          <p:cNvSpPr txBox="1"/>
          <p:nvPr/>
        </p:nvSpPr>
        <p:spPr>
          <a:xfrm>
            <a:off x="498763" y="1856511"/>
            <a:ext cx="11430000" cy="4031873"/>
          </a:xfrm>
          <a:prstGeom prst="rect">
            <a:avLst/>
          </a:prstGeom>
          <a:noFill/>
        </p:spPr>
        <p:txBody>
          <a:bodyPr wrap="square" rtlCol="0">
            <a:spAutoFit/>
          </a:bodyPr>
          <a:lstStyle/>
          <a:p>
            <a:pPr marL="285750" indent="-285750">
              <a:buFont typeface="Arial" panose="020B0604020202020204" pitchFamily="34" charset="0"/>
              <a:buChar char="•"/>
            </a:pPr>
            <a:r>
              <a:rPr lang="es-ES_tradnl" sz="3200" dirty="0">
                <a:solidFill>
                  <a:srgbClr val="002060"/>
                </a:solidFill>
                <a:latin typeface="Papyrus" panose="020B0602040200020303" pitchFamily="34" charset="77"/>
              </a:rPr>
              <a:t>Se percibe como de mucho valor especialmente por los colaboradores y compañeros de trabajo.  Compromiso con un modelo </a:t>
            </a:r>
            <a:r>
              <a:rPr lang="es-ES_tradnl" sz="3200" b="1" i="1" dirty="0">
                <a:solidFill>
                  <a:srgbClr val="002060"/>
                </a:solidFill>
                <a:latin typeface="Papyrus" panose="020B0602040200020303" pitchFamily="34" charset="77"/>
              </a:rPr>
              <a:t>“Biopsicosocial”</a:t>
            </a:r>
          </a:p>
          <a:p>
            <a:pPr marL="342900" indent="-342900">
              <a:buFont typeface="Arial" panose="020B0604020202020204" pitchFamily="34" charset="0"/>
              <a:buChar char="•"/>
            </a:pPr>
            <a:r>
              <a:rPr lang="es-ES_tradnl" sz="3200" dirty="0">
                <a:solidFill>
                  <a:srgbClr val="002060"/>
                </a:solidFill>
                <a:latin typeface="Papyrus" panose="020B0602040200020303" pitchFamily="34" charset="77"/>
              </a:rPr>
              <a:t>Se da mayor valor a las variables psicosociales  tales como satisfacción en el trabajo y salud mental y física, que a los resultados tradicionales centrados en el empleador como la reducción del ausentismo laboral.</a:t>
            </a:r>
          </a:p>
          <a:p>
            <a:r>
              <a:rPr lang="es-ES_tradnl" sz="3200" dirty="0">
                <a:solidFill>
                  <a:srgbClr val="002060"/>
                </a:solidFill>
                <a:latin typeface="Papyrus" panose="020B0602040200020303" pitchFamily="34" charset="77"/>
              </a:rPr>
              <a:t>  </a:t>
            </a:r>
          </a:p>
        </p:txBody>
      </p:sp>
    </p:spTree>
    <p:extLst>
      <p:ext uri="{BB962C8B-B14F-4D97-AF65-F5344CB8AC3E}">
        <p14:creationId xmlns:p14="http://schemas.microsoft.com/office/powerpoint/2010/main" val="138486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04D076-F9A4-2C4F-97FC-5E8A2600AD59}"/>
              </a:ext>
            </a:extLst>
          </p:cNvPr>
          <p:cNvSpPr/>
          <p:nvPr/>
        </p:nvSpPr>
        <p:spPr>
          <a:xfrm>
            <a:off x="3934691" y="515081"/>
            <a:ext cx="7730836" cy="707886"/>
          </a:xfrm>
          <a:prstGeom prst="rect">
            <a:avLst/>
          </a:prstGeom>
        </p:spPr>
        <p:txBody>
          <a:bodyPr wrap="square">
            <a:spAutoFit/>
          </a:bodyPr>
          <a:lstStyle/>
          <a:p>
            <a:pPr marL="285750" indent="-285750">
              <a:buFont typeface="Wingdings" pitchFamily="2" charset="2"/>
              <a:buChar char="ü"/>
            </a:pPr>
            <a:r>
              <a:rPr lang="es-CO" sz="2000" b="1" dirty="0">
                <a:solidFill>
                  <a:srgbClr val="002060"/>
                </a:solidFill>
                <a:latin typeface="Papyrus" panose="020B0602040200020303" pitchFamily="34" charset="77"/>
              </a:rPr>
              <a:t>Visión internacional de la influencia de la rehabilitación y reincorporación laboral e el trabajo (análisis de percepción)</a:t>
            </a:r>
          </a:p>
        </p:txBody>
      </p:sp>
      <p:sp>
        <p:nvSpPr>
          <p:cNvPr id="4" name="CuadroTexto 3">
            <a:extLst>
              <a:ext uri="{FF2B5EF4-FFF2-40B4-BE49-F238E27FC236}">
                <a16:creationId xmlns:a16="http://schemas.microsoft.com/office/drawing/2014/main" id="{3AAAEF37-4165-C34A-9205-8F95AE134607}"/>
              </a:ext>
            </a:extLst>
          </p:cNvPr>
          <p:cNvSpPr txBox="1"/>
          <p:nvPr/>
        </p:nvSpPr>
        <p:spPr>
          <a:xfrm>
            <a:off x="415637" y="1620984"/>
            <a:ext cx="11430000" cy="4154984"/>
          </a:xfrm>
          <a:prstGeom prst="rect">
            <a:avLst/>
          </a:prstGeom>
          <a:noFill/>
        </p:spPr>
        <p:txBody>
          <a:bodyPr wrap="square" rtlCol="0">
            <a:spAutoFit/>
          </a:bodyPr>
          <a:lstStyle/>
          <a:p>
            <a:pPr marL="342900" indent="-342900">
              <a:buFont typeface="Arial" panose="020B0604020202020204" pitchFamily="34" charset="0"/>
              <a:buChar char="•"/>
            </a:pPr>
            <a:r>
              <a:rPr lang="es-ES_tradnl" sz="2400" dirty="0">
                <a:solidFill>
                  <a:srgbClr val="002060"/>
                </a:solidFill>
                <a:latin typeface="Papyrus" panose="020B0602040200020303" pitchFamily="34" charset="77"/>
              </a:rPr>
              <a:t>Para los </a:t>
            </a:r>
            <a:r>
              <a:rPr lang="es-ES_tradnl" sz="2400" b="1" i="1" dirty="0">
                <a:solidFill>
                  <a:srgbClr val="002060"/>
                </a:solidFill>
                <a:latin typeface="Papyrus" panose="020B0602040200020303" pitchFamily="34" charset="77"/>
              </a:rPr>
              <a:t>médicos ocupacionales</a:t>
            </a:r>
            <a:r>
              <a:rPr lang="es-ES_tradnl" sz="2400" dirty="0">
                <a:solidFill>
                  <a:srgbClr val="002060"/>
                </a:solidFill>
                <a:latin typeface="Papyrus" panose="020B0602040200020303" pitchFamily="34" charset="77"/>
              </a:rPr>
              <a:t>:  Las modificaciones en el lugar de trabajo, la generación de bienestar, la contribución al empleador, reducir costos, y desempeño profesional son las variables. </a:t>
            </a:r>
            <a:r>
              <a:rPr lang="es-CO" sz="2400" dirty="0">
                <a:solidFill>
                  <a:srgbClr val="002060"/>
                </a:solidFill>
                <a:latin typeface="Papyrus" panose="020B0602040200020303" pitchFamily="34" charset="77"/>
              </a:rPr>
              <a:t>No se sienten escuchados por las otras partes interesadas, luchan contra las limitaciones de los trabajadores, y tuvieron problemas para ajustar los planes  para cumplir con los objetivos de la rehabilitación reincorporación laboral.</a:t>
            </a:r>
            <a:r>
              <a:rPr lang="es-ES_tradnl" sz="2400" dirty="0">
                <a:solidFill>
                  <a:srgbClr val="002060"/>
                </a:solidFill>
                <a:latin typeface="Papyrus" panose="020B0602040200020303" pitchFamily="34" charset="77"/>
              </a:rPr>
              <a:t>  ¿Se requiere una formación adicional?</a:t>
            </a:r>
          </a:p>
          <a:p>
            <a:pPr marL="342900" indent="-342900">
              <a:buFont typeface="Arial" panose="020B0604020202020204" pitchFamily="34" charset="0"/>
              <a:buChar char="•"/>
            </a:pPr>
            <a:r>
              <a:rPr lang="es-CO" sz="2400" b="1" i="1" dirty="0">
                <a:solidFill>
                  <a:srgbClr val="002060"/>
                </a:solidFill>
                <a:latin typeface="Papyrus" panose="020B0602040200020303" pitchFamily="34" charset="77"/>
              </a:rPr>
              <a:t>Los Gerentes </a:t>
            </a:r>
            <a:r>
              <a:rPr lang="es-CO" sz="2400" dirty="0">
                <a:solidFill>
                  <a:srgbClr val="002060"/>
                </a:solidFill>
                <a:latin typeface="Papyrus" panose="020B0602040200020303" pitchFamily="34" charset="77"/>
              </a:rPr>
              <a:t>se vieron a sí mismos como una pieza clave entre el lugar de trabajo y el trabajador. </a:t>
            </a:r>
            <a:r>
              <a:rPr lang="es-ES_tradnl" sz="2400" dirty="0">
                <a:solidFill>
                  <a:srgbClr val="002060"/>
                </a:solidFill>
                <a:latin typeface="Papyrus" panose="020B0602040200020303" pitchFamily="34" charset="77"/>
              </a:rPr>
              <a:t>Los Gerentes se sienten incapaces de cumplir con las responsabilidades que demanda la política y se involucran poco.  Se requiere un balance entre la flexibilidad y la responsabilidad de los diferentes actores. </a:t>
            </a:r>
          </a:p>
          <a:p>
            <a:r>
              <a:rPr lang="es-ES_tradnl" sz="2400" dirty="0">
                <a:solidFill>
                  <a:srgbClr val="002060"/>
                </a:solidFill>
                <a:latin typeface="Papyrus" panose="020B0602040200020303" pitchFamily="34" charset="77"/>
              </a:rPr>
              <a:t>  </a:t>
            </a:r>
          </a:p>
        </p:txBody>
      </p:sp>
    </p:spTree>
    <p:extLst>
      <p:ext uri="{BB962C8B-B14F-4D97-AF65-F5344CB8AC3E}">
        <p14:creationId xmlns:p14="http://schemas.microsoft.com/office/powerpoint/2010/main" val="259306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A2F65B8-44B1-3647-AA44-42BEFC283351}"/>
              </a:ext>
            </a:extLst>
          </p:cNvPr>
          <p:cNvSpPr/>
          <p:nvPr/>
        </p:nvSpPr>
        <p:spPr>
          <a:xfrm>
            <a:off x="7564581" y="1928704"/>
            <a:ext cx="4378035" cy="4524315"/>
          </a:xfrm>
          <a:prstGeom prst="rect">
            <a:avLst/>
          </a:prstGeom>
        </p:spPr>
        <p:txBody>
          <a:bodyPr wrap="square">
            <a:spAutoFit/>
          </a:bodyPr>
          <a:lstStyle/>
          <a:p>
            <a:pPr marL="342900" indent="-342900">
              <a:buFont typeface="Wingdings" pitchFamily="2" charset="2"/>
              <a:buChar char="ü"/>
            </a:pPr>
            <a:r>
              <a:rPr lang="es-CO" dirty="0">
                <a:solidFill>
                  <a:srgbClr val="002060"/>
                </a:solidFill>
                <a:latin typeface="Papyrus" panose="020B0602040200020303" pitchFamily="34" charset="77"/>
              </a:rPr>
              <a:t>Varios conceptos se identifican como relevantes desde la ética y se discuten en relación a las diferentes partes interesadas y contextos:    la justicia; autonomía individual; no malevolencia; responsabilidad económica y social; y los contratos sociales.</a:t>
            </a:r>
          </a:p>
          <a:p>
            <a:r>
              <a:rPr lang="es-CO" dirty="0">
                <a:solidFill>
                  <a:srgbClr val="002060"/>
                </a:solidFill>
                <a:latin typeface="Papyrus" panose="020B0602040200020303" pitchFamily="34" charset="77"/>
              </a:rPr>
              <a:t> </a:t>
            </a:r>
          </a:p>
          <a:p>
            <a:pPr marL="342900" indent="-342900">
              <a:buFont typeface="Wingdings" pitchFamily="2" charset="2"/>
              <a:buChar char="ü"/>
            </a:pPr>
            <a:r>
              <a:rPr lang="es-CO" dirty="0">
                <a:solidFill>
                  <a:srgbClr val="002060"/>
                </a:solidFill>
                <a:latin typeface="Papyrus" panose="020B0602040200020303" pitchFamily="34" charset="77"/>
              </a:rPr>
              <a:t>Estos conceptos proporcionan un vocabulario que se puede utilizar para analizar las partes interesadas,  y las  acciones e interacciones en los  procesos.</a:t>
            </a:r>
          </a:p>
          <a:p>
            <a:r>
              <a:rPr lang="es-CO" dirty="0">
                <a:solidFill>
                  <a:srgbClr val="002060"/>
                </a:solidFill>
                <a:latin typeface="Papyrus" panose="020B0602040200020303" pitchFamily="34" charset="77"/>
              </a:rPr>
              <a:t> </a:t>
            </a:r>
          </a:p>
          <a:p>
            <a:pPr algn="ctr"/>
            <a:br>
              <a:rPr lang="es-CO" cap="all" dirty="0">
                <a:solidFill>
                  <a:srgbClr val="002060"/>
                </a:solidFill>
                <a:latin typeface="Papyrus" panose="020B0602040200020303" pitchFamily="34" charset="77"/>
              </a:rPr>
            </a:br>
            <a:endParaRPr lang="es-CO" b="0" i="0" u="none" strike="noStrike" cap="all" dirty="0">
              <a:solidFill>
                <a:srgbClr val="002060"/>
              </a:solidFill>
              <a:effectLst/>
              <a:latin typeface="Papyrus" panose="020B0602040200020303" pitchFamily="34" charset="77"/>
            </a:endParaRPr>
          </a:p>
        </p:txBody>
      </p:sp>
      <p:sp>
        <p:nvSpPr>
          <p:cNvPr id="4" name="Rectángulo 3">
            <a:extLst>
              <a:ext uri="{FF2B5EF4-FFF2-40B4-BE49-F238E27FC236}">
                <a16:creationId xmlns:a16="http://schemas.microsoft.com/office/drawing/2014/main" id="{EB475455-320F-714B-80EE-BB33F7072E5A}"/>
              </a:ext>
            </a:extLst>
          </p:cNvPr>
          <p:cNvSpPr/>
          <p:nvPr/>
        </p:nvSpPr>
        <p:spPr>
          <a:xfrm>
            <a:off x="4017817" y="847544"/>
            <a:ext cx="7453745" cy="1015663"/>
          </a:xfrm>
          <a:prstGeom prst="rect">
            <a:avLst/>
          </a:prstGeom>
        </p:spPr>
        <p:txBody>
          <a:bodyPr wrap="square">
            <a:spAutoFit/>
          </a:bodyPr>
          <a:lstStyle/>
          <a:p>
            <a:pPr marL="285750" indent="-285750">
              <a:buFont typeface="Wingdings" pitchFamily="2" charset="2"/>
              <a:buChar char="ü"/>
            </a:pPr>
            <a:r>
              <a:rPr lang="es-CO" sz="2400" b="1" dirty="0">
                <a:solidFill>
                  <a:srgbClr val="002060"/>
                </a:solidFill>
                <a:latin typeface="Papyrus" panose="020B0602040200020303" pitchFamily="34" charset="77"/>
              </a:rPr>
              <a:t>Perspectivas éticas de la prevención, rehabilitación y reincorporación laboral </a:t>
            </a:r>
            <a:r>
              <a:rPr lang="es-CO" sz="1200" b="1" dirty="0">
                <a:solidFill>
                  <a:srgbClr val="002060"/>
                </a:solidFill>
                <a:latin typeface="Papyrus" panose="020B0602040200020303" pitchFamily="34" charset="77"/>
              </a:rPr>
              <a:t>(bioética, ética empresarial, ética en la administración pública)</a:t>
            </a:r>
          </a:p>
        </p:txBody>
      </p:sp>
      <p:pic>
        <p:nvPicPr>
          <p:cNvPr id="5" name="Imagen 4">
            <a:extLst>
              <a:ext uri="{FF2B5EF4-FFF2-40B4-BE49-F238E27FC236}">
                <a16:creationId xmlns:a16="http://schemas.microsoft.com/office/drawing/2014/main" id="{D7FA98AF-BCD5-8A4A-8EC3-66C0DEE9FD8B}"/>
              </a:ext>
            </a:extLst>
          </p:cNvPr>
          <p:cNvPicPr>
            <a:picLocks noChangeAspect="1"/>
          </p:cNvPicPr>
          <p:nvPr/>
        </p:nvPicPr>
        <p:blipFill>
          <a:blip r:embed="rId3"/>
          <a:stretch>
            <a:fillRect/>
          </a:stretch>
        </p:blipFill>
        <p:spPr>
          <a:xfrm>
            <a:off x="616055" y="2288923"/>
            <a:ext cx="6803524" cy="2906532"/>
          </a:xfrm>
          <a:prstGeom prst="rect">
            <a:avLst/>
          </a:prstGeom>
        </p:spPr>
      </p:pic>
    </p:spTree>
    <p:extLst>
      <p:ext uri="{BB962C8B-B14F-4D97-AF65-F5344CB8AC3E}">
        <p14:creationId xmlns:p14="http://schemas.microsoft.com/office/powerpoint/2010/main" val="163392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8F2ACE2-17D6-3A48-9E04-0A6ACE9067E3}"/>
              </a:ext>
            </a:extLst>
          </p:cNvPr>
          <p:cNvSpPr/>
          <p:nvPr/>
        </p:nvSpPr>
        <p:spPr>
          <a:xfrm>
            <a:off x="3955292" y="805934"/>
            <a:ext cx="7913705" cy="461665"/>
          </a:xfrm>
          <a:prstGeom prst="rect">
            <a:avLst/>
          </a:prstGeom>
        </p:spPr>
        <p:txBody>
          <a:bodyPr wrap="none">
            <a:spAutoFit/>
          </a:bodyPr>
          <a:lstStyle/>
          <a:p>
            <a:pPr marL="342900" indent="-342900">
              <a:buFont typeface="Wingdings" pitchFamily="2" charset="2"/>
              <a:buChar char="ü"/>
            </a:pPr>
            <a:r>
              <a:rPr lang="es-CO" sz="2400" b="1" dirty="0">
                <a:solidFill>
                  <a:srgbClr val="002060"/>
                </a:solidFill>
                <a:latin typeface="Papyrus" panose="020B0602040200020303" pitchFamily="34" charset="77"/>
              </a:rPr>
              <a:t>Reincorporación Laboral como un asunto de identidad</a:t>
            </a:r>
          </a:p>
        </p:txBody>
      </p:sp>
      <p:sp>
        <p:nvSpPr>
          <p:cNvPr id="4" name="Rectángulo 3">
            <a:extLst>
              <a:ext uri="{FF2B5EF4-FFF2-40B4-BE49-F238E27FC236}">
                <a16:creationId xmlns:a16="http://schemas.microsoft.com/office/drawing/2014/main" id="{78139993-2DC3-6140-8D0E-6B577BA021A2}"/>
              </a:ext>
            </a:extLst>
          </p:cNvPr>
          <p:cNvSpPr/>
          <p:nvPr/>
        </p:nvSpPr>
        <p:spPr>
          <a:xfrm>
            <a:off x="429490" y="2048102"/>
            <a:ext cx="11439507" cy="3816429"/>
          </a:xfrm>
          <a:prstGeom prst="rect">
            <a:avLst/>
          </a:prstGeom>
        </p:spPr>
        <p:txBody>
          <a:bodyPr wrap="square">
            <a:spAutoFit/>
          </a:bodyPr>
          <a:lstStyle/>
          <a:p>
            <a:pPr marL="342900" indent="-342900">
              <a:buFont typeface="Wingdings" pitchFamily="2" charset="2"/>
              <a:buChar char="ü"/>
            </a:pPr>
            <a:r>
              <a:rPr lang="es-CO" sz="2200" dirty="0">
                <a:solidFill>
                  <a:srgbClr val="002060"/>
                </a:solidFill>
                <a:latin typeface="Papyrus" panose="020B0602040200020303" pitchFamily="34" charset="77"/>
              </a:rPr>
              <a:t>La identidad puede entenderse como ser uno mismo, además de ser diferente </a:t>
            </a:r>
            <a:r>
              <a:rPr lang="es-CO" sz="2000" b="1" dirty="0">
                <a:solidFill>
                  <a:srgbClr val="002060"/>
                </a:solidFill>
                <a:latin typeface="Papyrus" panose="020B0602040200020303" pitchFamily="34" charset="77"/>
              </a:rPr>
              <a:t>(Eriksen 1993).</a:t>
            </a:r>
          </a:p>
          <a:p>
            <a:pPr marL="342900" indent="-342900">
              <a:buFont typeface="Wingdings" pitchFamily="2" charset="2"/>
              <a:buChar char="ü"/>
            </a:pPr>
            <a:r>
              <a:rPr lang="es-CO" sz="2200" dirty="0">
                <a:solidFill>
                  <a:srgbClr val="002060"/>
                </a:solidFill>
                <a:latin typeface="Papyrus" panose="020B0602040200020303" pitchFamily="34" charset="77"/>
              </a:rPr>
              <a:t>Hoy en día, tener un trabajo remunerado se considera saludable para las personas y la sociedad.</a:t>
            </a:r>
          </a:p>
          <a:p>
            <a:pPr marL="342900" indent="-342900">
              <a:buFont typeface="Wingdings" pitchFamily="2" charset="2"/>
              <a:buChar char="ü"/>
            </a:pPr>
            <a:r>
              <a:rPr lang="es-CO" sz="2200" dirty="0">
                <a:solidFill>
                  <a:srgbClr val="002060"/>
                </a:solidFill>
                <a:latin typeface="Papyrus" panose="020B0602040200020303" pitchFamily="34" charset="77"/>
              </a:rPr>
              <a:t>Se espera que más personas con una discapacidad laboral vuelvan a trabajar.  Estos  procesos se apoyan de prograas de rehabilitación y reincorporacion laboral. </a:t>
            </a:r>
          </a:p>
          <a:p>
            <a:pPr marL="342900" indent="-342900">
              <a:buFont typeface="Wingdings" pitchFamily="2" charset="2"/>
              <a:buChar char="ü"/>
            </a:pPr>
            <a:r>
              <a:rPr lang="es-CO" sz="2200" dirty="0">
                <a:solidFill>
                  <a:srgbClr val="002060"/>
                </a:solidFill>
                <a:latin typeface="Papyrus" panose="020B0602040200020303" pitchFamily="34" charset="77"/>
              </a:rPr>
              <a:t>Estos programas enfocan la atención en desarrollar las habilidades que se necesitan para volver al trabajo. L</a:t>
            </a:r>
            <a:r>
              <a:rPr lang="es-CO" sz="2200" dirty="0">
                <a:solidFill>
                  <a:srgbClr val="002060"/>
                </a:solidFill>
              </a:rPr>
              <a:t>a </a:t>
            </a:r>
            <a:r>
              <a:rPr lang="es-CO" sz="2200" dirty="0">
                <a:solidFill>
                  <a:srgbClr val="002060"/>
                </a:solidFill>
                <a:latin typeface="Papyrus" panose="020B0602040200020303" pitchFamily="34" charset="77"/>
              </a:rPr>
              <a:t>rehabilitación vocacional es más que adquirir habilidades, se debe prestar mayor atención a Los  Procesos de "trabajo de identidad".</a:t>
            </a:r>
          </a:p>
          <a:p>
            <a:pPr algn="ctr"/>
            <a:br>
              <a:rPr lang="es-CO" sz="2200" cap="all" dirty="0">
                <a:solidFill>
                  <a:srgbClr val="002060"/>
                </a:solidFill>
                <a:latin typeface="Papyrus" panose="020B0602040200020303" pitchFamily="34" charset="77"/>
              </a:rPr>
            </a:br>
            <a:endParaRPr lang="es-CO" sz="2200" b="0" i="0" u="none" strike="noStrike" cap="all" dirty="0">
              <a:solidFill>
                <a:srgbClr val="002060"/>
              </a:solidFill>
              <a:effectLst/>
              <a:latin typeface="Papyrus" panose="020B0602040200020303" pitchFamily="34" charset="77"/>
            </a:endParaRPr>
          </a:p>
        </p:txBody>
      </p:sp>
    </p:spTree>
    <p:extLst>
      <p:ext uri="{BB962C8B-B14F-4D97-AF65-F5344CB8AC3E}">
        <p14:creationId xmlns:p14="http://schemas.microsoft.com/office/powerpoint/2010/main" val="42838420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2740</Words>
  <Application>Microsoft Macintosh PowerPoint</Application>
  <PresentationFormat>Panorámica</PresentationFormat>
  <Paragraphs>186</Paragraphs>
  <Slides>21</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Book Antiqua</vt:lpstr>
      <vt:lpstr>Calibri</vt:lpstr>
      <vt:lpstr>Calibri Light</vt:lpstr>
      <vt:lpstr>Papyrus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 Fernando Alvarez Gutierrez</dc:creator>
  <cp:lastModifiedBy>ALEJANDRO SANIN</cp:lastModifiedBy>
  <cp:revision>55</cp:revision>
  <dcterms:created xsi:type="dcterms:W3CDTF">2018-06-08T21:27:46Z</dcterms:created>
  <dcterms:modified xsi:type="dcterms:W3CDTF">2018-10-20T13:35:00Z</dcterms:modified>
</cp:coreProperties>
</file>