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312"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1" r:id="rId24"/>
    <p:sldId id="314" r:id="rId25"/>
    <p:sldId id="313" r:id="rId26"/>
    <p:sldId id="282" r:id="rId27"/>
    <p:sldId id="283" r:id="rId28"/>
    <p:sldId id="284" r:id="rId29"/>
    <p:sldId id="315" r:id="rId30"/>
    <p:sldId id="317" r:id="rId31"/>
    <p:sldId id="307" r:id="rId32"/>
    <p:sldId id="308" r:id="rId33"/>
    <p:sldId id="309" r:id="rId34"/>
    <p:sldId id="310" r:id="rId35"/>
    <p:sldId id="318" r:id="rId36"/>
    <p:sldId id="311" r:id="rId37"/>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omic Sans MS" panose="030F0702030302020204" pitchFamily="66" charset="0"/>
      <p:regular r:id="rId43"/>
      <p:bold r:id="rId44"/>
      <p:italic r:id="rId45"/>
      <p:boldItalic r:id="rId46"/>
    </p:embeddedFont>
    <p:embeddedFont>
      <p:font typeface="Tahoma" panose="020B0604030504040204" pitchFamily="3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9D578A-1256-469A-A945-C06D67E21792}">
  <a:tblStyle styleId="{E09D578A-1256-469A-A945-C06D67E2179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97E197D-BFE4-4553-8672-C0BECC6C3117}"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660"/>
  </p:normalViewPr>
  <p:slideViewPr>
    <p:cSldViewPr>
      <p:cViewPr varScale="1">
        <p:scale>
          <a:sx n="65" d="100"/>
          <a:sy n="65" d="100"/>
        </p:scale>
        <p:origin x="76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97930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69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691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503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contenid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contenid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descripció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descripció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ibgc.org.br/CodigoMelhoresPraticas.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bgc.org.br/userfiles/2014/files/CMPGP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ibgc.org.br/userfiles/2014/files/CMPGPT.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ibgc.org.br/CodigoMelhoresPraticas.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bgc.org.br/CodigoMelhoresPraticas.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bgc.org.br/CodigoMelhoresPraticas.aspx"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fipen.edu.br/hermes1/index.php/hermes1"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revistas.pucsp.br/index.php/CAFI" TargetMode="External"/><Relationship Id="rId5" Type="http://schemas.openxmlformats.org/officeDocument/2006/relationships/hyperlink" Target="http://fatecosasco.edu.br/ojs/index.php/REMIPE/index" TargetMode="External"/><Relationship Id="rId4" Type="http://schemas.openxmlformats.org/officeDocument/2006/relationships/hyperlink" Target="https://ojs.eniac.com.br/index.php/EniacPesquisa/inde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mailto:fernando@fernandoasantos.com.br" TargetMode="External"/><Relationship Id="rId4" Type="http://schemas.openxmlformats.org/officeDocument/2006/relationships/hyperlink" Target="http://www.fernandoasantos.com.br/index_esp.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p:nvPr/>
        </p:nvSpPr>
        <p:spPr>
          <a:xfrm>
            <a:off x="979801" y="2486547"/>
            <a:ext cx="5841870" cy="267765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dirty="0">
                <a:solidFill>
                  <a:srgbClr val="595959"/>
                </a:solidFill>
                <a:latin typeface="Arial"/>
                <a:ea typeface="Arial"/>
                <a:cs typeface="Arial"/>
                <a:sym typeface="Arial"/>
              </a:rPr>
              <a:t>Innovación en ética empresarial en el nuevo escenario económico mundial: Transparencia, sostenibilidad y competitividad</a:t>
            </a:r>
            <a:endParaRPr sz="2800" b="1" i="0" u="none" strike="noStrike" cap="none" dirty="0">
              <a:solidFill>
                <a:srgbClr val="595959"/>
              </a:solidFill>
              <a:latin typeface="Arial"/>
              <a:ea typeface="Arial"/>
              <a:cs typeface="Arial"/>
              <a:sym typeface="Arial"/>
            </a:endParaRPr>
          </a:p>
          <a:p>
            <a:pPr marL="0" marR="0" lvl="0" indent="0" algn="ctr" rtl="0">
              <a:spcBef>
                <a:spcPts val="0"/>
              </a:spcBef>
              <a:spcAft>
                <a:spcPts val="0"/>
              </a:spcAft>
              <a:buNone/>
            </a:pPr>
            <a:endParaRPr sz="2800" b="1" i="0" u="none" strike="noStrike" cap="none" dirty="0">
              <a:solidFill>
                <a:srgbClr val="595959"/>
              </a:solidFill>
              <a:latin typeface="Arial"/>
              <a:ea typeface="Arial"/>
              <a:cs typeface="Arial"/>
              <a:sym typeface="Arial"/>
            </a:endParaRPr>
          </a:p>
        </p:txBody>
      </p:sp>
      <p:sp>
        <p:nvSpPr>
          <p:cNvPr id="90" name="Google Shape;90;p13"/>
          <p:cNvSpPr txBox="1"/>
          <p:nvPr/>
        </p:nvSpPr>
        <p:spPr>
          <a:xfrm>
            <a:off x="7922371" y="4535743"/>
            <a:ext cx="3739487"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a:solidFill>
                  <a:srgbClr val="2F5496"/>
                </a:solidFill>
                <a:latin typeface="Arial"/>
                <a:ea typeface="Arial"/>
                <a:cs typeface="Arial"/>
                <a:sym typeface="Arial"/>
              </a:rPr>
              <a:t>Foto</a:t>
            </a:r>
            <a:endParaRPr sz="2800" b="1" i="0" u="none" strike="noStrike" cap="none">
              <a:solidFill>
                <a:srgbClr val="2F5496"/>
              </a:solidFill>
              <a:latin typeface="Arial"/>
              <a:ea typeface="Arial"/>
              <a:cs typeface="Arial"/>
              <a:sym typeface="Arial"/>
            </a:endParaRPr>
          </a:p>
        </p:txBody>
      </p:sp>
      <p:sp>
        <p:nvSpPr>
          <p:cNvPr id="91" name="Google Shape;91;p13"/>
          <p:cNvSpPr/>
          <p:nvPr/>
        </p:nvSpPr>
        <p:spPr>
          <a:xfrm>
            <a:off x="8995079" y="3871751"/>
            <a:ext cx="1512887" cy="1635125"/>
          </a:xfrm>
          <a:prstGeom prst="roundRect">
            <a:avLst>
              <a:gd name="adj" fmla="val 16667"/>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3"/>
          <p:cNvPicPr preferRelativeResize="0"/>
          <p:nvPr/>
        </p:nvPicPr>
        <p:blipFill rotWithShape="1">
          <a:blip r:embed="rId3">
            <a:alphaModFix/>
          </a:blip>
          <a:srcRect/>
          <a:stretch/>
        </p:blipFill>
        <p:spPr>
          <a:xfrm>
            <a:off x="8995079" y="3771967"/>
            <a:ext cx="1553480" cy="2314990"/>
          </a:xfrm>
          <a:prstGeom prst="rect">
            <a:avLst/>
          </a:prstGeom>
          <a:noFill/>
          <a:ln>
            <a:noFill/>
          </a:ln>
        </p:spPr>
      </p:pic>
      <p:pic>
        <p:nvPicPr>
          <p:cNvPr id="93" name="Google Shape;93;p13" descr="http://vestibular.pucsp.br/img/rev-img/header/header-off_r1_c1-rev.png"/>
          <p:cNvPicPr preferRelativeResize="0"/>
          <p:nvPr/>
        </p:nvPicPr>
        <p:blipFill rotWithShape="1">
          <a:blip r:embed="rId4">
            <a:alphaModFix/>
          </a:blip>
          <a:srcRect r="74792"/>
          <a:stretch/>
        </p:blipFill>
        <p:spPr>
          <a:xfrm>
            <a:off x="8671021" y="2105569"/>
            <a:ext cx="2161001" cy="1476375"/>
          </a:xfrm>
          <a:prstGeom prst="rect">
            <a:avLst/>
          </a:prstGeom>
          <a:noFill/>
          <a:ln>
            <a:noFill/>
          </a:ln>
        </p:spPr>
      </p:pic>
      <p:sp>
        <p:nvSpPr>
          <p:cNvPr id="94" name="Google Shape;94;p13"/>
          <p:cNvSpPr txBox="1"/>
          <p:nvPr/>
        </p:nvSpPr>
        <p:spPr>
          <a:xfrm>
            <a:off x="500690" y="5058963"/>
            <a:ext cx="738108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a:solidFill>
                  <a:srgbClr val="595959"/>
                </a:solidFill>
                <a:latin typeface="Arial"/>
                <a:ea typeface="Arial"/>
                <a:cs typeface="Arial"/>
                <a:sym typeface="Arial"/>
              </a:rPr>
              <a:t>Prof. Dr. Fernando de Almeida Santos</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p:nvPr/>
        </p:nvSpPr>
        <p:spPr>
          <a:xfrm>
            <a:off x="1606613" y="1716085"/>
            <a:ext cx="10112188"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DESAFÍOS DE LAS INSTITUCIONES EN RELACIÓN CON LA ÉTICA CORPORATIVA</a:t>
            </a:r>
            <a:endParaRPr sz="2800" b="1">
              <a:solidFill>
                <a:schemeClr val="dk1"/>
              </a:solidFill>
              <a:latin typeface="Tahoma"/>
              <a:ea typeface="Tahoma"/>
              <a:cs typeface="Tahoma"/>
              <a:sym typeface="Tahoma"/>
            </a:endParaRPr>
          </a:p>
        </p:txBody>
      </p:sp>
      <p:sp>
        <p:nvSpPr>
          <p:cNvPr id="160" name="Google Shape;160;p23"/>
          <p:cNvSpPr txBox="1"/>
          <p:nvPr/>
        </p:nvSpPr>
        <p:spPr>
          <a:xfrm>
            <a:off x="2440331" y="3457343"/>
            <a:ext cx="8444753" cy="1338828"/>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FF0000"/>
              </a:buClr>
              <a:buSzPts val="1800"/>
              <a:buFont typeface="Noto Sans Symbols"/>
              <a:buChar char="✓"/>
            </a:pPr>
            <a:r>
              <a:rPr lang="es-ES" sz="1800" b="0" i="0" u="none" strike="noStrike" cap="none" dirty="0">
                <a:solidFill>
                  <a:srgbClr val="000000"/>
                </a:solidFill>
                <a:latin typeface="Arial"/>
                <a:ea typeface="Arial"/>
                <a:cs typeface="Arial"/>
                <a:sym typeface="Arial"/>
              </a:rPr>
              <a:t>Factor 2</a:t>
            </a:r>
            <a:endParaRPr dirty="0"/>
          </a:p>
          <a:p>
            <a:pPr marL="457200" marR="0" lvl="1" indent="0" algn="l" rtl="0">
              <a:spcBef>
                <a:spcPts val="0"/>
              </a:spcBef>
              <a:spcAft>
                <a:spcPts val="0"/>
              </a:spcAft>
              <a:buNone/>
            </a:pPr>
            <a:endParaRPr sz="1800" b="0" i="0" u="none" strike="noStrike" cap="none" dirty="0">
              <a:solidFill>
                <a:srgbClr val="000000"/>
              </a:solidFill>
              <a:latin typeface="Arial"/>
              <a:ea typeface="Arial"/>
              <a:cs typeface="Arial"/>
              <a:sym typeface="Arial"/>
            </a:endParaRPr>
          </a:p>
          <a:p>
            <a:pPr marL="457200" marR="0" lvl="1" indent="0" algn="l" rtl="0">
              <a:lnSpc>
                <a:spcPct val="150000"/>
              </a:lnSpc>
              <a:spcBef>
                <a:spcPts val="0"/>
              </a:spcBef>
              <a:spcAft>
                <a:spcPts val="0"/>
              </a:spcAft>
              <a:buNone/>
            </a:pPr>
            <a:r>
              <a:rPr lang="es-ES" sz="1800" b="0" i="0" u="none" strike="noStrike" cap="none" dirty="0">
                <a:solidFill>
                  <a:srgbClr val="000000"/>
                </a:solidFill>
                <a:latin typeface="Arial"/>
                <a:ea typeface="Arial"/>
                <a:cs typeface="Arial"/>
                <a:sym typeface="Arial"/>
              </a:rPr>
              <a:t>La ética y la responsabilidad social deben ser principios de las prácticas </a:t>
            </a:r>
            <a:r>
              <a:rPr lang="es-ES" sz="1800" dirty="0"/>
              <a:t>diarias</a:t>
            </a:r>
            <a:r>
              <a:rPr lang="es-ES" sz="1800" b="0" i="0" u="none" strike="noStrike" cap="none" dirty="0">
                <a:solidFill>
                  <a:srgbClr val="000000"/>
                </a:solidFill>
                <a:latin typeface="Arial"/>
                <a:ea typeface="Arial"/>
                <a:cs typeface="Arial"/>
                <a:sym typeface="Arial"/>
              </a:rPr>
              <a:t>. </a:t>
            </a:r>
            <a:endParaRPr sz="1800" b="0" i="0" u="none" strike="noStrike" cap="none" dirty="0">
              <a:solidFill>
                <a:srgbClr val="000000"/>
              </a:solidFill>
              <a:latin typeface="Arial"/>
              <a:ea typeface="Arial"/>
              <a:cs typeface="Arial"/>
              <a:sym typeface="Arial"/>
            </a:endParaRPr>
          </a:p>
          <a:p>
            <a:pPr marL="285750" marR="0" lvl="0" indent="-171450" algn="l" rtl="0">
              <a:spcBef>
                <a:spcPts val="0"/>
              </a:spcBef>
              <a:spcAft>
                <a:spcPts val="0"/>
              </a:spcAft>
              <a:buClr>
                <a:srgbClr val="FF0000"/>
              </a:buClr>
              <a:buSzPts val="1800"/>
              <a:buFont typeface="Noto Sans Symbols"/>
              <a:buNone/>
            </a:pPr>
            <a:endParaRPr sz="1800" dirty="0">
              <a:solidFill>
                <a:schemeClr val="dk1"/>
              </a:solidFill>
              <a:latin typeface="Calibri"/>
              <a:ea typeface="Calibri"/>
              <a:cs typeface="Calibri"/>
              <a:sym typeface="Calibri"/>
            </a:endParaRPr>
          </a:p>
        </p:txBody>
      </p:sp>
      <p:sp>
        <p:nvSpPr>
          <p:cNvPr id="161" name="Google Shape;161;p23"/>
          <p:cNvSpPr/>
          <p:nvPr/>
        </p:nvSpPr>
        <p:spPr>
          <a:xfrm>
            <a:off x="1919536" y="5899993"/>
            <a:ext cx="9609075"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600" dirty="0" err="1">
                <a:solidFill>
                  <a:srgbClr val="000000"/>
                </a:solidFill>
                <a:latin typeface="Arial"/>
                <a:ea typeface="Arial"/>
                <a:cs typeface="Arial"/>
                <a:sym typeface="Arial"/>
              </a:rPr>
              <a:t>Fonte</a:t>
            </a:r>
            <a:r>
              <a:rPr lang="es-ES" sz="1600" dirty="0">
                <a:solidFill>
                  <a:srgbClr val="000000"/>
                </a:solidFill>
                <a:latin typeface="Arial"/>
                <a:ea typeface="Arial"/>
                <a:cs typeface="Arial"/>
                <a:sym typeface="Arial"/>
              </a:rPr>
              <a:t>: SANTOS, F. A. Ética e </a:t>
            </a:r>
            <a:r>
              <a:rPr lang="es-ES" sz="1600" dirty="0" err="1">
                <a:solidFill>
                  <a:srgbClr val="000000"/>
                </a:solidFill>
                <a:latin typeface="Arial"/>
                <a:ea typeface="Arial"/>
                <a:cs typeface="Arial"/>
                <a:sym typeface="Arial"/>
              </a:rPr>
              <a:t>Responsabilidade</a:t>
            </a:r>
            <a:r>
              <a:rPr lang="es-ES" sz="1600" dirty="0">
                <a:solidFill>
                  <a:srgbClr val="000000"/>
                </a:solidFill>
                <a:latin typeface="Arial"/>
                <a:ea typeface="Arial"/>
                <a:cs typeface="Arial"/>
                <a:sym typeface="Arial"/>
              </a:rPr>
              <a:t> Social - </a:t>
            </a:r>
            <a:r>
              <a:rPr lang="es-ES" sz="1600" dirty="0" err="1">
                <a:solidFill>
                  <a:srgbClr val="000000"/>
                </a:solidFill>
                <a:latin typeface="Arial"/>
                <a:ea typeface="Arial"/>
                <a:cs typeface="Arial"/>
                <a:sym typeface="Arial"/>
              </a:rPr>
              <a:t>Uma</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Prática</a:t>
            </a:r>
            <a:r>
              <a:rPr lang="es-ES" sz="1600" dirty="0">
                <a:solidFill>
                  <a:srgbClr val="000000"/>
                </a:solidFill>
                <a:latin typeface="Arial"/>
                <a:ea typeface="Arial"/>
                <a:cs typeface="Arial"/>
                <a:sym typeface="Arial"/>
              </a:rPr>
              <a:t> Cotidiana In: BARROS NETO, J. P. </a:t>
            </a:r>
            <a:r>
              <a:rPr lang="es-ES" sz="1600" dirty="0" err="1">
                <a:solidFill>
                  <a:srgbClr val="000000"/>
                </a:solidFill>
                <a:latin typeface="Arial"/>
                <a:ea typeface="Arial"/>
                <a:cs typeface="Arial"/>
                <a:sym typeface="Arial"/>
              </a:rPr>
              <a:t>Administração</a:t>
            </a:r>
            <a:r>
              <a:rPr lang="es-ES" sz="1600" dirty="0">
                <a:solidFill>
                  <a:srgbClr val="000000"/>
                </a:solidFill>
                <a:latin typeface="Arial"/>
                <a:ea typeface="Arial"/>
                <a:cs typeface="Arial"/>
                <a:sym typeface="Arial"/>
              </a:rPr>
              <a:t> de </a:t>
            </a:r>
            <a:r>
              <a:rPr lang="es-ES" sz="1600" dirty="0" err="1">
                <a:solidFill>
                  <a:srgbClr val="000000"/>
                </a:solidFill>
                <a:latin typeface="Arial"/>
                <a:ea typeface="Arial"/>
                <a:cs typeface="Arial"/>
                <a:sym typeface="Arial"/>
              </a:rPr>
              <a:t>Organizações</a:t>
            </a:r>
            <a:r>
              <a:rPr lang="es-ES" sz="1600" dirty="0">
                <a:solidFill>
                  <a:srgbClr val="000000"/>
                </a:solidFill>
                <a:latin typeface="Arial"/>
                <a:ea typeface="Arial"/>
                <a:cs typeface="Arial"/>
                <a:sym typeface="Arial"/>
              </a:rPr>
              <a:t> Complexas: liderando e simplificando a </a:t>
            </a:r>
            <a:r>
              <a:rPr lang="es-ES" sz="1600" dirty="0" err="1">
                <a:solidFill>
                  <a:srgbClr val="000000"/>
                </a:solidFill>
                <a:latin typeface="Arial"/>
                <a:ea typeface="Arial"/>
                <a:cs typeface="Arial"/>
                <a:sym typeface="Arial"/>
              </a:rPr>
              <a:t>gestão</a:t>
            </a:r>
            <a:r>
              <a:rPr lang="es-ES" sz="1600" dirty="0">
                <a:solidFill>
                  <a:srgbClr val="000000"/>
                </a:solidFill>
                <a:latin typeface="Arial"/>
                <a:ea typeface="Arial"/>
                <a:cs typeface="Arial"/>
                <a:sym typeface="Arial"/>
              </a:rPr>
              <a:t> para criar valor e maximizar resultados..1 ed. Rio de Janeiro : </a:t>
            </a:r>
            <a:r>
              <a:rPr lang="es-ES" sz="1600" dirty="0" err="1">
                <a:solidFill>
                  <a:srgbClr val="000000"/>
                </a:solidFill>
                <a:latin typeface="Arial"/>
                <a:ea typeface="Arial"/>
                <a:cs typeface="Arial"/>
                <a:sym typeface="Arial"/>
              </a:rPr>
              <a:t>Qualitymark</a:t>
            </a:r>
            <a:r>
              <a:rPr lang="es-ES" sz="1600" dirty="0">
                <a:solidFill>
                  <a:srgbClr val="000000"/>
                </a:solidFill>
                <a:latin typeface="Arial"/>
                <a:ea typeface="Arial"/>
                <a:cs typeface="Arial"/>
                <a:sym typeface="Arial"/>
              </a:rPr>
              <a:t>, 2009. p. 483-507.</a:t>
            </a:r>
            <a:endParaRPr dirty="0"/>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p:nvPr/>
        </p:nvSpPr>
        <p:spPr>
          <a:xfrm>
            <a:off x="1274989" y="1733800"/>
            <a:ext cx="10112188"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DESAFÍOS DE LAS INSTITUCIONES EN RELACIÓN CON LA ÉTICA CORPORATIVA</a:t>
            </a:r>
            <a:endParaRPr sz="2800" b="1">
              <a:solidFill>
                <a:schemeClr val="dk1"/>
              </a:solidFill>
              <a:latin typeface="Tahoma"/>
              <a:ea typeface="Tahoma"/>
              <a:cs typeface="Tahoma"/>
              <a:sym typeface="Tahoma"/>
            </a:endParaRPr>
          </a:p>
        </p:txBody>
      </p:sp>
      <p:sp>
        <p:nvSpPr>
          <p:cNvPr id="167" name="Google Shape;167;p24"/>
          <p:cNvSpPr txBox="1"/>
          <p:nvPr/>
        </p:nvSpPr>
        <p:spPr>
          <a:xfrm>
            <a:off x="2343720" y="3190883"/>
            <a:ext cx="8928847" cy="1754326"/>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FF0000"/>
              </a:buClr>
              <a:buSzPts val="1800"/>
              <a:buFont typeface="Noto Sans Symbols"/>
              <a:buChar char="✓"/>
            </a:pPr>
            <a:r>
              <a:rPr lang="es-ES" sz="1800" b="0" i="0" u="none" strike="noStrike" cap="none" dirty="0">
                <a:solidFill>
                  <a:srgbClr val="000000"/>
                </a:solidFill>
                <a:latin typeface="Arial"/>
                <a:ea typeface="Arial"/>
                <a:cs typeface="Arial"/>
                <a:sym typeface="Arial"/>
              </a:rPr>
              <a:t> Factor 3;</a:t>
            </a:r>
          </a:p>
          <a:p>
            <a:pPr marL="457200" marR="0" lvl="1" algn="l" rtl="0">
              <a:spcBef>
                <a:spcPts val="0"/>
              </a:spcBef>
              <a:spcAft>
                <a:spcPts val="0"/>
              </a:spcAft>
              <a:buClr>
                <a:srgbClr val="FF0000"/>
              </a:buClr>
              <a:buSzPts val="1800"/>
            </a:pPr>
            <a:endParaRPr dirty="0"/>
          </a:p>
          <a:p>
            <a:pPr marL="457200" marR="0" lvl="1" indent="0" algn="just" rtl="0">
              <a:lnSpc>
                <a:spcPct val="150000"/>
              </a:lnSpc>
              <a:spcBef>
                <a:spcPts val="0"/>
              </a:spcBef>
              <a:spcAft>
                <a:spcPts val="0"/>
              </a:spcAft>
              <a:buNone/>
            </a:pPr>
            <a:r>
              <a:rPr lang="es-ES" sz="1800" b="0" i="0" u="none" strike="noStrike" cap="none" dirty="0">
                <a:solidFill>
                  <a:srgbClr val="000000"/>
                </a:solidFill>
                <a:latin typeface="Arial"/>
                <a:ea typeface="Arial"/>
                <a:cs typeface="Arial"/>
                <a:sym typeface="Arial"/>
              </a:rPr>
              <a:t>Hay no sólo la necesidad de tolerar, sino de aceptar, respetar, convivir y saber que hay mucho </a:t>
            </a:r>
            <a:r>
              <a:rPr lang="es-ES" sz="1800" dirty="0"/>
              <a:t>que</a:t>
            </a:r>
            <a:r>
              <a:rPr lang="es-ES" sz="1800" b="0" i="0" u="none" strike="noStrike" cap="none" dirty="0">
                <a:solidFill>
                  <a:srgbClr val="000000"/>
                </a:solidFill>
                <a:latin typeface="Arial"/>
                <a:ea typeface="Arial"/>
                <a:cs typeface="Arial"/>
                <a:sym typeface="Arial"/>
              </a:rPr>
              <a:t> aprender con la multiculturalidad.</a:t>
            </a:r>
            <a:endParaRPr sz="1800" b="0" i="0" u="none" strike="noStrike" cap="none"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168" name="Google Shape;168;p24"/>
          <p:cNvSpPr/>
          <p:nvPr/>
        </p:nvSpPr>
        <p:spPr>
          <a:xfrm>
            <a:off x="1847527" y="5867283"/>
            <a:ext cx="10181591" cy="83099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1600" dirty="0" err="1">
                <a:solidFill>
                  <a:srgbClr val="000000"/>
                </a:solidFill>
                <a:latin typeface="Arial"/>
                <a:ea typeface="Arial"/>
                <a:cs typeface="Arial"/>
                <a:sym typeface="Arial"/>
              </a:rPr>
              <a:t>Fonte</a:t>
            </a:r>
            <a:r>
              <a:rPr lang="es-ES" sz="1600" dirty="0">
                <a:solidFill>
                  <a:srgbClr val="000000"/>
                </a:solidFill>
                <a:latin typeface="Arial"/>
                <a:ea typeface="Arial"/>
                <a:cs typeface="Arial"/>
                <a:sym typeface="Arial"/>
              </a:rPr>
              <a:t>: SANTOS, F. A. Ética e </a:t>
            </a:r>
            <a:r>
              <a:rPr lang="es-ES" sz="1600" dirty="0" err="1">
                <a:solidFill>
                  <a:srgbClr val="000000"/>
                </a:solidFill>
                <a:latin typeface="Arial"/>
                <a:ea typeface="Arial"/>
                <a:cs typeface="Arial"/>
                <a:sym typeface="Arial"/>
              </a:rPr>
              <a:t>Responsabilidade</a:t>
            </a:r>
            <a:r>
              <a:rPr lang="es-ES" sz="1600" dirty="0">
                <a:solidFill>
                  <a:srgbClr val="000000"/>
                </a:solidFill>
                <a:latin typeface="Arial"/>
                <a:ea typeface="Arial"/>
                <a:cs typeface="Arial"/>
                <a:sym typeface="Arial"/>
              </a:rPr>
              <a:t> Social - </a:t>
            </a:r>
            <a:r>
              <a:rPr lang="es-ES" sz="1600" dirty="0" err="1">
                <a:solidFill>
                  <a:srgbClr val="000000"/>
                </a:solidFill>
                <a:latin typeface="Arial"/>
                <a:ea typeface="Arial"/>
                <a:cs typeface="Arial"/>
                <a:sym typeface="Arial"/>
              </a:rPr>
              <a:t>Uma</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Prática</a:t>
            </a:r>
            <a:r>
              <a:rPr lang="es-ES" sz="1600" dirty="0">
                <a:solidFill>
                  <a:srgbClr val="000000"/>
                </a:solidFill>
                <a:latin typeface="Arial"/>
                <a:ea typeface="Arial"/>
                <a:cs typeface="Arial"/>
                <a:sym typeface="Arial"/>
              </a:rPr>
              <a:t> Cotidiana In: BARROS NETO, J. P. </a:t>
            </a:r>
            <a:r>
              <a:rPr lang="es-ES" sz="1600" dirty="0" err="1">
                <a:solidFill>
                  <a:srgbClr val="000000"/>
                </a:solidFill>
                <a:latin typeface="Arial"/>
                <a:ea typeface="Arial"/>
                <a:cs typeface="Arial"/>
                <a:sym typeface="Arial"/>
              </a:rPr>
              <a:t>Administração</a:t>
            </a:r>
            <a:r>
              <a:rPr lang="es-ES" sz="1600" dirty="0">
                <a:solidFill>
                  <a:srgbClr val="000000"/>
                </a:solidFill>
                <a:latin typeface="Arial"/>
                <a:ea typeface="Arial"/>
                <a:cs typeface="Arial"/>
                <a:sym typeface="Arial"/>
              </a:rPr>
              <a:t> de </a:t>
            </a:r>
            <a:r>
              <a:rPr lang="es-ES" sz="1600" dirty="0" err="1">
                <a:solidFill>
                  <a:srgbClr val="000000"/>
                </a:solidFill>
                <a:latin typeface="Arial"/>
                <a:ea typeface="Arial"/>
                <a:cs typeface="Arial"/>
                <a:sym typeface="Arial"/>
              </a:rPr>
              <a:t>Organizações</a:t>
            </a:r>
            <a:r>
              <a:rPr lang="es-ES" sz="1600" dirty="0">
                <a:solidFill>
                  <a:srgbClr val="000000"/>
                </a:solidFill>
                <a:latin typeface="Arial"/>
                <a:ea typeface="Arial"/>
                <a:cs typeface="Arial"/>
                <a:sym typeface="Arial"/>
              </a:rPr>
              <a:t> Complexas: liderando e simplificando a </a:t>
            </a:r>
            <a:r>
              <a:rPr lang="es-ES" sz="1600" dirty="0" err="1">
                <a:solidFill>
                  <a:srgbClr val="000000"/>
                </a:solidFill>
                <a:latin typeface="Arial"/>
                <a:ea typeface="Arial"/>
                <a:cs typeface="Arial"/>
                <a:sym typeface="Arial"/>
              </a:rPr>
              <a:t>gestão</a:t>
            </a:r>
            <a:r>
              <a:rPr lang="es-ES" sz="1600" dirty="0">
                <a:solidFill>
                  <a:srgbClr val="000000"/>
                </a:solidFill>
                <a:latin typeface="Arial"/>
                <a:ea typeface="Arial"/>
                <a:cs typeface="Arial"/>
                <a:sym typeface="Arial"/>
              </a:rPr>
              <a:t> para criar valor e maximizar resultados..1 ed. Rio de Janeiro : </a:t>
            </a:r>
            <a:r>
              <a:rPr lang="es-ES" sz="1600" dirty="0" err="1">
                <a:solidFill>
                  <a:srgbClr val="000000"/>
                </a:solidFill>
                <a:latin typeface="Arial"/>
                <a:ea typeface="Arial"/>
                <a:cs typeface="Arial"/>
                <a:sym typeface="Arial"/>
              </a:rPr>
              <a:t>Qualitymark</a:t>
            </a:r>
            <a:r>
              <a:rPr lang="es-ES" sz="1600" dirty="0">
                <a:solidFill>
                  <a:srgbClr val="000000"/>
                </a:solidFill>
                <a:latin typeface="Arial"/>
                <a:ea typeface="Arial"/>
                <a:cs typeface="Arial"/>
                <a:sym typeface="Arial"/>
              </a:rPr>
              <a:t>, 2009. p. 483-507.</a:t>
            </a:r>
            <a:endParaRPr dirty="0"/>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5"/>
          <p:cNvSpPr/>
          <p:nvPr/>
        </p:nvSpPr>
        <p:spPr>
          <a:xfrm>
            <a:off x="2984924" y="1664912"/>
            <a:ext cx="622215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DIMENSIÓN 1 - SOSTENIBILIDAD</a:t>
            </a:r>
            <a:endParaRPr sz="2800" b="1" dirty="0">
              <a:solidFill>
                <a:srgbClr val="00B0F0"/>
              </a:solidFill>
              <a:latin typeface="Arial"/>
              <a:ea typeface="Arial"/>
              <a:cs typeface="Arial"/>
              <a:sym typeface="Arial"/>
            </a:endParaRPr>
          </a:p>
        </p:txBody>
      </p:sp>
      <p:graphicFrame>
        <p:nvGraphicFramePr>
          <p:cNvPr id="174" name="Google Shape;174;p25"/>
          <p:cNvGraphicFramePr/>
          <p:nvPr/>
        </p:nvGraphicFramePr>
        <p:xfrm>
          <a:off x="614362" y="2815184"/>
          <a:ext cx="7416600" cy="2249564"/>
        </p:xfrm>
        <a:graphic>
          <a:graphicData uri="http://schemas.openxmlformats.org/drawingml/2006/table">
            <a:tbl>
              <a:tblPr firstRow="1" firstCol="1" bandRow="1">
                <a:noFill/>
                <a:tableStyleId>{B97E197D-BFE4-4553-8672-C0BECC6C3117}</a:tableStyleId>
              </a:tblPr>
              <a:tblGrid>
                <a:gridCol w="4798975">
                  <a:extLst>
                    <a:ext uri="{9D8B030D-6E8A-4147-A177-3AD203B41FA5}">
                      <a16:colId xmlns:a16="http://schemas.microsoft.com/office/drawing/2014/main" val="20000"/>
                    </a:ext>
                  </a:extLst>
                </a:gridCol>
                <a:gridCol w="2617625">
                  <a:extLst>
                    <a:ext uri="{9D8B030D-6E8A-4147-A177-3AD203B41FA5}">
                      <a16:colId xmlns:a16="http://schemas.microsoft.com/office/drawing/2014/main" val="20001"/>
                    </a:ext>
                  </a:extLst>
                </a:gridCol>
              </a:tblGrid>
              <a:tr h="564300">
                <a:tc>
                  <a:txBody>
                    <a:bodyPr/>
                    <a:lstStyle/>
                    <a:p>
                      <a:pPr marL="270510" marR="0" lvl="0" indent="0" algn="ctr" rtl="0">
                        <a:lnSpc>
                          <a:spcPct val="115000"/>
                        </a:lnSpc>
                        <a:spcBef>
                          <a:spcPts val="0"/>
                        </a:spcBef>
                        <a:spcAft>
                          <a:spcPts val="0"/>
                        </a:spcAft>
                        <a:buNone/>
                      </a:pPr>
                      <a:r>
                        <a:rPr lang="es-ES" sz="1800" b="1" u="none" strike="noStrike" cap="none">
                          <a:solidFill>
                            <a:schemeClr val="lt1"/>
                          </a:solidFill>
                          <a:latin typeface="Arial"/>
                          <a:ea typeface="Arial"/>
                          <a:cs typeface="Arial"/>
                          <a:sym typeface="Arial"/>
                        </a:rPr>
                        <a:t>AMPLITUD DE LA SOSTENIBILIDAD ORGANIZACIONAL</a:t>
                      </a:r>
                      <a:endParaRPr sz="1800" b="1" u="none" strike="noStrike" cap="none">
                        <a:solidFill>
                          <a:schemeClr val="lt1"/>
                        </a:solidFill>
                        <a:latin typeface="Arial"/>
                        <a:ea typeface="Arial"/>
                        <a:cs typeface="Arial"/>
                        <a:sym typeface="Arial"/>
                      </a:endParaRPr>
                    </a:p>
                  </a:txBody>
                  <a:tcPr marL="68575" marR="68575" marT="0" marB="0" anchor="ctr">
                    <a:solidFill>
                      <a:srgbClr val="CC0000"/>
                    </a:solidFill>
                  </a:tcPr>
                </a:tc>
                <a:tc>
                  <a:txBody>
                    <a:bodyPr/>
                    <a:lstStyle/>
                    <a:p>
                      <a:pPr marL="270510" marR="0" lvl="0" indent="0" algn="l" rtl="0">
                        <a:lnSpc>
                          <a:spcPct val="115000"/>
                        </a:lnSpc>
                        <a:spcBef>
                          <a:spcPts val="0"/>
                        </a:spcBef>
                        <a:spcAft>
                          <a:spcPts val="0"/>
                        </a:spcAft>
                        <a:buNone/>
                      </a:pPr>
                      <a:r>
                        <a:rPr lang="es-ES" sz="1800" b="1" u="none" strike="noStrike" cap="none">
                          <a:solidFill>
                            <a:schemeClr val="lt1"/>
                          </a:solidFill>
                          <a:latin typeface="Arial"/>
                          <a:ea typeface="Arial"/>
                          <a:cs typeface="Arial"/>
                          <a:sym typeface="Arial"/>
                        </a:rPr>
                        <a:t>  INTERSECCIÓN</a:t>
                      </a:r>
                      <a:endParaRPr sz="1800" b="1" u="none" strike="noStrike" cap="none">
                        <a:solidFill>
                          <a:schemeClr val="lt1"/>
                        </a:solidFill>
                        <a:latin typeface="Arial"/>
                        <a:ea typeface="Arial"/>
                        <a:cs typeface="Arial"/>
                        <a:sym typeface="Arial"/>
                      </a:endParaRPr>
                    </a:p>
                  </a:txBody>
                  <a:tcPr marL="68575" marR="68575" marT="0" marB="0" anchor="ctr">
                    <a:solidFill>
                      <a:srgbClr val="1F3864"/>
                    </a:solidFill>
                  </a:tcPr>
                </a:tc>
                <a:extLst>
                  <a:ext uri="{0D108BD9-81ED-4DB2-BD59-A6C34878D82A}">
                    <a16:rowId xmlns:a16="http://schemas.microsoft.com/office/drawing/2014/main" val="10000"/>
                  </a:ext>
                </a:extLst>
              </a:tr>
              <a:tr h="324625">
                <a:tc>
                  <a:txBody>
                    <a:bodyPr/>
                    <a:lstStyle/>
                    <a:p>
                      <a:pPr marL="270510" marR="0" lvl="0" indent="0" algn="ctr" rtl="0">
                        <a:lnSpc>
                          <a:spcPct val="115000"/>
                        </a:lnSpc>
                        <a:spcBef>
                          <a:spcPts val="0"/>
                        </a:spcBef>
                        <a:spcAft>
                          <a:spcPts val="0"/>
                        </a:spcAft>
                        <a:buNone/>
                      </a:pPr>
                      <a:r>
                        <a:rPr lang="es-ES" sz="1600" u="none" strike="noStrike" cap="none">
                          <a:latin typeface="Arial"/>
                          <a:ea typeface="Arial"/>
                          <a:cs typeface="Arial"/>
                          <a:sym typeface="Arial"/>
                        </a:rPr>
                        <a:t>Ambiental y Social</a:t>
                      </a:r>
                      <a:endParaRPr sz="1600" b="1" u="none" strike="noStrike" cap="none">
                        <a:solidFill>
                          <a:schemeClr val="dk1"/>
                        </a:solidFill>
                        <a:latin typeface="Arial"/>
                        <a:ea typeface="Arial"/>
                        <a:cs typeface="Arial"/>
                        <a:sym typeface="Arial"/>
                      </a:endParaRPr>
                    </a:p>
                  </a:txBody>
                  <a:tcPr marL="68575" marR="68575" marT="0" marB="0" anchor="ctr">
                    <a:solidFill>
                      <a:schemeClr val="lt1"/>
                    </a:solidFill>
                  </a:tcPr>
                </a:tc>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Socioambiental</a:t>
                      </a:r>
                      <a:endParaRPr/>
                    </a:p>
                  </a:txBody>
                  <a:tcPr marL="68575" marR="68575" marT="0" marB="0" anchor="ctr">
                    <a:solidFill>
                      <a:schemeClr val="lt1"/>
                    </a:solidFill>
                  </a:tcPr>
                </a:tc>
                <a:extLst>
                  <a:ext uri="{0D108BD9-81ED-4DB2-BD59-A6C34878D82A}">
                    <a16:rowId xmlns:a16="http://schemas.microsoft.com/office/drawing/2014/main" val="10001"/>
                  </a:ext>
                </a:extLst>
              </a:tr>
              <a:tr h="324625">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Social y Económica</a:t>
                      </a:r>
                      <a:endParaRPr/>
                    </a:p>
                  </a:txBody>
                  <a:tcPr marL="68575" marR="68575" marT="0" marB="0" anchor="ctr">
                    <a:solidFill>
                      <a:srgbClr val="C5FFC5"/>
                    </a:solidFill>
                  </a:tcPr>
                </a:tc>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Socioeconómica</a:t>
                      </a:r>
                      <a:endParaRPr/>
                    </a:p>
                  </a:txBody>
                  <a:tcPr marL="68575" marR="68575" marT="0" marB="0" anchor="ctr">
                    <a:solidFill>
                      <a:srgbClr val="C5FFC5"/>
                    </a:solidFill>
                  </a:tcPr>
                </a:tc>
                <a:extLst>
                  <a:ext uri="{0D108BD9-81ED-4DB2-BD59-A6C34878D82A}">
                    <a16:rowId xmlns:a16="http://schemas.microsoft.com/office/drawing/2014/main" val="10002"/>
                  </a:ext>
                </a:extLst>
              </a:tr>
              <a:tr h="324625">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Económica y Ambiental</a:t>
                      </a:r>
                      <a:endParaRPr/>
                    </a:p>
                  </a:txBody>
                  <a:tcPr marL="68575" marR="68575" marT="0" marB="0" anchor="ctr">
                    <a:solidFill>
                      <a:schemeClr val="lt1"/>
                    </a:solidFill>
                  </a:tcPr>
                </a:tc>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Ecoeficiencia</a:t>
                      </a:r>
                      <a:endParaRPr/>
                    </a:p>
                  </a:txBody>
                  <a:tcPr marL="68575" marR="68575" marT="0" marB="0" anchor="ctr">
                    <a:solidFill>
                      <a:schemeClr val="lt1"/>
                    </a:solidFill>
                  </a:tcPr>
                </a:tc>
                <a:extLst>
                  <a:ext uri="{0D108BD9-81ED-4DB2-BD59-A6C34878D82A}">
                    <a16:rowId xmlns:a16="http://schemas.microsoft.com/office/drawing/2014/main" val="10003"/>
                  </a:ext>
                </a:extLst>
              </a:tr>
              <a:tr h="671550">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Ambiental, Social y Económica</a:t>
                      </a:r>
                      <a:endParaRPr/>
                    </a:p>
                  </a:txBody>
                  <a:tcPr marL="68575" marR="68575" marT="0" marB="0" anchor="ctr">
                    <a:solidFill>
                      <a:srgbClr val="C5FFC5"/>
                    </a:solidFill>
                  </a:tcPr>
                </a:tc>
                <a:tc>
                  <a:txBody>
                    <a:bodyPr/>
                    <a:lstStyle/>
                    <a:p>
                      <a:pPr marL="270510" marR="0" lvl="0" indent="0" algn="ctr" rtl="0">
                        <a:lnSpc>
                          <a:spcPct val="115000"/>
                        </a:lnSpc>
                        <a:spcBef>
                          <a:spcPts val="0"/>
                        </a:spcBef>
                        <a:spcAft>
                          <a:spcPts val="0"/>
                        </a:spcAft>
                        <a:buNone/>
                      </a:pPr>
                      <a:r>
                        <a:rPr lang="es-ES" sz="1600" u="none" strike="noStrike" cap="none">
                          <a:solidFill>
                            <a:schemeClr val="dk1"/>
                          </a:solidFill>
                          <a:latin typeface="Arial"/>
                          <a:ea typeface="Arial"/>
                          <a:cs typeface="Arial"/>
                          <a:sym typeface="Arial"/>
                        </a:rPr>
                        <a:t>Sostenibilidad</a:t>
                      </a:r>
                      <a:r>
                        <a:rPr lang="es-ES" sz="2000" u="none" strike="noStrike" cap="none"/>
                        <a:t> </a:t>
                      </a:r>
                      <a:r>
                        <a:rPr lang="es-ES" sz="1600" u="none" strike="noStrike" cap="none">
                          <a:solidFill>
                            <a:schemeClr val="dk1"/>
                          </a:solidFill>
                          <a:latin typeface="Arial"/>
                          <a:ea typeface="Arial"/>
                          <a:cs typeface="Arial"/>
                          <a:sym typeface="Arial"/>
                        </a:rPr>
                        <a:t>Organizacional</a:t>
                      </a:r>
                      <a:endParaRPr/>
                    </a:p>
                  </a:txBody>
                  <a:tcPr marL="68575" marR="68575" marT="0" marB="0" anchor="ctr">
                    <a:solidFill>
                      <a:srgbClr val="C5FFC5"/>
                    </a:solidFill>
                  </a:tcPr>
                </a:tc>
                <a:extLst>
                  <a:ext uri="{0D108BD9-81ED-4DB2-BD59-A6C34878D82A}">
                    <a16:rowId xmlns:a16="http://schemas.microsoft.com/office/drawing/2014/main" val="10004"/>
                  </a:ext>
                </a:extLst>
              </a:tr>
            </a:tbl>
          </a:graphicData>
        </a:graphic>
      </p:graphicFrame>
      <p:pic>
        <p:nvPicPr>
          <p:cNvPr id="175" name="Google Shape;175;p25" descr="tripé da sustentabilidade"/>
          <p:cNvPicPr preferRelativeResize="0"/>
          <p:nvPr/>
        </p:nvPicPr>
        <p:blipFill rotWithShape="1">
          <a:blip r:embed="rId3">
            <a:alphaModFix/>
          </a:blip>
          <a:srcRect/>
          <a:stretch/>
        </p:blipFill>
        <p:spPr>
          <a:xfrm>
            <a:off x="8617550" y="2511195"/>
            <a:ext cx="3325162" cy="3325162"/>
          </a:xfrm>
          <a:prstGeom prst="rect">
            <a:avLst/>
          </a:prstGeom>
          <a:noFill/>
          <a:ln>
            <a:noFill/>
          </a:ln>
          <a:effectLst>
            <a:reflection stA="50000" endA="300" endPos="55000" sy="-100000" algn="bl" rotWithShape="0"/>
          </a:effectLst>
        </p:spPr>
      </p:pic>
      <p:sp>
        <p:nvSpPr>
          <p:cNvPr id="176" name="Google Shape;176;p25"/>
          <p:cNvSpPr/>
          <p:nvPr/>
        </p:nvSpPr>
        <p:spPr>
          <a:xfrm>
            <a:off x="1767702" y="6115498"/>
            <a:ext cx="9144000" cy="584775"/>
          </a:xfrm>
          <a:prstGeom prst="rect">
            <a:avLst/>
          </a:prstGeom>
          <a:noFill/>
          <a:ln>
            <a:noFill/>
          </a:ln>
        </p:spPr>
        <p:txBody>
          <a:bodyPr spcFirstLastPara="1" wrap="square" lIns="91425" tIns="45700" rIns="91425" bIns="45700" anchor="t" anchorCtr="0">
            <a:noAutofit/>
          </a:bodyPr>
          <a:lstStyle/>
          <a:p>
            <a:pPr marL="92075" marR="0" lvl="0" indent="0" algn="just" rtl="0">
              <a:spcBef>
                <a:spcPts val="0"/>
              </a:spcBef>
              <a:spcAft>
                <a:spcPts val="0"/>
              </a:spcAft>
              <a:buNone/>
            </a:pPr>
            <a:r>
              <a:rPr lang="es-ES" sz="1600" dirty="0">
                <a:solidFill>
                  <a:srgbClr val="000000"/>
                </a:solidFill>
                <a:latin typeface="Arial"/>
                <a:ea typeface="Arial"/>
                <a:cs typeface="Arial"/>
                <a:sym typeface="Arial"/>
              </a:rPr>
              <a:t>Elaborado por </a:t>
            </a:r>
            <a:r>
              <a:rPr lang="es-ES" sz="1600" dirty="0" err="1">
                <a:solidFill>
                  <a:srgbClr val="000000"/>
                </a:solidFill>
                <a:latin typeface="Arial"/>
                <a:ea typeface="Arial"/>
                <a:cs typeface="Arial"/>
                <a:sym typeface="Arial"/>
              </a:rPr>
              <a:t>Filipe</a:t>
            </a:r>
            <a:r>
              <a:rPr lang="es-ES" sz="1600" dirty="0">
                <a:solidFill>
                  <a:srgbClr val="000000"/>
                </a:solidFill>
                <a:latin typeface="Arial"/>
                <a:ea typeface="Arial"/>
                <a:cs typeface="Arial"/>
                <a:sym typeface="Arial"/>
              </a:rPr>
              <a:t> de Almeida Santos. Basado en: </a:t>
            </a:r>
            <a:r>
              <a:rPr lang="es-ES" sz="1600" dirty="0" err="1">
                <a:solidFill>
                  <a:srgbClr val="000000"/>
                </a:solidFill>
                <a:latin typeface="Arial"/>
                <a:ea typeface="Arial"/>
                <a:cs typeface="Arial"/>
                <a:sym typeface="Arial"/>
              </a:rPr>
              <a:t>Savitz</a:t>
            </a:r>
            <a:r>
              <a:rPr lang="es-ES" sz="1600" dirty="0">
                <a:solidFill>
                  <a:srgbClr val="000000"/>
                </a:solidFill>
                <a:latin typeface="Arial"/>
                <a:ea typeface="Arial"/>
                <a:cs typeface="Arial"/>
                <a:sym typeface="Arial"/>
              </a:rPr>
              <a:t> e Weber (2007); </a:t>
            </a:r>
            <a:r>
              <a:rPr lang="es-ES" sz="1600" dirty="0" err="1">
                <a:solidFill>
                  <a:srgbClr val="000000"/>
                </a:solidFill>
                <a:latin typeface="Arial"/>
                <a:ea typeface="Arial"/>
                <a:cs typeface="Arial"/>
                <a:sym typeface="Arial"/>
              </a:rPr>
              <a:t>Dyllick</a:t>
            </a:r>
            <a:r>
              <a:rPr lang="es-ES" sz="1600" dirty="0">
                <a:solidFill>
                  <a:srgbClr val="000000"/>
                </a:solidFill>
                <a:latin typeface="Arial"/>
                <a:ea typeface="Arial"/>
                <a:cs typeface="Arial"/>
                <a:sym typeface="Arial"/>
              </a:rPr>
              <a:t> e </a:t>
            </a:r>
            <a:r>
              <a:rPr lang="es-ES" sz="1600" dirty="0" err="1">
                <a:solidFill>
                  <a:srgbClr val="000000"/>
                </a:solidFill>
                <a:latin typeface="Arial"/>
                <a:ea typeface="Arial"/>
                <a:cs typeface="Arial"/>
                <a:sym typeface="Arial"/>
              </a:rPr>
              <a:t>Hockerts</a:t>
            </a:r>
            <a:r>
              <a:rPr lang="es-ES" sz="1600" dirty="0">
                <a:solidFill>
                  <a:srgbClr val="000000"/>
                </a:solidFill>
                <a:latin typeface="Arial"/>
                <a:ea typeface="Arial"/>
                <a:cs typeface="Arial"/>
                <a:sym typeface="Arial"/>
              </a:rPr>
              <a:t> (2002) e </a:t>
            </a:r>
            <a:r>
              <a:rPr lang="es-ES" sz="1600" dirty="0" err="1">
                <a:solidFill>
                  <a:srgbClr val="000000"/>
                </a:solidFill>
                <a:latin typeface="Arial"/>
                <a:ea typeface="Arial"/>
                <a:cs typeface="Arial"/>
                <a:sym typeface="Arial"/>
              </a:rPr>
              <a:t>Elkington</a:t>
            </a:r>
            <a:r>
              <a:rPr lang="es-ES" sz="1600" dirty="0">
                <a:solidFill>
                  <a:srgbClr val="000000"/>
                </a:solidFill>
                <a:latin typeface="Arial"/>
                <a:ea typeface="Arial"/>
                <a:cs typeface="Arial"/>
                <a:sym typeface="Arial"/>
              </a:rPr>
              <a:t> (1999).</a:t>
            </a:r>
            <a:endParaRPr dirty="0"/>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6"/>
          <p:cNvSpPr/>
          <p:nvPr/>
        </p:nvSpPr>
        <p:spPr>
          <a:xfrm>
            <a:off x="2262672" y="1657581"/>
            <a:ext cx="9377944"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DIMENSIÓN 2 - RESPETO A LA MULTICULTURALIDAD</a:t>
            </a:r>
            <a:endParaRPr sz="2800" b="1" dirty="0">
              <a:solidFill>
                <a:srgbClr val="00B0F0"/>
              </a:solidFill>
              <a:latin typeface="Arial"/>
              <a:ea typeface="Arial"/>
              <a:cs typeface="Arial"/>
              <a:sym typeface="Arial"/>
            </a:endParaRPr>
          </a:p>
        </p:txBody>
      </p:sp>
      <p:sp>
        <p:nvSpPr>
          <p:cNvPr id="182" name="Google Shape;182;p26"/>
          <p:cNvSpPr txBox="1"/>
          <p:nvPr/>
        </p:nvSpPr>
        <p:spPr>
          <a:xfrm>
            <a:off x="1429870" y="2673277"/>
            <a:ext cx="9574306" cy="3831818"/>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Las personas que </a:t>
            </a:r>
            <a:r>
              <a:rPr lang="es-ES" sz="1800" dirty="0">
                <a:solidFill>
                  <a:schemeClr val="dk1"/>
                </a:solidFill>
              </a:rPr>
              <a:t>hacen parte de</a:t>
            </a:r>
            <a:r>
              <a:rPr lang="es-ES" sz="1800" dirty="0">
                <a:solidFill>
                  <a:schemeClr val="dk1"/>
                </a:solidFill>
                <a:latin typeface="Arial"/>
                <a:ea typeface="Arial"/>
                <a:cs typeface="Arial"/>
                <a:sym typeface="Arial"/>
              </a:rPr>
              <a:t> la empresa, deben tener una mirada</a:t>
            </a:r>
            <a:r>
              <a:rPr lang="es-ES" sz="1800" dirty="0">
                <a:solidFill>
                  <a:schemeClr val="tx1"/>
                </a:solidFill>
                <a:latin typeface="Arial"/>
                <a:ea typeface="Arial"/>
                <a:cs typeface="Arial"/>
                <a:sym typeface="Arial"/>
              </a:rPr>
              <a:t> multicultural </a:t>
            </a:r>
            <a:r>
              <a:rPr lang="es-ES" sz="1800" dirty="0">
                <a:solidFill>
                  <a:schemeClr val="dk1"/>
                </a:solidFill>
                <a:latin typeface="Arial"/>
                <a:ea typeface="Arial"/>
                <a:cs typeface="Arial"/>
                <a:sym typeface="Arial"/>
              </a:rPr>
              <a:t>y actuar de forma sostenible, desde el punto de vista social, ambiental y económico. Llevando en consideración la multiculturalidad, seguramente estarán respetando aspectos como:</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La vida; </a:t>
            </a:r>
            <a:endParaRPr dirty="0"/>
          </a:p>
          <a:p>
            <a:pPr marL="742950" marR="0" lvl="1" indent="-285750" algn="l"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La valorización del individuo;</a:t>
            </a:r>
            <a:endParaRPr dirty="0"/>
          </a:p>
          <a:p>
            <a:pPr marL="742950" marR="0" lvl="1" indent="-285750" algn="l"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El ecosistema;</a:t>
            </a:r>
            <a:endParaRPr dirty="0"/>
          </a:p>
          <a:p>
            <a:pPr marL="742950" marR="0" lvl="1" indent="-285750" algn="l"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Las diferencias culturales, religiosas, étnico-raciales y otras.</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p:nvPr/>
        </p:nvSpPr>
        <p:spPr>
          <a:xfrm>
            <a:off x="2304874" y="1756545"/>
            <a:ext cx="8583953"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DIMENSIÓN 2 - RESPETO A LA MULTICULTURALIDAD</a:t>
            </a:r>
            <a:endParaRPr sz="2800" b="1" dirty="0">
              <a:solidFill>
                <a:srgbClr val="00B0F0"/>
              </a:solidFill>
              <a:latin typeface="Arial"/>
              <a:ea typeface="Arial"/>
              <a:cs typeface="Arial"/>
              <a:sym typeface="Arial"/>
            </a:endParaRPr>
          </a:p>
        </p:txBody>
      </p:sp>
      <p:sp>
        <p:nvSpPr>
          <p:cNvPr id="188" name="Google Shape;188;p27"/>
          <p:cNvSpPr txBox="1"/>
          <p:nvPr/>
        </p:nvSpPr>
        <p:spPr>
          <a:xfrm>
            <a:off x="1744826" y="3429001"/>
            <a:ext cx="9319725" cy="1615827"/>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Esta mirada multicultural debe ser integral, sistémica, </a:t>
            </a:r>
            <a:r>
              <a:rPr lang="es-ES" sz="1800" dirty="0">
                <a:solidFill>
                  <a:schemeClr val="dk1"/>
                </a:solidFill>
              </a:rPr>
              <a:t>y tener por principio </a:t>
            </a:r>
            <a:r>
              <a:rPr lang="es-ES" sz="1800" dirty="0">
                <a:solidFill>
                  <a:schemeClr val="dk1"/>
                </a:solidFill>
                <a:latin typeface="Arial"/>
                <a:ea typeface="Arial"/>
                <a:cs typeface="Arial"/>
                <a:sym typeface="Arial"/>
              </a:rPr>
              <a:t>que la sociedad es globalizada y que por esta razón está en constante evolución. </a:t>
            </a:r>
            <a:r>
              <a:rPr lang="es-ES" sz="1800" dirty="0">
                <a:solidFill>
                  <a:schemeClr val="dk1"/>
                </a:solidFill>
              </a:rPr>
              <a:t>La mirada multicultural se construye </a:t>
            </a:r>
            <a:r>
              <a:rPr lang="es-ES" sz="1800" dirty="0">
                <a:solidFill>
                  <a:schemeClr val="dk1"/>
                </a:solidFill>
                <a:latin typeface="Arial"/>
                <a:ea typeface="Arial"/>
                <a:cs typeface="Arial"/>
                <a:sym typeface="Arial"/>
              </a:rPr>
              <a:t>por medio de políticas siempre revisadas y </a:t>
            </a:r>
            <a:r>
              <a:rPr lang="es-ES" sz="1800" dirty="0">
                <a:solidFill>
                  <a:schemeClr val="dk1"/>
                </a:solidFill>
              </a:rPr>
              <a:t>de gran envergadura</a:t>
            </a:r>
            <a:r>
              <a:rPr lang="es-ES" sz="1800"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p:nvPr/>
        </p:nvSpPr>
        <p:spPr>
          <a:xfrm>
            <a:off x="2784550" y="1843172"/>
            <a:ext cx="806397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chemeClr val="dk1"/>
                </a:solidFill>
                <a:latin typeface="Arial"/>
                <a:ea typeface="Arial"/>
                <a:cs typeface="Arial"/>
                <a:sym typeface="Arial"/>
              </a:rPr>
              <a:t> </a:t>
            </a:r>
            <a:r>
              <a:rPr lang="es-ES" sz="2800" b="1" dirty="0">
                <a:solidFill>
                  <a:srgbClr val="00B0F0"/>
                </a:solidFill>
                <a:latin typeface="Arial"/>
                <a:ea typeface="Arial"/>
                <a:cs typeface="Arial"/>
                <a:sym typeface="Arial"/>
              </a:rPr>
              <a:t>DIMENSIÓN 3 - APRENDIZAJE CONTINUO</a:t>
            </a:r>
            <a:endParaRPr sz="2800" dirty="0">
              <a:solidFill>
                <a:schemeClr val="dk1"/>
              </a:solidFill>
              <a:latin typeface="Calibri"/>
              <a:ea typeface="Calibri"/>
              <a:cs typeface="Calibri"/>
              <a:sym typeface="Calibri"/>
            </a:endParaRPr>
          </a:p>
        </p:txBody>
      </p:sp>
      <p:sp>
        <p:nvSpPr>
          <p:cNvPr id="194" name="Google Shape;194;p28"/>
          <p:cNvSpPr txBox="1"/>
          <p:nvPr/>
        </p:nvSpPr>
        <p:spPr>
          <a:xfrm>
            <a:off x="1391873" y="3284984"/>
            <a:ext cx="9312639" cy="1807968"/>
          </a:xfrm>
          <a:prstGeom prst="rect">
            <a:avLst/>
          </a:prstGeom>
          <a:noFill/>
          <a:ln>
            <a:noFill/>
          </a:ln>
        </p:spPr>
        <p:txBody>
          <a:bodyPr spcFirstLastPara="1" wrap="square" lIns="91425" tIns="45700" rIns="91425" bIns="45700" anchor="t" anchorCtr="0">
            <a:noAutofit/>
          </a:bodyPr>
          <a:lstStyle/>
          <a:p>
            <a:pPr marL="542925" marR="0" lvl="0" indent="-4763" algn="just" rtl="0">
              <a:lnSpc>
                <a:spcPct val="150000"/>
              </a:lnSpc>
              <a:spcBef>
                <a:spcPts val="0"/>
              </a:spcBef>
              <a:spcAft>
                <a:spcPts val="0"/>
              </a:spcAft>
              <a:buNone/>
            </a:pPr>
            <a:r>
              <a:rPr lang="es-ES" sz="1800" dirty="0">
                <a:solidFill>
                  <a:schemeClr val="dk1"/>
                </a:solidFill>
                <a:latin typeface="Arial"/>
                <a:ea typeface="Arial"/>
                <a:cs typeface="Arial"/>
                <a:sym typeface="Arial"/>
              </a:rPr>
              <a:t>La educación y el aprendizaje continuo, incluso intensa actualización, son necesarios para acompañar las nuevas realidades sociales y </a:t>
            </a:r>
            <a:r>
              <a:rPr lang="es-ES" sz="1800" dirty="0">
                <a:solidFill>
                  <a:schemeClr val="dk1"/>
                </a:solidFill>
              </a:rPr>
              <a:t>sus</a:t>
            </a:r>
            <a:r>
              <a:rPr lang="es-ES" sz="1800" dirty="0">
                <a:solidFill>
                  <a:schemeClr val="dk1"/>
                </a:solidFill>
                <a:latin typeface="Arial"/>
                <a:ea typeface="Arial"/>
                <a:cs typeface="Arial"/>
                <a:sym typeface="Arial"/>
              </a:rPr>
              <a:t> posibles impactos. Si la sociedad se desarrolla </a:t>
            </a:r>
            <a:r>
              <a:rPr lang="es-ES" sz="1800" dirty="0">
                <a:solidFill>
                  <a:schemeClr val="dk1"/>
                </a:solidFill>
              </a:rPr>
              <a:t>al</a:t>
            </a:r>
            <a:r>
              <a:rPr lang="es-ES" sz="1800" dirty="0">
                <a:solidFill>
                  <a:schemeClr val="dk1"/>
                </a:solidFill>
                <a:latin typeface="Arial"/>
                <a:ea typeface="Arial"/>
                <a:cs typeface="Arial"/>
                <a:sym typeface="Arial"/>
              </a:rPr>
              <a:t> seguimiento de las cuestiones éticas, también debe desarrollarse. </a:t>
            </a:r>
            <a:endParaRPr dirty="0"/>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p:nvPr/>
        </p:nvSpPr>
        <p:spPr>
          <a:xfrm>
            <a:off x="3597211" y="1732134"/>
            <a:ext cx="518501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DIMENSIÓN 4 – INNOVACIÓN</a:t>
            </a:r>
            <a:endParaRPr sz="2800" b="1">
              <a:solidFill>
                <a:srgbClr val="00B0F0"/>
              </a:solidFill>
              <a:latin typeface="Arial"/>
              <a:ea typeface="Arial"/>
              <a:cs typeface="Arial"/>
              <a:sym typeface="Arial"/>
            </a:endParaRPr>
          </a:p>
        </p:txBody>
      </p:sp>
      <p:sp>
        <p:nvSpPr>
          <p:cNvPr id="200" name="Google Shape;200;p29"/>
          <p:cNvSpPr txBox="1"/>
          <p:nvPr/>
        </p:nvSpPr>
        <p:spPr>
          <a:xfrm>
            <a:off x="1604269" y="3031588"/>
            <a:ext cx="9170894" cy="2446824"/>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Con educación y el aprendizaje </a:t>
            </a:r>
            <a:r>
              <a:rPr lang="es-ES" sz="1800" dirty="0">
                <a:solidFill>
                  <a:schemeClr val="dk1"/>
                </a:solidFill>
              </a:rPr>
              <a:t>c</a:t>
            </a:r>
            <a:r>
              <a:rPr lang="es-ES" sz="1800" dirty="0">
                <a:solidFill>
                  <a:schemeClr val="dk1"/>
                </a:solidFill>
                <a:latin typeface="Arial"/>
                <a:ea typeface="Arial"/>
                <a:cs typeface="Arial"/>
                <a:sym typeface="Arial"/>
              </a:rPr>
              <a:t>ontinuo, la innovación es una consecuencia. Pero sin embargo, es necesario que sea incentivada por las organizaciones. La innovación debe considerarse una de las dimensiones de la ética empresarial por su papel en el desarrollo de nuevas tecnologías y procesos éticos capaces de contribuir </a:t>
            </a:r>
            <a:r>
              <a:rPr lang="es-ES" sz="1800" dirty="0">
                <a:solidFill>
                  <a:schemeClr val="dk1"/>
                </a:solidFill>
              </a:rPr>
              <a:t>a</a:t>
            </a:r>
            <a:r>
              <a:rPr lang="es-ES" sz="1800" dirty="0">
                <a:solidFill>
                  <a:schemeClr val="dk1"/>
                </a:solidFill>
                <a:latin typeface="Arial"/>
                <a:ea typeface="Arial"/>
                <a:cs typeface="Arial"/>
                <a:sym typeface="Arial"/>
              </a:rPr>
              <a:t> la sociedad.</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p:nvPr/>
        </p:nvSpPr>
        <p:spPr>
          <a:xfrm>
            <a:off x="2399919" y="1685179"/>
            <a:ext cx="873664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dirty="0">
                <a:solidFill>
                  <a:srgbClr val="00B0F0"/>
                </a:solidFill>
                <a:latin typeface="Arial"/>
                <a:ea typeface="Arial"/>
                <a:cs typeface="Arial"/>
                <a:sym typeface="Arial"/>
              </a:rPr>
              <a:t> DIMENSIÓN 5 – GOBERNANZA CORPORATIVA</a:t>
            </a:r>
            <a:endParaRPr sz="2800" dirty="0">
              <a:solidFill>
                <a:schemeClr val="dk1"/>
              </a:solidFill>
              <a:latin typeface="Arial"/>
              <a:ea typeface="Arial"/>
              <a:cs typeface="Arial"/>
              <a:sym typeface="Arial"/>
            </a:endParaRPr>
          </a:p>
        </p:txBody>
      </p:sp>
      <p:sp>
        <p:nvSpPr>
          <p:cNvPr id="206" name="Google Shape;206;p30"/>
          <p:cNvSpPr txBox="1"/>
          <p:nvPr/>
        </p:nvSpPr>
        <p:spPr>
          <a:xfrm>
            <a:off x="1547447" y="2706292"/>
            <a:ext cx="9340947" cy="211852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br>
              <a:rPr lang="es-ES" sz="1800" dirty="0">
                <a:solidFill>
                  <a:schemeClr val="dk1"/>
                </a:solidFill>
                <a:latin typeface="Arial"/>
                <a:ea typeface="Arial"/>
                <a:cs typeface="Arial"/>
                <a:sym typeface="Arial"/>
              </a:rPr>
            </a:br>
            <a:r>
              <a:rPr lang="es-ES" sz="1800" dirty="0">
                <a:solidFill>
                  <a:schemeClr val="dk1"/>
                </a:solidFill>
                <a:latin typeface="Arial"/>
                <a:ea typeface="Arial"/>
                <a:cs typeface="Arial"/>
                <a:sym typeface="Arial"/>
              </a:rPr>
              <a:t>Según el IBGC (Instituto Brasileño de Gobernanza Corporativa)*: La gobernanza corporativa es el sistema por el cual las organizaciones son </a:t>
            </a:r>
            <a:r>
              <a:rPr lang="es-ES" sz="1800" dirty="0">
                <a:solidFill>
                  <a:schemeClr val="dk1"/>
                </a:solidFill>
              </a:rPr>
              <a:t>administradas</a:t>
            </a:r>
            <a:r>
              <a:rPr lang="es-ES" sz="1800" dirty="0">
                <a:solidFill>
                  <a:schemeClr val="dk1"/>
                </a:solidFill>
                <a:latin typeface="Arial"/>
                <a:ea typeface="Arial"/>
                <a:cs typeface="Arial"/>
                <a:sym typeface="Arial"/>
              </a:rPr>
              <a:t>, monitoreadas </a:t>
            </a:r>
            <a:r>
              <a:rPr lang="es-ES" sz="1800" dirty="0">
                <a:solidFill>
                  <a:schemeClr val="dk1"/>
                </a:solidFill>
              </a:rPr>
              <a:t>y</a:t>
            </a:r>
            <a:r>
              <a:rPr lang="es-ES" sz="1800" dirty="0">
                <a:solidFill>
                  <a:schemeClr val="dk1"/>
                </a:solidFill>
                <a:latin typeface="Arial"/>
                <a:ea typeface="Arial"/>
                <a:cs typeface="Arial"/>
                <a:sym typeface="Arial"/>
              </a:rPr>
              <a:t> estimuladas, involucrando prácticas y relaciones entre propietarios, consejo de administración, directorio y órganos de control. </a:t>
            </a:r>
            <a:endParaRPr dirty="0"/>
          </a:p>
        </p:txBody>
      </p:sp>
      <p:sp>
        <p:nvSpPr>
          <p:cNvPr id="207" name="Google Shape;207;p30"/>
          <p:cNvSpPr/>
          <p:nvPr/>
        </p:nvSpPr>
        <p:spPr>
          <a:xfrm>
            <a:off x="1775520" y="5823095"/>
            <a:ext cx="10041341" cy="784225"/>
          </a:xfrm>
          <a:prstGeom prst="rect">
            <a:avLst/>
          </a:prstGeom>
          <a:noFill/>
          <a:ln>
            <a:noFill/>
          </a:ln>
        </p:spPr>
        <p:txBody>
          <a:bodyPr spcFirstLastPara="1" wrap="square" lIns="91425" tIns="45700" rIns="91425" bIns="45700" anchor="t" anchorCtr="0">
            <a:noAutofit/>
          </a:bodyPr>
          <a:lstStyle/>
          <a:p>
            <a:pPr marL="0" marR="0" lvl="0" indent="0" algn="just" rtl="0">
              <a:lnSpc>
                <a:spcPct val="112500"/>
              </a:lnSpc>
              <a:spcBef>
                <a:spcPts val="0"/>
              </a:spcBef>
              <a:spcAft>
                <a:spcPts val="0"/>
              </a:spcAft>
              <a:buNone/>
            </a:pPr>
            <a:r>
              <a:rPr lang="es-ES" sz="1600" dirty="0">
                <a:solidFill>
                  <a:srgbClr val="000000"/>
                </a:solidFill>
                <a:latin typeface="Arial"/>
                <a:ea typeface="Arial"/>
                <a:cs typeface="Arial"/>
                <a:sym typeface="Arial"/>
              </a:rPr>
              <a:t>Fuente: IBGC (INSTITUTO BRASILEIRO DE GOVERNANÇA CORPORATIVA). Código das </a:t>
            </a:r>
            <a:r>
              <a:rPr lang="es-ES" sz="1600" dirty="0" err="1">
                <a:solidFill>
                  <a:srgbClr val="000000"/>
                </a:solidFill>
                <a:latin typeface="Arial"/>
                <a:ea typeface="Arial"/>
                <a:cs typeface="Arial"/>
                <a:sym typeface="Arial"/>
              </a:rPr>
              <a:t>Melhores</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Práticas</a:t>
            </a:r>
            <a:r>
              <a:rPr lang="es-ES" sz="1600" dirty="0">
                <a:solidFill>
                  <a:srgbClr val="000000"/>
                </a:solidFill>
                <a:latin typeface="Arial"/>
                <a:ea typeface="Arial"/>
                <a:cs typeface="Arial"/>
                <a:sym typeface="Arial"/>
              </a:rPr>
              <a:t> de </a:t>
            </a:r>
            <a:r>
              <a:rPr lang="es-ES" sz="1600" dirty="0" err="1">
                <a:solidFill>
                  <a:srgbClr val="000000"/>
                </a:solidFill>
                <a:latin typeface="Arial"/>
                <a:ea typeface="Arial"/>
                <a:cs typeface="Arial"/>
                <a:sym typeface="Arial"/>
              </a:rPr>
              <a:t>Governança</a:t>
            </a:r>
            <a:r>
              <a:rPr lang="es-ES" sz="1600" dirty="0">
                <a:solidFill>
                  <a:srgbClr val="000000"/>
                </a:solidFill>
                <a:latin typeface="Arial"/>
                <a:ea typeface="Arial"/>
                <a:cs typeface="Arial"/>
                <a:sym typeface="Arial"/>
              </a:rPr>
              <a:t> Corporativa. 4ª Ed. São Paulo: IBGC, 2009. Disponible en: </a:t>
            </a:r>
            <a:r>
              <a:rPr lang="es-ES" sz="1600" u="sng" dirty="0">
                <a:solidFill>
                  <a:schemeClr val="hlink"/>
                </a:solidFill>
                <a:latin typeface="Arial"/>
                <a:ea typeface="Arial"/>
                <a:cs typeface="Arial"/>
                <a:sym typeface="Arial"/>
                <a:hlinkClick r:id="rId3"/>
              </a:rPr>
              <a:t>http://www.ibgc.org.br/CodigoMelhoresPraticas.aspx</a:t>
            </a:r>
            <a:endParaRPr sz="1600" dirty="0">
              <a:solidFill>
                <a:srgbClr val="000000"/>
              </a:solidFill>
              <a:latin typeface="Arial"/>
              <a:ea typeface="Arial"/>
              <a:cs typeface="Arial"/>
              <a:sym typeface="Arial"/>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1"/>
          <p:cNvSpPr/>
          <p:nvPr/>
        </p:nvSpPr>
        <p:spPr>
          <a:xfrm>
            <a:off x="2124159" y="1782165"/>
            <a:ext cx="7962436" cy="52322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800" b="1">
                <a:solidFill>
                  <a:schemeClr val="dk1"/>
                </a:solidFill>
                <a:latin typeface="Tahoma"/>
                <a:ea typeface="Tahoma"/>
                <a:cs typeface="Tahoma"/>
                <a:sym typeface="Tahoma"/>
              </a:rPr>
              <a:t> </a:t>
            </a:r>
            <a:r>
              <a:rPr lang="es-ES" sz="2800" b="1">
                <a:solidFill>
                  <a:srgbClr val="00B0F0"/>
                </a:solidFill>
                <a:latin typeface="Tahoma"/>
                <a:ea typeface="Tahoma"/>
                <a:cs typeface="Tahoma"/>
                <a:sym typeface="Tahoma"/>
              </a:rPr>
              <a:t>ASPECTOS FUNDAMENTALES DE LA ÉTICA </a:t>
            </a:r>
            <a:endParaRPr/>
          </a:p>
        </p:txBody>
      </p:sp>
      <p:sp>
        <p:nvSpPr>
          <p:cNvPr id="213" name="Google Shape;213;p31"/>
          <p:cNvSpPr txBox="1"/>
          <p:nvPr/>
        </p:nvSpPr>
        <p:spPr>
          <a:xfrm>
            <a:off x="1828800" y="2546252"/>
            <a:ext cx="9045526" cy="452431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Uno de los aspectos fundamentales de la ética es la necesidad de su utilización de manera integral. Esta integración debe abarcar:</a:t>
            </a:r>
            <a:endParaRPr sz="18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800" dirty="0">
              <a:solidFill>
                <a:schemeClr val="dk1"/>
              </a:solidFill>
              <a:latin typeface="Arial"/>
              <a:ea typeface="Arial"/>
              <a:cs typeface="Arial"/>
              <a:sym typeface="Arial"/>
            </a:endParaRPr>
          </a:p>
          <a:p>
            <a:pPr marL="800100" marR="0" lvl="1" indent="-342900" algn="l"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Aspectos temporales;</a:t>
            </a:r>
            <a:endParaRPr dirty="0"/>
          </a:p>
          <a:p>
            <a:pPr marL="800100" marR="0" lvl="1" indent="-342900" algn="l"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Todas las áreas internas;</a:t>
            </a:r>
            <a:endParaRPr dirty="0"/>
          </a:p>
          <a:p>
            <a:pPr marL="800100" marR="0" lvl="1" indent="-342900" algn="l"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Ambientes internos y externos;</a:t>
            </a:r>
            <a:endParaRPr dirty="0"/>
          </a:p>
          <a:p>
            <a:pPr marL="800100" marR="0" lvl="1" indent="-342900" algn="l"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Diferentes niveles jerárquicos;</a:t>
            </a:r>
            <a:endParaRPr dirty="0"/>
          </a:p>
          <a:p>
            <a:pPr marL="800100" marR="0" lvl="1" indent="-342900" algn="l"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Todos los agentes de la cadena de producción.</a:t>
            </a:r>
            <a:endParaRPr dirty="0"/>
          </a:p>
          <a:p>
            <a:pPr marL="800100" marR="0" lvl="1" indent="-228600" algn="l" rtl="0">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a:p>
            <a:pPr marL="800100" marR="0" lvl="1" indent="-228600" algn="l" rtl="0">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a:p>
            <a:pPr marL="800100" marR="0" lvl="1" indent="-228600" algn="l" rtl="0">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a:p>
            <a:pPr marL="342900" marR="0" lvl="0" indent="-228600" algn="l" rtl="0">
              <a:spcBef>
                <a:spcPts val="0"/>
              </a:spcBef>
              <a:spcAft>
                <a:spcPts val="0"/>
              </a:spcAft>
              <a:buClr>
                <a:srgbClr val="FF0000"/>
              </a:buClr>
              <a:buSzPts val="1800"/>
              <a:buFont typeface="Calibri"/>
              <a:buNone/>
            </a:pPr>
            <a:endParaRPr sz="1800" dirty="0">
              <a:solidFill>
                <a:schemeClr val="dk1"/>
              </a:solidFill>
              <a:latin typeface="Calibri"/>
              <a:ea typeface="Calibri"/>
              <a:cs typeface="Calibri"/>
              <a:sym typeface="Calibri"/>
            </a:endParaRPr>
          </a:p>
        </p:txBody>
      </p:sp>
      <p:sp>
        <p:nvSpPr>
          <p:cNvPr id="214" name="Google Shape;214;p31"/>
          <p:cNvSpPr/>
          <p:nvPr/>
        </p:nvSpPr>
        <p:spPr>
          <a:xfrm>
            <a:off x="2124159" y="6286129"/>
            <a:ext cx="8501062"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a:solidFill>
                  <a:schemeClr val="dk1"/>
                </a:solidFill>
                <a:latin typeface="Arial"/>
                <a:ea typeface="Arial"/>
                <a:cs typeface="Arial"/>
                <a:sym typeface="Arial"/>
              </a:rPr>
              <a:t>Fonte: Santos, Fernando de Almeida. Ética Empresarial . São Paulo: Atlas, 2015. </a:t>
            </a:r>
            <a:endParaRPr sz="16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2"/>
          <p:cNvSpPr/>
          <p:nvPr/>
        </p:nvSpPr>
        <p:spPr>
          <a:xfrm>
            <a:off x="1125416" y="1697759"/>
            <a:ext cx="9893637"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ASPECTOS CONSIDERADOS EN LA ELABORACIÓN DEL CÓDIGO DE CONDUCTA</a:t>
            </a:r>
            <a:endParaRPr sz="2800" b="1">
              <a:solidFill>
                <a:srgbClr val="00B0F0"/>
              </a:solidFill>
              <a:latin typeface="Arial"/>
              <a:ea typeface="Arial"/>
              <a:cs typeface="Arial"/>
              <a:sym typeface="Arial"/>
            </a:endParaRPr>
          </a:p>
        </p:txBody>
      </p:sp>
      <p:sp>
        <p:nvSpPr>
          <p:cNvPr id="220" name="Google Shape;220;p32"/>
          <p:cNvSpPr txBox="1"/>
          <p:nvPr/>
        </p:nvSpPr>
        <p:spPr>
          <a:xfrm>
            <a:off x="2217686" y="3303181"/>
            <a:ext cx="8918874" cy="3554819"/>
          </a:xfrm>
          <a:prstGeom prst="rect">
            <a:avLst/>
          </a:prstGeom>
          <a:noFill/>
          <a:ln>
            <a:noFill/>
          </a:ln>
        </p:spPr>
        <p:txBody>
          <a:bodyPr spcFirstLastPara="1" wrap="square" lIns="91425" tIns="45700" rIns="91425" bIns="45700" anchor="t" anchorCtr="0">
            <a:noAutofit/>
          </a:bodyPr>
          <a:lstStyle/>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La misión, los valores y los objetivos de la empresa</a:t>
            </a:r>
            <a:endParaRPr dirty="0"/>
          </a:p>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La realidad y el contexto institucional</a:t>
            </a:r>
            <a:endParaRPr dirty="0"/>
          </a:p>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Aspectos legales</a:t>
            </a:r>
            <a:endParaRPr dirty="0"/>
          </a:p>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La comunidad interna</a:t>
            </a:r>
            <a:endParaRPr dirty="0"/>
          </a:p>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La comunidad externa</a:t>
            </a:r>
            <a:endParaRPr dirty="0"/>
          </a:p>
          <a:p>
            <a:pPr marL="800100" marR="0" lvl="1" indent="-342900" algn="just" rtl="0">
              <a:lnSpc>
                <a:spcPct val="150000"/>
              </a:lnSpc>
              <a:spcBef>
                <a:spcPts val="0"/>
              </a:spcBef>
              <a:spcAft>
                <a:spcPts val="0"/>
              </a:spcAft>
              <a:buClr>
                <a:srgbClr val="FF0000"/>
              </a:buClr>
              <a:buSzPts val="1800"/>
              <a:buFont typeface="Calibri"/>
              <a:buAutoNum type="alphaLcPeriod"/>
            </a:pPr>
            <a:r>
              <a:rPr lang="es-ES" sz="1800" b="0" i="0" u="none" strike="noStrike" cap="none" dirty="0">
                <a:solidFill>
                  <a:schemeClr val="dk1"/>
                </a:solidFill>
                <a:latin typeface="Arial"/>
                <a:ea typeface="Arial"/>
                <a:cs typeface="Arial"/>
                <a:sym typeface="Arial"/>
              </a:rPr>
              <a:t>La multiculturalidad, los aspectos étnicos y religiosos.</a:t>
            </a:r>
            <a:endParaRPr dirty="0"/>
          </a:p>
          <a:p>
            <a:pPr marL="800100" marR="0" lvl="1" indent="-228600" algn="l" rtl="0">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a:p>
            <a:pPr marL="800100" marR="0" lvl="1" indent="-228600" algn="l" rtl="0">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3143482" y="1200851"/>
            <a:ext cx="617001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dirty="0">
                <a:solidFill>
                  <a:srgbClr val="00B0F0"/>
                </a:solidFill>
                <a:sym typeface="Arial"/>
              </a:rPr>
              <a:t>BREVE CURRÍCULO</a:t>
            </a:r>
            <a:endParaRPr lang="es-ES" sz="2800" dirty="0"/>
          </a:p>
        </p:txBody>
      </p:sp>
      <p:sp>
        <p:nvSpPr>
          <p:cNvPr id="100" name="Google Shape;100;p14"/>
          <p:cNvSpPr txBox="1"/>
          <p:nvPr/>
        </p:nvSpPr>
        <p:spPr>
          <a:xfrm>
            <a:off x="3454382" y="1785421"/>
            <a:ext cx="59944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b="1" dirty="0">
                <a:solidFill>
                  <a:srgbClr val="D5035E"/>
                </a:solidFill>
                <a:sym typeface="Arial"/>
              </a:rPr>
              <a:t>Fernando de Almeida Santos</a:t>
            </a:r>
            <a:endParaRPr sz="3200" dirty="0"/>
          </a:p>
        </p:txBody>
      </p:sp>
      <p:sp>
        <p:nvSpPr>
          <p:cNvPr id="101" name="Google Shape;101;p14"/>
          <p:cNvSpPr txBox="1"/>
          <p:nvPr/>
        </p:nvSpPr>
        <p:spPr>
          <a:xfrm>
            <a:off x="960374" y="2492896"/>
            <a:ext cx="10536226" cy="3744416"/>
          </a:xfrm>
          <a:prstGeom prst="rect">
            <a:avLst/>
          </a:prstGeom>
          <a:noFill/>
          <a:ln>
            <a:noFill/>
          </a:ln>
        </p:spPr>
        <p:txBody>
          <a:bodyPr spcFirstLastPara="1" wrap="square" lIns="91425" tIns="45700" rIns="91425" bIns="45700" anchor="t" anchorCtr="0">
            <a:noAutofit/>
          </a:bodyPr>
          <a:lstStyle/>
          <a:p>
            <a:pPr marL="285750" lvl="0" indent="-285750" algn="just">
              <a:lnSpc>
                <a:spcPct val="150000"/>
              </a:lnSpc>
              <a:buClr>
                <a:schemeClr val="dk2"/>
              </a:buClr>
              <a:buSzPts val="1600"/>
              <a:buFont typeface="Arial"/>
              <a:buChar char="•"/>
            </a:pPr>
            <a:r>
              <a:rPr lang="es-ES" sz="1600" dirty="0">
                <a:solidFill>
                  <a:srgbClr val="000000"/>
                </a:solidFill>
                <a:latin typeface="Arial"/>
                <a:ea typeface="Arial"/>
                <a:cs typeface="Arial"/>
                <a:sym typeface="Arial"/>
              </a:rPr>
              <a:t>Postdoctorado (en curso) en Ciencias Contables en la </a:t>
            </a:r>
            <a:r>
              <a:rPr lang="es-ES" sz="1600" dirty="0" err="1">
                <a:solidFill>
                  <a:srgbClr val="000000"/>
                </a:solidFill>
                <a:latin typeface="Arial"/>
                <a:ea typeface="Arial"/>
                <a:cs typeface="Arial"/>
                <a:sym typeface="Arial"/>
              </a:rPr>
              <a:t>Pontifícia</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Universidade</a:t>
            </a:r>
            <a:r>
              <a:rPr lang="es-ES" sz="1600" dirty="0">
                <a:solidFill>
                  <a:srgbClr val="000000"/>
                </a:solidFill>
                <a:latin typeface="Arial"/>
                <a:ea typeface="Arial"/>
                <a:cs typeface="Arial"/>
                <a:sym typeface="Arial"/>
              </a:rPr>
              <a:t> Católica de São Paulo </a:t>
            </a:r>
            <a:r>
              <a:rPr lang="es-ES" sz="1600" dirty="0"/>
              <a:t>(PUC-SP) </a:t>
            </a:r>
            <a:endParaRPr sz="1600" dirty="0">
              <a:solidFill>
                <a:srgbClr val="000000"/>
              </a:solidFill>
              <a:latin typeface="Arial"/>
              <a:ea typeface="Arial"/>
              <a:cs typeface="Arial"/>
              <a:sym typeface="Arial"/>
            </a:endParaRPr>
          </a:p>
          <a:p>
            <a:pPr marL="285750" lvl="0" indent="-285750" algn="just">
              <a:lnSpc>
                <a:spcPct val="150000"/>
              </a:lnSpc>
              <a:buClr>
                <a:schemeClr val="dk2"/>
              </a:buClr>
              <a:buSzPts val="1600"/>
              <a:buFont typeface="Arial"/>
              <a:buChar char="•"/>
            </a:pPr>
            <a:r>
              <a:rPr lang="es-ES" sz="1600" dirty="0">
                <a:solidFill>
                  <a:srgbClr val="000000"/>
                </a:solidFill>
                <a:latin typeface="Arial"/>
                <a:ea typeface="Arial"/>
                <a:cs typeface="Arial"/>
                <a:sym typeface="Arial"/>
              </a:rPr>
              <a:t>Doctor en Ciencias Sociales - Área de Relaciones Internacionales </a:t>
            </a:r>
            <a:r>
              <a:rPr lang="es-ES" sz="1600" dirty="0"/>
              <a:t>por la </a:t>
            </a:r>
            <a:r>
              <a:rPr lang="es-ES" sz="1600" dirty="0" err="1"/>
              <a:t>Pontifícia</a:t>
            </a:r>
            <a:r>
              <a:rPr lang="es-ES" sz="1600" dirty="0"/>
              <a:t> </a:t>
            </a:r>
            <a:r>
              <a:rPr lang="es-ES" sz="1600" dirty="0" err="1"/>
              <a:t>Universidade</a:t>
            </a:r>
            <a:r>
              <a:rPr lang="es-ES" sz="1600" dirty="0"/>
              <a:t> Católica de São Paulo</a:t>
            </a:r>
            <a:r>
              <a:rPr lang="es-ES" sz="1600" dirty="0">
                <a:solidFill>
                  <a:srgbClr val="000000"/>
                </a:solidFill>
                <a:latin typeface="Arial"/>
                <a:ea typeface="Arial"/>
                <a:cs typeface="Arial"/>
                <a:sym typeface="Arial"/>
              </a:rPr>
              <a:t> (PUC-SP).</a:t>
            </a:r>
            <a:endParaRPr dirty="0"/>
          </a:p>
          <a:p>
            <a:pPr marL="285750" marR="0" lvl="0" indent="-285750" algn="just" rtl="0">
              <a:lnSpc>
                <a:spcPct val="150000"/>
              </a:lnSpc>
              <a:spcBef>
                <a:spcPts val="0"/>
              </a:spcBef>
              <a:spcAft>
                <a:spcPts val="0"/>
              </a:spcAft>
              <a:buClr>
                <a:schemeClr val="dk2"/>
              </a:buClr>
              <a:buSzPts val="1600"/>
              <a:buFont typeface="Arial"/>
              <a:buChar char="•"/>
            </a:pPr>
            <a:r>
              <a:rPr lang="es-ES" sz="1600" dirty="0">
                <a:solidFill>
                  <a:srgbClr val="000000"/>
                </a:solidFill>
                <a:latin typeface="Arial"/>
                <a:ea typeface="Arial"/>
                <a:cs typeface="Arial"/>
                <a:sym typeface="Arial"/>
              </a:rPr>
              <a:t>Máster en Administración General </a:t>
            </a:r>
            <a:r>
              <a:rPr lang="es-ES" sz="1600" dirty="0"/>
              <a:t>por</a:t>
            </a:r>
            <a:r>
              <a:rPr lang="es-ES" sz="1600" dirty="0">
                <a:solidFill>
                  <a:srgbClr val="000000"/>
                </a:solidFill>
                <a:latin typeface="Arial"/>
                <a:ea typeface="Arial"/>
                <a:cs typeface="Arial"/>
                <a:sym typeface="Arial"/>
              </a:rPr>
              <a:t> la Universidad Presbiteriana Mackenzie. </a:t>
            </a:r>
            <a:endParaRPr dirty="0"/>
          </a:p>
          <a:p>
            <a:pPr marL="285750" lvl="0" indent="-285750" algn="just">
              <a:lnSpc>
                <a:spcPct val="150000"/>
              </a:lnSpc>
              <a:buClr>
                <a:schemeClr val="dk2"/>
              </a:buClr>
              <a:buSzPts val="1600"/>
              <a:buFont typeface="Arial"/>
              <a:buChar char="•"/>
            </a:pPr>
            <a:r>
              <a:rPr lang="es-ES" sz="1600" dirty="0">
                <a:solidFill>
                  <a:srgbClr val="000000"/>
                </a:solidFill>
                <a:latin typeface="Arial"/>
                <a:ea typeface="Arial"/>
                <a:cs typeface="Arial"/>
                <a:sym typeface="Arial"/>
              </a:rPr>
              <a:t>Especialista en Evaluación Institucional por la </a:t>
            </a:r>
            <a:r>
              <a:rPr lang="es-ES" sz="1600" dirty="0"/>
              <a:t>UNIFIEO.</a:t>
            </a:r>
            <a:r>
              <a:rPr lang="es-ES" sz="1600" dirty="0">
                <a:solidFill>
                  <a:srgbClr val="000000"/>
                </a:solidFill>
                <a:latin typeface="Arial"/>
                <a:ea typeface="Arial"/>
                <a:cs typeface="Arial"/>
                <a:sym typeface="Arial"/>
              </a:rPr>
              <a:t> </a:t>
            </a:r>
          </a:p>
          <a:p>
            <a:pPr marL="285750" marR="0" lvl="0" indent="-285750" algn="just" rtl="0">
              <a:lnSpc>
                <a:spcPct val="150000"/>
              </a:lnSpc>
              <a:spcBef>
                <a:spcPts val="0"/>
              </a:spcBef>
              <a:spcAft>
                <a:spcPts val="0"/>
              </a:spcAft>
              <a:buClr>
                <a:schemeClr val="dk2"/>
              </a:buClr>
              <a:buSzPts val="1600"/>
              <a:buFont typeface="Arial"/>
              <a:buChar char="•"/>
            </a:pPr>
            <a:r>
              <a:rPr lang="es-ES" sz="1600" dirty="0">
                <a:solidFill>
                  <a:srgbClr val="000000"/>
                </a:solidFill>
                <a:latin typeface="Arial"/>
                <a:ea typeface="Arial"/>
                <a:cs typeface="Arial"/>
                <a:sym typeface="Arial"/>
              </a:rPr>
              <a:t>Especialista en Administración de Empresas con énfasis en finanzas </a:t>
            </a:r>
            <a:r>
              <a:rPr lang="es-ES" sz="1600" dirty="0"/>
              <a:t>por la</a:t>
            </a:r>
            <a:r>
              <a:rPr lang="es-ES" sz="1600" dirty="0">
                <a:solidFill>
                  <a:srgbClr val="000000"/>
                </a:solidFill>
                <a:latin typeface="Arial"/>
                <a:ea typeface="Arial"/>
                <a:cs typeface="Arial"/>
                <a:sym typeface="Arial"/>
              </a:rPr>
              <a:t> UNIFIEO. </a:t>
            </a:r>
          </a:p>
          <a:p>
            <a:pPr marL="285750" marR="0" lvl="0" indent="-285750" algn="just" rtl="0">
              <a:lnSpc>
                <a:spcPct val="150000"/>
              </a:lnSpc>
              <a:spcBef>
                <a:spcPts val="0"/>
              </a:spcBef>
              <a:spcAft>
                <a:spcPts val="0"/>
              </a:spcAft>
              <a:buClr>
                <a:schemeClr val="dk2"/>
              </a:buClr>
              <a:buSzPts val="1600"/>
              <a:buFont typeface="Arial"/>
              <a:buChar char="•"/>
            </a:pPr>
            <a:r>
              <a:rPr lang="es-ES" sz="1600" dirty="0">
                <a:solidFill>
                  <a:srgbClr val="000000"/>
                </a:solidFill>
                <a:latin typeface="Arial"/>
                <a:ea typeface="Arial"/>
                <a:cs typeface="Arial"/>
                <a:sym typeface="Arial"/>
              </a:rPr>
              <a:t>Licenciado en Ciencias Contables </a:t>
            </a:r>
            <a:r>
              <a:rPr lang="es-ES" sz="1600" dirty="0"/>
              <a:t>por</a:t>
            </a:r>
            <a:r>
              <a:rPr lang="es-ES" sz="1600" dirty="0">
                <a:solidFill>
                  <a:srgbClr val="000000"/>
                </a:solidFill>
                <a:latin typeface="Arial"/>
                <a:ea typeface="Arial"/>
                <a:cs typeface="Arial"/>
                <a:sym typeface="Arial"/>
              </a:rPr>
              <a:t> la </a:t>
            </a:r>
            <a:r>
              <a:rPr lang="es-ES" sz="1600" dirty="0" err="1">
                <a:solidFill>
                  <a:srgbClr val="000000"/>
                </a:solidFill>
                <a:latin typeface="Arial"/>
                <a:ea typeface="Arial"/>
                <a:cs typeface="Arial"/>
                <a:sym typeface="Arial"/>
              </a:rPr>
              <a:t>Universidade</a:t>
            </a:r>
            <a:r>
              <a:rPr lang="es-ES" sz="1600" dirty="0">
                <a:solidFill>
                  <a:srgbClr val="000000"/>
                </a:solidFill>
                <a:latin typeface="Arial"/>
                <a:ea typeface="Arial"/>
                <a:cs typeface="Arial"/>
                <a:sym typeface="Arial"/>
              </a:rPr>
              <a:t> Católica </a:t>
            </a:r>
            <a:r>
              <a:rPr lang="es-ES" sz="1600" dirty="0" err="1">
                <a:solidFill>
                  <a:srgbClr val="000000"/>
                </a:solidFill>
                <a:latin typeface="Arial"/>
                <a:ea typeface="Arial"/>
                <a:cs typeface="Arial"/>
                <a:sym typeface="Arial"/>
              </a:rPr>
              <a:t>Dom</a:t>
            </a:r>
            <a:r>
              <a:rPr lang="es-ES" sz="1600" dirty="0">
                <a:solidFill>
                  <a:srgbClr val="000000"/>
                </a:solidFill>
                <a:latin typeface="Arial"/>
                <a:ea typeface="Arial"/>
                <a:cs typeface="Arial"/>
                <a:sym typeface="Arial"/>
              </a:rPr>
              <a:t> Bosco.</a:t>
            </a:r>
          </a:p>
          <a:p>
            <a:pPr marL="285750" marR="0" lvl="0" indent="-285750" algn="just" rtl="0">
              <a:lnSpc>
                <a:spcPct val="150000"/>
              </a:lnSpc>
              <a:spcBef>
                <a:spcPts val="0"/>
              </a:spcBef>
              <a:spcAft>
                <a:spcPts val="0"/>
              </a:spcAft>
              <a:buClr>
                <a:schemeClr val="dk2"/>
              </a:buClr>
              <a:buSzPts val="1600"/>
              <a:buFont typeface="Arial"/>
              <a:buChar char="•"/>
            </a:pPr>
            <a:r>
              <a:rPr lang="es-ES" sz="1600" dirty="0">
                <a:solidFill>
                  <a:srgbClr val="000000"/>
                </a:solidFill>
                <a:latin typeface="Arial"/>
                <a:ea typeface="Arial"/>
                <a:cs typeface="Arial"/>
                <a:sym typeface="Arial"/>
              </a:rPr>
              <a:t>Licenciado en Administración del Gobierno </a:t>
            </a:r>
            <a:r>
              <a:rPr lang="es-ES" sz="1600" dirty="0"/>
              <a:t>por la</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Universidade</a:t>
            </a:r>
            <a:r>
              <a:rPr lang="es-ES" sz="1600" dirty="0">
                <a:solidFill>
                  <a:srgbClr val="000000"/>
                </a:solidFill>
                <a:latin typeface="Arial"/>
                <a:ea typeface="Arial"/>
                <a:cs typeface="Arial"/>
                <a:sym typeface="Arial"/>
              </a:rPr>
              <a:t> Católica </a:t>
            </a:r>
            <a:r>
              <a:rPr lang="es-ES" sz="1600" dirty="0" err="1">
                <a:solidFill>
                  <a:srgbClr val="000000"/>
                </a:solidFill>
                <a:latin typeface="Arial"/>
                <a:ea typeface="Arial"/>
                <a:cs typeface="Arial"/>
                <a:sym typeface="Arial"/>
              </a:rPr>
              <a:t>Dom</a:t>
            </a:r>
            <a:r>
              <a:rPr lang="es-ES" sz="1600" dirty="0">
                <a:solidFill>
                  <a:srgbClr val="000000"/>
                </a:solidFill>
                <a:latin typeface="Arial"/>
                <a:ea typeface="Arial"/>
                <a:cs typeface="Arial"/>
                <a:sym typeface="Arial"/>
              </a:rPr>
              <a:t> Bosco. </a:t>
            </a:r>
          </a:p>
          <a:p>
            <a:pPr marL="285750" marR="0" lvl="0" indent="-285750" algn="just" rtl="0">
              <a:lnSpc>
                <a:spcPct val="150000"/>
              </a:lnSpc>
              <a:spcBef>
                <a:spcPts val="0"/>
              </a:spcBef>
              <a:spcAft>
                <a:spcPts val="0"/>
              </a:spcAft>
              <a:buClr>
                <a:schemeClr val="dk2"/>
              </a:buClr>
              <a:buSzPts val="1600"/>
              <a:buFont typeface="Arial"/>
              <a:buChar char="•"/>
            </a:pPr>
            <a:r>
              <a:rPr lang="es-ES" sz="1600" dirty="0">
                <a:solidFill>
                  <a:srgbClr val="000000"/>
                </a:solidFill>
                <a:latin typeface="Arial"/>
                <a:ea typeface="Arial"/>
                <a:cs typeface="Arial"/>
                <a:sym typeface="Arial"/>
              </a:rPr>
              <a:t>Docente de la enseñanza superior desde 1997, a nivel de grado y de posgrado.</a:t>
            </a:r>
            <a:endParaRPr dirty="0"/>
          </a:p>
          <a:p>
            <a:pPr marL="0" marR="0" lvl="0" indent="0" algn="just" rtl="0">
              <a:lnSpc>
                <a:spcPct val="150000"/>
              </a:lnSpc>
              <a:spcBef>
                <a:spcPts val="0"/>
              </a:spcBef>
              <a:spcAft>
                <a:spcPts val="0"/>
              </a:spcAft>
              <a:buNone/>
            </a:pPr>
            <a:endParaRPr sz="1800" dirty="0">
              <a:solidFill>
                <a:srgbClr val="000000"/>
              </a:solidFill>
              <a:latin typeface="Arial"/>
              <a:ea typeface="Arial"/>
              <a:cs typeface="Arial"/>
              <a:sym typeface="Arial"/>
            </a:endParaRPr>
          </a:p>
          <a:p>
            <a:pPr marL="0" marR="0" lvl="0" indent="0" algn="just" rtl="0">
              <a:spcBef>
                <a:spcPts val="0"/>
              </a:spcBef>
              <a:spcAft>
                <a:spcPts val="0"/>
              </a:spcAft>
              <a:buNone/>
            </a:pPr>
            <a:r>
              <a:rPr lang="es-ES" sz="1800" dirty="0">
                <a:solidFill>
                  <a:srgbClr val="000000"/>
                </a:solidFill>
                <a:latin typeface="Arial"/>
                <a:ea typeface="Arial"/>
                <a:cs typeface="Arial"/>
                <a:sym typeface="Arial"/>
              </a:rPr>
              <a:t>		</a:t>
            </a:r>
            <a:r>
              <a:rPr lang="es-ES" sz="1800" dirty="0">
                <a:solidFill>
                  <a:schemeClr val="dk1"/>
                </a:solidFill>
                <a:latin typeface="Arial"/>
                <a:ea typeface="Arial"/>
                <a:cs typeface="Arial"/>
                <a:sym typeface="Arial"/>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p:nvPr/>
        </p:nvSpPr>
        <p:spPr>
          <a:xfrm>
            <a:off x="917773" y="1571149"/>
            <a:ext cx="9893637" cy="523220"/>
          </a:xfrm>
          <a:prstGeom prst="rect">
            <a:avLst/>
          </a:prstGeom>
          <a:noFill/>
          <a:ln>
            <a:noFill/>
          </a:ln>
        </p:spPr>
        <p:txBody>
          <a:bodyPr spcFirstLastPara="1" wrap="square" lIns="91425" tIns="45700" rIns="91425" bIns="45700" anchor="t" anchorCtr="0">
            <a:noAutofit/>
          </a:bodyPr>
          <a:lstStyle/>
          <a:p>
            <a:pPr marL="457200" marR="0" lvl="1" indent="0" algn="ctr" rtl="0">
              <a:spcBef>
                <a:spcPts val="0"/>
              </a:spcBef>
              <a:spcAft>
                <a:spcPts val="0"/>
              </a:spcAft>
              <a:buNone/>
            </a:pPr>
            <a:r>
              <a:rPr lang="es-ES" sz="2800" b="1" i="0" u="none" strike="noStrike" cap="none">
                <a:solidFill>
                  <a:srgbClr val="00B0F0"/>
                </a:solidFill>
                <a:latin typeface="Arial"/>
                <a:ea typeface="Arial"/>
                <a:cs typeface="Arial"/>
                <a:sym typeface="Arial"/>
              </a:rPr>
              <a:t>PRINCIPIOS EMPRESARIALES</a:t>
            </a:r>
            <a:endParaRPr/>
          </a:p>
        </p:txBody>
      </p:sp>
      <p:pic>
        <p:nvPicPr>
          <p:cNvPr id="226" name="Google Shape;226;p33" descr="img_2_small (1)"/>
          <p:cNvPicPr preferRelativeResize="0"/>
          <p:nvPr/>
        </p:nvPicPr>
        <p:blipFill rotWithShape="1">
          <a:blip r:embed="rId3">
            <a:alphaModFix/>
          </a:blip>
          <a:srcRect t="12225" b="19314"/>
          <a:stretch/>
        </p:blipFill>
        <p:spPr>
          <a:xfrm>
            <a:off x="4539159" y="2283924"/>
            <a:ext cx="3507561" cy="3200530"/>
          </a:xfrm>
          <a:prstGeom prst="roundRect">
            <a:avLst>
              <a:gd name="adj" fmla="val 8594"/>
            </a:avLst>
          </a:prstGeom>
          <a:solidFill>
            <a:srgbClr val="ECECEC"/>
          </a:solidFill>
          <a:ln>
            <a:noFill/>
          </a:ln>
          <a:effectLst>
            <a:reflection stA="38000" endPos="28000" dist="5000" dir="5400000" sy="-100000" algn="bl" rotWithShape="0"/>
          </a:effectLst>
        </p:spPr>
      </p:pic>
      <p:sp>
        <p:nvSpPr>
          <p:cNvPr id="227" name="Google Shape;227;p33"/>
          <p:cNvSpPr/>
          <p:nvPr/>
        </p:nvSpPr>
        <p:spPr>
          <a:xfrm>
            <a:off x="2267038" y="6273225"/>
            <a:ext cx="8544371" cy="5847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600" cap="none" dirty="0">
                <a:solidFill>
                  <a:schemeClr val="dk1"/>
                </a:solidFill>
                <a:latin typeface="Arial"/>
                <a:ea typeface="Arial"/>
                <a:cs typeface="Arial"/>
                <a:sym typeface="Arial"/>
              </a:rPr>
              <a:t>EVALUACIÓN DE LA TEORÍA DEL NEGOCIO</a:t>
            </a:r>
            <a:endParaRPr dirty="0"/>
          </a:p>
          <a:p>
            <a:pPr marL="0" marR="0" lvl="0" indent="0" algn="ctr" rtl="0">
              <a:spcBef>
                <a:spcPts val="0"/>
              </a:spcBef>
              <a:spcAft>
                <a:spcPts val="0"/>
              </a:spcAft>
              <a:buNone/>
            </a:pPr>
            <a:r>
              <a:rPr lang="es-ES" sz="1600" dirty="0">
                <a:solidFill>
                  <a:schemeClr val="dk1"/>
                </a:solidFill>
                <a:latin typeface="Arial"/>
                <a:ea typeface="Arial"/>
                <a:cs typeface="Arial"/>
                <a:sym typeface="Arial"/>
              </a:rPr>
              <a:t>(periódica o cuando la empresa percibe la necesidad)</a:t>
            </a:r>
            <a:endParaRPr sz="1600" dirty="0">
              <a:solidFill>
                <a:schemeClr val="dk1"/>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par>
                          <p:cTn id="8" fill="hold">
                            <p:stCondLst>
                              <p:cond delay="1000"/>
                            </p:stCondLst>
                            <p:childTnLst>
                              <p:par>
                                <p:cTn id="9" presetID="1" presetClass="entr" presetSubtype="0" fill="hold" nodeType="afterEffect">
                                  <p:stCondLst>
                                    <p:cond delay="0"/>
                                  </p:stCondLst>
                                  <p:childTnLst>
                                    <p:set>
                                      <p:cBhvr>
                                        <p:cTn id="10" dur="1" fill="hold">
                                          <p:stCondLst>
                                            <p:cond delay="0"/>
                                          </p:stCondLst>
                                        </p:cTn>
                                        <p:tgtEl>
                                          <p:spTgt spid="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4"/>
          <p:cNvSpPr/>
          <p:nvPr/>
        </p:nvSpPr>
        <p:spPr>
          <a:xfrm>
            <a:off x="2140048" y="1761617"/>
            <a:ext cx="8197948"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   AMPLITUD DEL CÓDIGO DE CONDUCTA</a:t>
            </a:r>
            <a:endParaRPr sz="2800" b="1" dirty="0">
              <a:solidFill>
                <a:srgbClr val="00B0F0"/>
              </a:solidFill>
              <a:latin typeface="Arial"/>
              <a:ea typeface="Arial"/>
              <a:cs typeface="Arial"/>
              <a:sym typeface="Arial"/>
            </a:endParaRPr>
          </a:p>
        </p:txBody>
      </p:sp>
      <p:sp>
        <p:nvSpPr>
          <p:cNvPr id="233" name="Google Shape;233;p34"/>
          <p:cNvSpPr txBox="1"/>
          <p:nvPr/>
        </p:nvSpPr>
        <p:spPr>
          <a:xfrm>
            <a:off x="2489982" y="3094893"/>
            <a:ext cx="7272997" cy="2031325"/>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El alcance del código de conducta debe ser definido conjuntamente por el consejo de administración y la dirección, en función de las características y de la etapa de gobernanza de la organización.</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34" name="Google Shape;234;p34"/>
          <p:cNvSpPr/>
          <p:nvPr/>
        </p:nvSpPr>
        <p:spPr>
          <a:xfrm>
            <a:off x="1775520" y="5949280"/>
            <a:ext cx="10557156" cy="553998"/>
          </a:xfrm>
          <a:prstGeom prst="rect">
            <a:avLst/>
          </a:prstGeom>
          <a:noFill/>
          <a:ln>
            <a:noFill/>
          </a:ln>
        </p:spPr>
        <p:txBody>
          <a:bodyPr spcFirstLastPara="1" wrap="square" lIns="91425" tIns="45700" rIns="91425" bIns="45700" anchor="t" anchorCtr="0">
            <a:noAutofit/>
          </a:bodyPr>
          <a:lstStyle/>
          <a:p>
            <a:pPr marL="0" marR="0" lvl="0" indent="0" algn="l" rtl="0">
              <a:lnSpc>
                <a:spcPct val="112500"/>
              </a:lnSpc>
              <a:spcBef>
                <a:spcPts val="0"/>
              </a:spcBef>
              <a:spcAft>
                <a:spcPts val="0"/>
              </a:spcAft>
              <a:buNone/>
            </a:pPr>
            <a:r>
              <a:rPr lang="es-ES" sz="1600" dirty="0">
                <a:solidFill>
                  <a:schemeClr val="dk1"/>
                </a:solidFill>
                <a:latin typeface="Arial"/>
                <a:ea typeface="Arial"/>
                <a:cs typeface="Arial"/>
                <a:sym typeface="Arial"/>
              </a:rPr>
              <a:t>Fuente: IBGC (INSTITUTO BRASILEIRO DE GOVERNANÇA CORPORATIVA). Código das </a:t>
            </a:r>
            <a:r>
              <a:rPr lang="es-ES" sz="1600" dirty="0" err="1">
                <a:solidFill>
                  <a:schemeClr val="dk1"/>
                </a:solidFill>
                <a:latin typeface="Arial"/>
                <a:ea typeface="Arial"/>
                <a:cs typeface="Arial"/>
                <a:sym typeface="Arial"/>
              </a:rPr>
              <a:t>Melhores</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Práticas</a:t>
            </a:r>
            <a:r>
              <a:rPr lang="es-ES" sz="1600" dirty="0">
                <a:solidFill>
                  <a:schemeClr val="dk1"/>
                </a:solidFill>
                <a:latin typeface="Arial"/>
                <a:ea typeface="Arial"/>
                <a:cs typeface="Arial"/>
                <a:sym typeface="Arial"/>
              </a:rPr>
              <a:t> de </a:t>
            </a:r>
            <a:r>
              <a:rPr lang="es-ES" sz="1600" dirty="0" err="1">
                <a:solidFill>
                  <a:schemeClr val="dk1"/>
                </a:solidFill>
                <a:latin typeface="Arial"/>
                <a:ea typeface="Arial"/>
                <a:cs typeface="Arial"/>
                <a:sym typeface="Arial"/>
              </a:rPr>
              <a:t>Governança</a:t>
            </a:r>
            <a:r>
              <a:rPr lang="es-ES" sz="1600" dirty="0">
                <a:solidFill>
                  <a:schemeClr val="dk1"/>
                </a:solidFill>
                <a:latin typeface="Arial"/>
                <a:ea typeface="Arial"/>
                <a:cs typeface="Arial"/>
                <a:sym typeface="Arial"/>
              </a:rPr>
              <a:t> Corporativa. 5ª Ed. São Paulo: IBGC, 2015. </a:t>
            </a:r>
            <a:r>
              <a:rPr lang="es-ES" sz="1600" dirty="0" err="1">
                <a:solidFill>
                  <a:schemeClr val="dk1"/>
                </a:solidFill>
                <a:latin typeface="Arial"/>
                <a:ea typeface="Arial"/>
                <a:cs typeface="Arial"/>
                <a:sym typeface="Arial"/>
              </a:rPr>
              <a:t>Disponível</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em</a:t>
            </a:r>
            <a:r>
              <a:rPr lang="es-ES" sz="1600" dirty="0">
                <a:solidFill>
                  <a:schemeClr val="dk1"/>
                </a:solidFill>
                <a:latin typeface="Arial"/>
                <a:ea typeface="Arial"/>
                <a:cs typeface="Arial"/>
                <a:sym typeface="Arial"/>
              </a:rPr>
              <a:t>: </a:t>
            </a:r>
            <a:r>
              <a:rPr lang="es-ES" sz="1600" u="sng" dirty="0">
                <a:solidFill>
                  <a:schemeClr val="hlink"/>
                </a:solidFill>
                <a:latin typeface="Arial"/>
                <a:ea typeface="Arial"/>
                <a:cs typeface="Arial"/>
                <a:sym typeface="Arial"/>
                <a:hlinkClick r:id="rId3"/>
              </a:rPr>
              <a:t>http://www.ibgc.org.br/userfiles/2014/files/CMPGPT.pdf</a:t>
            </a:r>
            <a:endParaRPr sz="1600" dirty="0">
              <a:solidFill>
                <a:schemeClr val="dk1"/>
              </a:solidFill>
              <a:latin typeface="Arial"/>
              <a:ea typeface="Arial"/>
              <a:cs typeface="Arial"/>
              <a:sym typeface="Arial"/>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p:nvPr/>
        </p:nvSpPr>
        <p:spPr>
          <a:xfrm>
            <a:off x="1860453" y="1519531"/>
            <a:ext cx="8197948"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   AMPLITUD DEL CÓDIGO DE CONDUCTA</a:t>
            </a:r>
            <a:endParaRPr sz="2800" b="1" dirty="0">
              <a:solidFill>
                <a:srgbClr val="00B0F0"/>
              </a:solidFill>
              <a:latin typeface="Arial"/>
              <a:ea typeface="Arial"/>
              <a:cs typeface="Arial"/>
              <a:sym typeface="Arial"/>
            </a:endParaRPr>
          </a:p>
        </p:txBody>
      </p:sp>
      <p:sp>
        <p:nvSpPr>
          <p:cNvPr id="240" name="Google Shape;240;p35"/>
          <p:cNvSpPr txBox="1"/>
          <p:nvPr/>
        </p:nvSpPr>
        <p:spPr>
          <a:xfrm>
            <a:off x="1559496" y="2054078"/>
            <a:ext cx="9073007" cy="3031106"/>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FF0000"/>
              </a:buClr>
              <a:buSzPts val="1600"/>
              <a:buFont typeface="Calibri"/>
              <a:buAutoNum type="arabicPeriod"/>
            </a:pPr>
            <a:r>
              <a:rPr lang="es-ES" sz="1800" dirty="0">
                <a:solidFill>
                  <a:schemeClr val="dk1"/>
                </a:solidFill>
                <a:sym typeface="Arial"/>
              </a:rPr>
              <a:t>Personas protegidas o cubiertas;</a:t>
            </a:r>
            <a:endParaRPr sz="1800" dirty="0"/>
          </a:p>
          <a:p>
            <a:pPr marL="0" marR="0" lvl="0" indent="0" algn="just" rtl="0">
              <a:lnSpc>
                <a:spcPct val="150000"/>
              </a:lnSpc>
              <a:spcBef>
                <a:spcPts val="0"/>
              </a:spcBef>
              <a:spcAft>
                <a:spcPts val="0"/>
              </a:spcAft>
              <a:buNone/>
            </a:pPr>
            <a:r>
              <a:rPr lang="es-ES" sz="1800" dirty="0">
                <a:solidFill>
                  <a:schemeClr val="dk1"/>
                </a:solidFill>
                <a:sym typeface="Arial"/>
              </a:rPr>
              <a:t>     Según el IBGC, el Código de Conducta de las empresas debe abarcar la relación entre:</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Consejeros;</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Directores;</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Socios;</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Funcionarios;</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Proveedores;</a:t>
            </a:r>
            <a:endParaRPr sz="1800" dirty="0"/>
          </a:p>
          <a:p>
            <a:pPr marL="800100" marR="0" lvl="1" indent="-342900" algn="just" rtl="0">
              <a:lnSpc>
                <a:spcPct val="150000"/>
              </a:lnSpc>
              <a:spcBef>
                <a:spcPts val="0"/>
              </a:spcBef>
              <a:spcAft>
                <a:spcPts val="0"/>
              </a:spcAft>
              <a:buClr>
                <a:srgbClr val="FF0000"/>
              </a:buClr>
              <a:buSzPts val="1600"/>
              <a:buFont typeface="Calibri"/>
              <a:buAutoNum type="alphaLcPeriod"/>
            </a:pPr>
            <a:r>
              <a:rPr lang="es-ES" sz="1800" b="0" i="0" u="none" strike="noStrike" cap="none" dirty="0">
                <a:solidFill>
                  <a:schemeClr val="dk1"/>
                </a:solidFill>
                <a:sym typeface="Arial"/>
              </a:rPr>
              <a:t>Partes interesadas con la adopción de normas adecuadas de conducta.</a:t>
            </a:r>
            <a:endParaRPr sz="1800" b="0" i="0" u="none" strike="noStrike" cap="none" dirty="0">
              <a:solidFill>
                <a:schemeClr val="dk1"/>
              </a:solidFill>
              <a:sym typeface="Arial"/>
            </a:endParaRPr>
          </a:p>
          <a:p>
            <a:pPr marL="457200" marR="0" lvl="1" indent="0" algn="just" rtl="0">
              <a:spcBef>
                <a:spcPts val="0"/>
              </a:spcBef>
              <a:spcAft>
                <a:spcPts val="0"/>
              </a:spcAft>
              <a:buNone/>
            </a:pPr>
            <a:endParaRPr sz="1800" b="0" i="0" u="none" strike="noStrike" cap="none" dirty="0">
              <a:solidFill>
                <a:schemeClr val="dk1"/>
              </a:solidFill>
              <a:latin typeface="Arial"/>
              <a:ea typeface="Arial"/>
              <a:cs typeface="Arial"/>
              <a:sym typeface="Arial"/>
            </a:endParaRPr>
          </a:p>
          <a:p>
            <a:pPr marL="342900" marR="0" lvl="0" indent="-228600" algn="l" rtl="0">
              <a:spcBef>
                <a:spcPts val="0"/>
              </a:spcBef>
              <a:spcAft>
                <a:spcPts val="0"/>
              </a:spcAft>
              <a:buClr>
                <a:srgbClr val="FF0000"/>
              </a:buClr>
              <a:buSzPts val="1800"/>
              <a:buFont typeface="Calibri"/>
              <a:buNone/>
            </a:pPr>
            <a:endParaRPr sz="1800" dirty="0">
              <a:solidFill>
                <a:schemeClr val="dk1"/>
              </a:solidFill>
              <a:latin typeface="Arial"/>
              <a:ea typeface="Arial"/>
              <a:cs typeface="Arial"/>
              <a:sym typeface="Arial"/>
            </a:endParaRPr>
          </a:p>
        </p:txBody>
      </p:sp>
      <p:sp>
        <p:nvSpPr>
          <p:cNvPr id="241" name="Google Shape;241;p35"/>
          <p:cNvSpPr/>
          <p:nvPr/>
        </p:nvSpPr>
        <p:spPr>
          <a:xfrm>
            <a:off x="1703511" y="5950170"/>
            <a:ext cx="10488489" cy="553998"/>
          </a:xfrm>
          <a:prstGeom prst="rect">
            <a:avLst/>
          </a:prstGeom>
          <a:noFill/>
          <a:ln>
            <a:noFill/>
          </a:ln>
        </p:spPr>
        <p:txBody>
          <a:bodyPr spcFirstLastPara="1" wrap="square" lIns="91425" tIns="45700" rIns="91425" bIns="45700" anchor="t" anchorCtr="0">
            <a:noAutofit/>
          </a:bodyPr>
          <a:lstStyle/>
          <a:p>
            <a:pPr marL="0" marR="0" lvl="0" indent="0" algn="l" rtl="0">
              <a:lnSpc>
                <a:spcPct val="112500"/>
              </a:lnSpc>
              <a:spcBef>
                <a:spcPts val="0"/>
              </a:spcBef>
              <a:spcAft>
                <a:spcPts val="0"/>
              </a:spcAft>
              <a:buNone/>
            </a:pPr>
            <a:r>
              <a:rPr lang="es-ES" sz="1600" dirty="0">
                <a:solidFill>
                  <a:schemeClr val="dk1"/>
                </a:solidFill>
                <a:latin typeface="Arial"/>
                <a:ea typeface="Arial"/>
                <a:cs typeface="Arial"/>
                <a:sym typeface="Arial"/>
              </a:rPr>
              <a:t>Fuente: IBGC (INSTITUTO BRASILEIRO DE GOVERNANÇA CORPORATIVA). Código das </a:t>
            </a:r>
            <a:r>
              <a:rPr lang="es-ES" sz="1600" dirty="0" err="1">
                <a:solidFill>
                  <a:schemeClr val="dk1"/>
                </a:solidFill>
                <a:latin typeface="Arial"/>
                <a:ea typeface="Arial"/>
                <a:cs typeface="Arial"/>
                <a:sym typeface="Arial"/>
              </a:rPr>
              <a:t>Melhores</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Práticas</a:t>
            </a:r>
            <a:r>
              <a:rPr lang="es-ES" sz="1600" dirty="0">
                <a:solidFill>
                  <a:schemeClr val="dk1"/>
                </a:solidFill>
                <a:latin typeface="Arial"/>
                <a:ea typeface="Arial"/>
                <a:cs typeface="Arial"/>
                <a:sym typeface="Arial"/>
              </a:rPr>
              <a:t> de </a:t>
            </a:r>
            <a:r>
              <a:rPr lang="es-ES" sz="1600" dirty="0" err="1">
                <a:solidFill>
                  <a:schemeClr val="dk1"/>
                </a:solidFill>
                <a:latin typeface="Arial"/>
                <a:ea typeface="Arial"/>
                <a:cs typeface="Arial"/>
                <a:sym typeface="Arial"/>
              </a:rPr>
              <a:t>Governança</a:t>
            </a:r>
            <a:r>
              <a:rPr lang="es-ES" sz="1600" dirty="0">
                <a:solidFill>
                  <a:schemeClr val="dk1"/>
                </a:solidFill>
                <a:latin typeface="Arial"/>
                <a:ea typeface="Arial"/>
                <a:cs typeface="Arial"/>
                <a:sym typeface="Arial"/>
              </a:rPr>
              <a:t> Corporativa. 5ª Ed. São Paulo: IBGC, 2015. </a:t>
            </a:r>
            <a:r>
              <a:rPr lang="es-ES" sz="1600" dirty="0" err="1">
                <a:solidFill>
                  <a:schemeClr val="dk1"/>
                </a:solidFill>
                <a:latin typeface="Arial"/>
                <a:ea typeface="Arial"/>
                <a:cs typeface="Arial"/>
                <a:sym typeface="Arial"/>
              </a:rPr>
              <a:t>Disponível</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em</a:t>
            </a:r>
            <a:r>
              <a:rPr lang="es-ES" sz="1600" dirty="0">
                <a:solidFill>
                  <a:schemeClr val="dk1"/>
                </a:solidFill>
                <a:latin typeface="Arial"/>
                <a:ea typeface="Arial"/>
                <a:cs typeface="Arial"/>
                <a:sym typeface="Arial"/>
              </a:rPr>
              <a:t>: </a:t>
            </a:r>
            <a:r>
              <a:rPr lang="es-ES" sz="1600" u="sng" dirty="0">
                <a:solidFill>
                  <a:schemeClr val="hlink"/>
                </a:solidFill>
                <a:latin typeface="Arial"/>
                <a:ea typeface="Arial"/>
                <a:cs typeface="Arial"/>
                <a:sym typeface="Arial"/>
                <a:hlinkClick r:id="rId3"/>
              </a:rPr>
              <a:t>http://www.ibgc.org.br/userfiles/2014/files/CMPGPT.pdf</a:t>
            </a:r>
            <a:endParaRPr sz="1600" dirty="0">
              <a:solidFill>
                <a:schemeClr val="dk1"/>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p:nvPr/>
        </p:nvSpPr>
        <p:spPr>
          <a:xfrm>
            <a:off x="2029265" y="1508399"/>
            <a:ext cx="8197948"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   </a:t>
            </a:r>
            <a:r>
              <a:rPr lang="es-ES" sz="2800" b="1" dirty="0">
                <a:solidFill>
                  <a:srgbClr val="00B0F0"/>
                </a:solidFill>
              </a:rPr>
              <a:t>AMPLITUD</a:t>
            </a:r>
            <a:r>
              <a:rPr lang="es-ES" sz="2800" b="1" dirty="0">
                <a:solidFill>
                  <a:srgbClr val="00B0F0"/>
                </a:solidFill>
                <a:latin typeface="Arial"/>
                <a:ea typeface="Arial"/>
                <a:cs typeface="Arial"/>
                <a:sym typeface="Arial"/>
              </a:rPr>
              <a:t> DEL CÓDIGO DE CONDUCTA</a:t>
            </a:r>
            <a:endParaRPr sz="2800" b="1" dirty="0">
              <a:solidFill>
                <a:srgbClr val="00B0F0"/>
              </a:solidFill>
              <a:latin typeface="Arial"/>
              <a:ea typeface="Arial"/>
              <a:cs typeface="Arial"/>
              <a:sym typeface="Arial"/>
            </a:endParaRPr>
          </a:p>
        </p:txBody>
      </p:sp>
      <p:sp>
        <p:nvSpPr>
          <p:cNvPr id="261" name="Google Shape;261;p38"/>
          <p:cNvSpPr txBox="1"/>
          <p:nvPr/>
        </p:nvSpPr>
        <p:spPr>
          <a:xfrm>
            <a:off x="2029265" y="2384754"/>
            <a:ext cx="9365565" cy="54019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FF0000"/>
              </a:buClr>
              <a:buSzPts val="1800"/>
              <a:buFont typeface="Calibri"/>
              <a:buAutoNum type="arabicPeriod" startAt="2"/>
            </a:pPr>
            <a:r>
              <a:rPr lang="es-ES" sz="1800" dirty="0">
                <a:solidFill>
                  <a:schemeClr val="dk1"/>
                </a:solidFill>
                <a:latin typeface="+mn-lt"/>
                <a:sym typeface="Arial"/>
              </a:rPr>
              <a:t>Asuntos </a:t>
            </a:r>
            <a:r>
              <a:rPr lang="es-ES" sz="1800" dirty="0">
                <a:solidFill>
                  <a:schemeClr val="dk1"/>
                </a:solidFill>
                <a:latin typeface="+mn-lt"/>
              </a:rPr>
              <a:t>Tratados</a:t>
            </a:r>
            <a:endParaRPr sz="1800" dirty="0">
              <a:solidFill>
                <a:schemeClr val="dk1"/>
              </a:solidFill>
              <a:latin typeface="+mn-lt"/>
              <a:ea typeface="Calibri"/>
              <a:cs typeface="Calibri"/>
              <a:sym typeface="Calibri"/>
            </a:endParaRPr>
          </a:p>
          <a:p>
            <a:pPr lvl="0" algn="just">
              <a:lnSpc>
                <a:spcPct val="150000"/>
              </a:lnSpc>
            </a:pPr>
            <a:r>
              <a:rPr lang="es-ES" sz="1800" dirty="0"/>
              <a:t>El Código de las Mejores Prácticas de Gobernanza (IBGC, 	2009), afirma que el Código de Conducta debe incluir, principalmente, los siguientes asuntos:</a:t>
            </a:r>
          </a:p>
          <a:p>
            <a:pPr marL="1200150" lvl="2" indent="-285750" algn="just">
              <a:lnSpc>
                <a:spcPct val="150000"/>
              </a:lnSpc>
              <a:buClr>
                <a:srgbClr val="FF0000"/>
              </a:buClr>
              <a:buSzPts val="1600"/>
              <a:buFont typeface="Arial" pitchFamily="34" charset="0"/>
              <a:buChar char="•"/>
            </a:pPr>
            <a:r>
              <a:rPr lang="es-ES" sz="1800" dirty="0"/>
              <a:t>Política de negociación de las acciones de la empresa;</a:t>
            </a:r>
          </a:p>
          <a:p>
            <a:pPr marL="1200150" lvl="2" indent="-285750" algn="just">
              <a:lnSpc>
                <a:spcPct val="150000"/>
              </a:lnSpc>
              <a:buClr>
                <a:srgbClr val="FF0000"/>
              </a:buClr>
              <a:buSzPts val="1600"/>
              <a:buFont typeface="Arial" pitchFamily="34" charset="0"/>
              <a:buChar char="•"/>
            </a:pPr>
            <a:r>
              <a:rPr lang="es-ES" sz="1800" dirty="0"/>
              <a:t>Procedimientos judiciales y arbitraje;</a:t>
            </a:r>
          </a:p>
          <a:p>
            <a:pPr marL="1200150" lvl="2" indent="-285750" algn="just">
              <a:lnSpc>
                <a:spcPct val="150000"/>
              </a:lnSpc>
              <a:buClr>
                <a:srgbClr val="FF0000"/>
              </a:buClr>
              <a:buSzPts val="1600"/>
              <a:buFont typeface="Arial" pitchFamily="34" charset="0"/>
              <a:buChar char="•"/>
            </a:pPr>
            <a:r>
              <a:rPr lang="es-ES" sz="1800" dirty="0"/>
              <a:t>Denunciantes;</a:t>
            </a:r>
          </a:p>
          <a:p>
            <a:pPr marL="1200150" lvl="2" indent="-285750" algn="just">
              <a:lnSpc>
                <a:spcPct val="150000"/>
              </a:lnSpc>
              <a:buClr>
                <a:srgbClr val="FF0000"/>
              </a:buClr>
              <a:buSzPts val="1600"/>
              <a:buFont typeface="Arial" pitchFamily="34" charset="0"/>
              <a:buChar char="•"/>
            </a:pPr>
            <a:r>
              <a:rPr lang="es-ES" sz="1800" dirty="0"/>
              <a:t>Prevención y tratamiento de fraudes;</a:t>
            </a:r>
          </a:p>
          <a:p>
            <a:pPr marL="1200150" lvl="2" indent="-285750" algn="just">
              <a:lnSpc>
                <a:spcPct val="150000"/>
              </a:lnSpc>
              <a:buClr>
                <a:srgbClr val="FF0000"/>
              </a:buClr>
              <a:buSzPts val="1600"/>
              <a:buFont typeface="Arial" pitchFamily="34" charset="0"/>
              <a:buChar char="•"/>
            </a:pPr>
            <a:r>
              <a:rPr lang="es-ES" sz="1800" dirty="0"/>
              <a:t>Pagos o recibos cuestionables o Recibimiento de regalos y favores.</a:t>
            </a:r>
          </a:p>
          <a:p>
            <a:pPr marL="457200" marR="0" lvl="1"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262" name="Google Shape;262;p38"/>
          <p:cNvSpPr/>
          <p:nvPr/>
        </p:nvSpPr>
        <p:spPr>
          <a:xfrm>
            <a:off x="1772528" y="5949280"/>
            <a:ext cx="10100604" cy="784830"/>
          </a:xfrm>
          <a:prstGeom prst="rect">
            <a:avLst/>
          </a:prstGeom>
          <a:noFill/>
          <a:ln>
            <a:noFill/>
          </a:ln>
        </p:spPr>
        <p:txBody>
          <a:bodyPr spcFirstLastPara="1" wrap="square" lIns="91425" tIns="45700" rIns="91425" bIns="45700" anchor="t" anchorCtr="0">
            <a:noAutofit/>
          </a:bodyPr>
          <a:lstStyle/>
          <a:p>
            <a:pPr marL="0" marR="0" lvl="0" indent="0" algn="just" rtl="0">
              <a:lnSpc>
                <a:spcPct val="112500"/>
              </a:lnSpc>
              <a:spcBef>
                <a:spcPts val="0"/>
              </a:spcBef>
              <a:spcAft>
                <a:spcPts val="0"/>
              </a:spcAft>
              <a:buNone/>
            </a:pPr>
            <a:r>
              <a:rPr lang="es-ES" sz="1600" dirty="0">
                <a:solidFill>
                  <a:schemeClr val="dk1"/>
                </a:solidFill>
                <a:latin typeface="Arial"/>
                <a:ea typeface="Arial"/>
                <a:cs typeface="Arial"/>
                <a:sym typeface="Arial"/>
              </a:rPr>
              <a:t>Fuente: IBGC (INSTITUTO BRASILEIRO DE GOVERNANÇA CORPORATIVA). Código das </a:t>
            </a:r>
            <a:r>
              <a:rPr lang="es-ES" sz="1600" dirty="0" err="1">
                <a:solidFill>
                  <a:schemeClr val="dk1"/>
                </a:solidFill>
                <a:latin typeface="Arial"/>
                <a:ea typeface="Arial"/>
                <a:cs typeface="Arial"/>
                <a:sym typeface="Arial"/>
              </a:rPr>
              <a:t>Melhores</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Práticas</a:t>
            </a:r>
            <a:r>
              <a:rPr lang="es-ES" sz="1600" dirty="0">
                <a:solidFill>
                  <a:schemeClr val="dk1"/>
                </a:solidFill>
                <a:latin typeface="Arial"/>
                <a:ea typeface="Arial"/>
                <a:cs typeface="Arial"/>
                <a:sym typeface="Arial"/>
              </a:rPr>
              <a:t> de </a:t>
            </a:r>
            <a:r>
              <a:rPr lang="es-ES" sz="1600" dirty="0" err="1">
                <a:solidFill>
                  <a:schemeClr val="dk1"/>
                </a:solidFill>
                <a:latin typeface="Arial"/>
                <a:ea typeface="Arial"/>
                <a:cs typeface="Arial"/>
                <a:sym typeface="Arial"/>
              </a:rPr>
              <a:t>Governança</a:t>
            </a:r>
            <a:r>
              <a:rPr lang="es-ES" sz="1600" dirty="0">
                <a:solidFill>
                  <a:schemeClr val="dk1"/>
                </a:solidFill>
                <a:latin typeface="Arial"/>
                <a:ea typeface="Arial"/>
                <a:cs typeface="Arial"/>
                <a:sym typeface="Arial"/>
              </a:rPr>
              <a:t> Corporativa. 4ª </a:t>
            </a:r>
            <a:r>
              <a:rPr lang="es-ES" sz="1600" dirty="0" err="1">
                <a:solidFill>
                  <a:schemeClr val="dk1"/>
                </a:solidFill>
                <a:latin typeface="Arial"/>
                <a:ea typeface="Arial"/>
                <a:cs typeface="Arial"/>
                <a:sym typeface="Arial"/>
              </a:rPr>
              <a:t>Ed..São</a:t>
            </a:r>
            <a:r>
              <a:rPr lang="es-ES" sz="1600" dirty="0">
                <a:solidFill>
                  <a:schemeClr val="dk1"/>
                </a:solidFill>
                <a:latin typeface="Arial"/>
                <a:ea typeface="Arial"/>
                <a:cs typeface="Arial"/>
                <a:sym typeface="Arial"/>
              </a:rPr>
              <a:t> Paulo: IBGC, 2009. Disponible en: </a:t>
            </a:r>
            <a:r>
              <a:rPr lang="es-ES" sz="1600" u="sng" dirty="0">
                <a:solidFill>
                  <a:schemeClr val="hlink"/>
                </a:solidFill>
                <a:latin typeface="Arial"/>
                <a:ea typeface="Arial"/>
                <a:cs typeface="Arial"/>
                <a:sym typeface="Arial"/>
                <a:hlinkClick r:id="rId3"/>
              </a:rPr>
              <a:t>http://www.ibgc.org.br/CodigoMelhoresPraticas.aspx</a:t>
            </a:r>
            <a:endParaRPr sz="1600" dirty="0">
              <a:solidFill>
                <a:schemeClr val="dk1"/>
              </a:solidFill>
              <a:latin typeface="Arial"/>
              <a:ea typeface="Arial"/>
              <a:cs typeface="Arial"/>
              <a:sym typeface="Arial"/>
            </a:endParaRPr>
          </a:p>
        </p:txBody>
      </p:sp>
      <p:sp>
        <p:nvSpPr>
          <p:cNvPr id="263" name="Google Shape;263;p38"/>
          <p:cNvSpPr/>
          <p:nvPr/>
        </p:nvSpPr>
        <p:spPr>
          <a:xfrm>
            <a:off x="1603715" y="2924944"/>
            <a:ext cx="9436040" cy="2169825"/>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rgbClr val="FF0000"/>
              </a:buClr>
              <a:buSzPts val="1800"/>
              <a:buFont typeface="Arial" pitchFamily="34" charset="0"/>
              <a:buChar char="•"/>
            </a:pPr>
            <a:endParaRPr sz="1800" b="0" i="0" u="none" strike="noStrike" cap="none" dirty="0">
              <a:solidFill>
                <a:schemeClr val="dk1"/>
              </a:solidFill>
              <a:latin typeface="Arial"/>
              <a:ea typeface="Arial"/>
              <a:cs typeface="Arial"/>
              <a:sym typeface="Arial"/>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p:nvPr/>
        </p:nvSpPr>
        <p:spPr>
          <a:xfrm>
            <a:off x="2029265" y="1508399"/>
            <a:ext cx="8197948"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   </a:t>
            </a:r>
            <a:r>
              <a:rPr lang="es-ES" sz="2800" b="1" dirty="0">
                <a:solidFill>
                  <a:srgbClr val="00B0F0"/>
                </a:solidFill>
              </a:rPr>
              <a:t>AMPLITUD</a:t>
            </a:r>
            <a:r>
              <a:rPr lang="es-ES" sz="2800" b="1" dirty="0">
                <a:solidFill>
                  <a:srgbClr val="00B0F0"/>
                </a:solidFill>
                <a:latin typeface="Arial"/>
                <a:ea typeface="Arial"/>
                <a:cs typeface="Arial"/>
                <a:sym typeface="Arial"/>
              </a:rPr>
              <a:t> DEL CÓDIGO DE CONDUCTA</a:t>
            </a:r>
            <a:endParaRPr sz="2800" b="1" dirty="0">
              <a:solidFill>
                <a:srgbClr val="00B0F0"/>
              </a:solidFill>
              <a:latin typeface="Arial"/>
              <a:ea typeface="Arial"/>
              <a:cs typeface="Arial"/>
              <a:sym typeface="Arial"/>
            </a:endParaRPr>
          </a:p>
        </p:txBody>
      </p:sp>
      <p:sp>
        <p:nvSpPr>
          <p:cNvPr id="261" name="Google Shape;261;p38"/>
          <p:cNvSpPr txBox="1"/>
          <p:nvPr/>
        </p:nvSpPr>
        <p:spPr>
          <a:xfrm>
            <a:off x="2029265" y="2384754"/>
            <a:ext cx="9365565" cy="54019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FF0000"/>
              </a:buClr>
              <a:buSzPts val="1800"/>
              <a:buFont typeface="Calibri"/>
              <a:buAutoNum type="arabicPeriod" startAt="2"/>
            </a:pPr>
            <a:r>
              <a:rPr lang="es-ES" sz="1800" dirty="0">
                <a:solidFill>
                  <a:schemeClr val="dk1"/>
                </a:solidFill>
                <a:latin typeface="Arial"/>
                <a:ea typeface="Arial"/>
                <a:cs typeface="Arial"/>
                <a:sym typeface="Arial"/>
              </a:rPr>
              <a:t>Asuntos </a:t>
            </a:r>
            <a:r>
              <a:rPr lang="es-ES" sz="1800" dirty="0">
                <a:solidFill>
                  <a:schemeClr val="dk1"/>
                </a:solidFill>
              </a:rPr>
              <a:t>Tratados</a:t>
            </a:r>
            <a:endParaRPr dirty="0"/>
          </a:p>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a:p>
            <a:pPr marL="742950" lvl="1" indent="-285750">
              <a:lnSpc>
                <a:spcPct val="150000"/>
              </a:lnSpc>
              <a:buClr>
                <a:srgbClr val="FF0000"/>
              </a:buClr>
              <a:buSzPts val="1800"/>
              <a:buFont typeface="Arial" pitchFamily="34" charset="0"/>
              <a:buChar char="•"/>
            </a:pPr>
            <a:r>
              <a:rPr lang="es-ES" sz="1800" dirty="0"/>
              <a:t>Actividades políticas</a:t>
            </a:r>
            <a:endParaRPr lang="es-ES" dirty="0"/>
          </a:p>
          <a:p>
            <a:pPr marL="742950" lvl="1" indent="-285750">
              <a:lnSpc>
                <a:spcPct val="150000"/>
              </a:lnSpc>
              <a:buClr>
                <a:srgbClr val="FF0000"/>
              </a:buClr>
              <a:buSzPts val="1800"/>
              <a:buFont typeface="Arial" pitchFamily="34" charset="0"/>
              <a:buChar char="•"/>
            </a:pPr>
            <a:r>
              <a:rPr lang="es-ES" sz="1800" dirty="0"/>
              <a:t>Derecho a la privacidad</a:t>
            </a:r>
          </a:p>
          <a:p>
            <a:pPr marL="742950" lvl="1" indent="-285750">
              <a:lnSpc>
                <a:spcPct val="150000"/>
              </a:lnSpc>
              <a:buClr>
                <a:srgbClr val="FF0000"/>
              </a:buClr>
              <a:buSzPts val="1800"/>
              <a:buFont typeface="Arial" pitchFamily="34" charset="0"/>
              <a:buChar char="•"/>
            </a:pPr>
            <a:r>
              <a:rPr lang="es-ES" sz="1800" dirty="0"/>
              <a:t>Nepotismo</a:t>
            </a:r>
            <a:endParaRPr lang="es-ES" dirty="0"/>
          </a:p>
          <a:p>
            <a:pPr marL="742950" lvl="1" indent="-285750">
              <a:lnSpc>
                <a:spcPct val="150000"/>
              </a:lnSpc>
              <a:buClr>
                <a:srgbClr val="FF0000"/>
              </a:buClr>
              <a:buSzPts val="1800"/>
              <a:buFont typeface="Arial" pitchFamily="34" charset="0"/>
              <a:buChar char="•"/>
            </a:pPr>
            <a:r>
              <a:rPr lang="es-ES" sz="1800" dirty="0"/>
              <a:t>Medio ambiente</a:t>
            </a:r>
            <a:endParaRPr lang="es-ES" dirty="0"/>
          </a:p>
          <a:p>
            <a:pPr marL="457200" marR="0" lvl="1"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262" name="Google Shape;262;p38"/>
          <p:cNvSpPr/>
          <p:nvPr/>
        </p:nvSpPr>
        <p:spPr>
          <a:xfrm>
            <a:off x="1772528" y="6049764"/>
            <a:ext cx="10100604" cy="784830"/>
          </a:xfrm>
          <a:prstGeom prst="rect">
            <a:avLst/>
          </a:prstGeom>
          <a:noFill/>
          <a:ln>
            <a:noFill/>
          </a:ln>
        </p:spPr>
        <p:txBody>
          <a:bodyPr spcFirstLastPara="1" wrap="square" lIns="91425" tIns="45700" rIns="91425" bIns="45700" anchor="t" anchorCtr="0">
            <a:noAutofit/>
          </a:bodyPr>
          <a:lstStyle/>
          <a:p>
            <a:pPr marL="0" marR="0" lvl="0" indent="0" algn="just" rtl="0">
              <a:lnSpc>
                <a:spcPct val="112500"/>
              </a:lnSpc>
              <a:spcBef>
                <a:spcPts val="0"/>
              </a:spcBef>
              <a:spcAft>
                <a:spcPts val="0"/>
              </a:spcAft>
              <a:buNone/>
            </a:pPr>
            <a:r>
              <a:rPr lang="es-ES" sz="1600" dirty="0">
                <a:solidFill>
                  <a:schemeClr val="dk1"/>
                </a:solidFill>
                <a:latin typeface="Arial"/>
                <a:ea typeface="Arial"/>
                <a:cs typeface="Arial"/>
                <a:sym typeface="Arial"/>
              </a:rPr>
              <a:t>Fuente: IBGC (INSTITUTO BRASILEIRO DE GOVERNANÇA CORPORATIVA). Código das </a:t>
            </a:r>
            <a:r>
              <a:rPr lang="es-ES" sz="1600" dirty="0" err="1">
                <a:solidFill>
                  <a:schemeClr val="dk1"/>
                </a:solidFill>
                <a:latin typeface="Arial"/>
                <a:ea typeface="Arial"/>
                <a:cs typeface="Arial"/>
                <a:sym typeface="Arial"/>
              </a:rPr>
              <a:t>Melhores</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Práticas</a:t>
            </a:r>
            <a:r>
              <a:rPr lang="es-ES" sz="1600" dirty="0">
                <a:solidFill>
                  <a:schemeClr val="dk1"/>
                </a:solidFill>
                <a:latin typeface="Arial"/>
                <a:ea typeface="Arial"/>
                <a:cs typeface="Arial"/>
                <a:sym typeface="Arial"/>
              </a:rPr>
              <a:t> de </a:t>
            </a:r>
            <a:r>
              <a:rPr lang="es-ES" sz="1600" dirty="0" err="1">
                <a:solidFill>
                  <a:schemeClr val="dk1"/>
                </a:solidFill>
                <a:latin typeface="Arial"/>
                <a:ea typeface="Arial"/>
                <a:cs typeface="Arial"/>
                <a:sym typeface="Arial"/>
              </a:rPr>
              <a:t>Governança</a:t>
            </a:r>
            <a:r>
              <a:rPr lang="es-ES" sz="1600" dirty="0">
                <a:solidFill>
                  <a:schemeClr val="dk1"/>
                </a:solidFill>
                <a:latin typeface="Arial"/>
                <a:ea typeface="Arial"/>
                <a:cs typeface="Arial"/>
                <a:sym typeface="Arial"/>
              </a:rPr>
              <a:t> Corporativa. 4ª </a:t>
            </a:r>
            <a:r>
              <a:rPr lang="es-ES" sz="1600" dirty="0" err="1">
                <a:solidFill>
                  <a:schemeClr val="dk1"/>
                </a:solidFill>
                <a:latin typeface="Arial"/>
                <a:ea typeface="Arial"/>
                <a:cs typeface="Arial"/>
                <a:sym typeface="Arial"/>
              </a:rPr>
              <a:t>Ed..São</a:t>
            </a:r>
            <a:r>
              <a:rPr lang="es-ES" sz="1600" dirty="0">
                <a:solidFill>
                  <a:schemeClr val="dk1"/>
                </a:solidFill>
                <a:latin typeface="Arial"/>
                <a:ea typeface="Arial"/>
                <a:cs typeface="Arial"/>
                <a:sym typeface="Arial"/>
              </a:rPr>
              <a:t> Paulo: IBGC, 2009. </a:t>
            </a:r>
            <a:r>
              <a:rPr lang="es-ES" sz="1600" dirty="0" err="1">
                <a:solidFill>
                  <a:schemeClr val="dk1"/>
                </a:solidFill>
                <a:latin typeface="Arial"/>
                <a:ea typeface="Arial"/>
                <a:cs typeface="Arial"/>
                <a:sym typeface="Arial"/>
              </a:rPr>
              <a:t>Disponível</a:t>
            </a:r>
            <a:r>
              <a:rPr lang="es-ES" sz="1600" dirty="0">
                <a:solidFill>
                  <a:schemeClr val="dk1"/>
                </a:solidFill>
                <a:latin typeface="Arial"/>
                <a:ea typeface="Arial"/>
                <a:cs typeface="Arial"/>
                <a:sym typeface="Arial"/>
              </a:rPr>
              <a:t> em: </a:t>
            </a:r>
            <a:r>
              <a:rPr lang="es-ES" sz="1600" u="sng" dirty="0">
                <a:solidFill>
                  <a:schemeClr val="hlink"/>
                </a:solidFill>
                <a:latin typeface="Arial"/>
                <a:ea typeface="Arial"/>
                <a:cs typeface="Arial"/>
                <a:sym typeface="Arial"/>
                <a:hlinkClick r:id="rId3"/>
              </a:rPr>
              <a:t>http://www.ibgc.org.br/CodigoMelhoresPraticas.aspx</a:t>
            </a:r>
            <a:endParaRPr sz="1600" dirty="0">
              <a:solidFill>
                <a:schemeClr val="dk1"/>
              </a:solidFill>
              <a:latin typeface="Arial"/>
              <a:ea typeface="Arial"/>
              <a:cs typeface="Arial"/>
              <a:sym typeface="Arial"/>
            </a:endParaRPr>
          </a:p>
        </p:txBody>
      </p:sp>
      <p:sp>
        <p:nvSpPr>
          <p:cNvPr id="263" name="Google Shape;263;p38"/>
          <p:cNvSpPr/>
          <p:nvPr/>
        </p:nvSpPr>
        <p:spPr>
          <a:xfrm>
            <a:off x="1603715" y="2924944"/>
            <a:ext cx="9436040" cy="2169825"/>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rgbClr val="FF0000"/>
              </a:buClr>
              <a:buSzPts val="1800"/>
              <a:buFont typeface="Arial" pitchFamily="34" charset="0"/>
              <a:buChar char="•"/>
            </a:pP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8018850"/>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p:nvPr/>
        </p:nvSpPr>
        <p:spPr>
          <a:xfrm>
            <a:off x="2029265" y="1508399"/>
            <a:ext cx="8197948"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   </a:t>
            </a:r>
            <a:r>
              <a:rPr lang="es-ES" sz="2800" b="1" dirty="0">
                <a:solidFill>
                  <a:srgbClr val="00B0F0"/>
                </a:solidFill>
              </a:rPr>
              <a:t>AMPLITUD</a:t>
            </a:r>
            <a:r>
              <a:rPr lang="es-ES" sz="2800" b="1" dirty="0">
                <a:solidFill>
                  <a:srgbClr val="00B0F0"/>
                </a:solidFill>
                <a:latin typeface="Arial"/>
                <a:ea typeface="Arial"/>
                <a:cs typeface="Arial"/>
                <a:sym typeface="Arial"/>
              </a:rPr>
              <a:t> DEL CÓDIGO DE CONDUCTA</a:t>
            </a:r>
            <a:endParaRPr sz="2800" b="1" dirty="0">
              <a:solidFill>
                <a:srgbClr val="00B0F0"/>
              </a:solidFill>
              <a:latin typeface="Arial"/>
              <a:ea typeface="Arial"/>
              <a:cs typeface="Arial"/>
              <a:sym typeface="Arial"/>
            </a:endParaRPr>
          </a:p>
        </p:txBody>
      </p:sp>
      <p:sp>
        <p:nvSpPr>
          <p:cNvPr id="261" name="Google Shape;261;p38"/>
          <p:cNvSpPr txBox="1"/>
          <p:nvPr/>
        </p:nvSpPr>
        <p:spPr>
          <a:xfrm>
            <a:off x="2029265" y="2384754"/>
            <a:ext cx="9365565" cy="54019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50000"/>
              </a:lnSpc>
              <a:spcBef>
                <a:spcPts val="0"/>
              </a:spcBef>
              <a:spcAft>
                <a:spcPts val="0"/>
              </a:spcAft>
              <a:buClr>
                <a:srgbClr val="FF0000"/>
              </a:buClr>
              <a:buSzPts val="1800"/>
              <a:buFont typeface="Calibri"/>
              <a:buAutoNum type="arabicPeriod" startAt="2"/>
            </a:pPr>
            <a:r>
              <a:rPr lang="es-ES" sz="1800" dirty="0">
                <a:solidFill>
                  <a:schemeClr val="dk1"/>
                </a:solidFill>
                <a:latin typeface="Arial"/>
                <a:ea typeface="Arial"/>
                <a:cs typeface="Arial"/>
                <a:sym typeface="Arial"/>
              </a:rPr>
              <a:t>Asuntos </a:t>
            </a:r>
            <a:r>
              <a:rPr lang="es-ES" sz="1800" dirty="0">
                <a:solidFill>
                  <a:schemeClr val="dk1"/>
                </a:solidFill>
              </a:rPr>
              <a:t>Tratados</a:t>
            </a:r>
            <a:endParaRPr dirty="0"/>
          </a:p>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    </a:t>
            </a:r>
            <a:endParaRPr sz="1800" dirty="0">
              <a:solidFill>
                <a:schemeClr val="dk1"/>
              </a:solidFill>
              <a:latin typeface="Calibri"/>
              <a:ea typeface="Calibri"/>
              <a:cs typeface="Calibri"/>
              <a:sym typeface="Calibri"/>
            </a:endParaRPr>
          </a:p>
          <a:p>
            <a:pPr marL="457200" marR="0" lvl="1" indent="0" algn="l" rtl="0">
              <a:lnSpc>
                <a:spcPct val="15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262" name="Google Shape;262;p38"/>
          <p:cNvSpPr/>
          <p:nvPr/>
        </p:nvSpPr>
        <p:spPr>
          <a:xfrm>
            <a:off x="1772528" y="6049764"/>
            <a:ext cx="10100604" cy="784830"/>
          </a:xfrm>
          <a:prstGeom prst="rect">
            <a:avLst/>
          </a:prstGeom>
          <a:noFill/>
          <a:ln>
            <a:noFill/>
          </a:ln>
        </p:spPr>
        <p:txBody>
          <a:bodyPr spcFirstLastPara="1" wrap="square" lIns="91425" tIns="45700" rIns="91425" bIns="45700" anchor="t" anchorCtr="0">
            <a:noAutofit/>
          </a:bodyPr>
          <a:lstStyle/>
          <a:p>
            <a:pPr marL="0" marR="0" lvl="0" indent="0" algn="just" rtl="0">
              <a:lnSpc>
                <a:spcPct val="112500"/>
              </a:lnSpc>
              <a:spcBef>
                <a:spcPts val="0"/>
              </a:spcBef>
              <a:spcAft>
                <a:spcPts val="0"/>
              </a:spcAft>
              <a:buNone/>
            </a:pPr>
            <a:r>
              <a:rPr lang="es-ES" sz="1600" dirty="0">
                <a:solidFill>
                  <a:schemeClr val="dk1"/>
                </a:solidFill>
                <a:latin typeface="Arial"/>
                <a:ea typeface="Arial"/>
                <a:cs typeface="Arial"/>
                <a:sym typeface="Arial"/>
              </a:rPr>
              <a:t>Fuente: IBGC (INSTITUTO BRASILEIRO DE GOVERNANÇA CORPORATIVA). Código das </a:t>
            </a:r>
            <a:r>
              <a:rPr lang="es-ES" sz="1600" dirty="0" err="1">
                <a:solidFill>
                  <a:schemeClr val="dk1"/>
                </a:solidFill>
                <a:latin typeface="Arial"/>
                <a:ea typeface="Arial"/>
                <a:cs typeface="Arial"/>
                <a:sym typeface="Arial"/>
              </a:rPr>
              <a:t>Melhores</a:t>
            </a:r>
            <a:r>
              <a:rPr lang="es-ES" sz="1600" dirty="0">
                <a:solidFill>
                  <a:schemeClr val="dk1"/>
                </a:solidFill>
                <a:latin typeface="Arial"/>
                <a:ea typeface="Arial"/>
                <a:cs typeface="Arial"/>
                <a:sym typeface="Arial"/>
              </a:rPr>
              <a:t> </a:t>
            </a:r>
            <a:r>
              <a:rPr lang="es-ES" sz="1600" dirty="0" err="1">
                <a:solidFill>
                  <a:schemeClr val="dk1"/>
                </a:solidFill>
                <a:latin typeface="Arial"/>
                <a:ea typeface="Arial"/>
                <a:cs typeface="Arial"/>
                <a:sym typeface="Arial"/>
              </a:rPr>
              <a:t>Práticas</a:t>
            </a:r>
            <a:r>
              <a:rPr lang="es-ES" sz="1600" dirty="0">
                <a:solidFill>
                  <a:schemeClr val="dk1"/>
                </a:solidFill>
                <a:latin typeface="Arial"/>
                <a:ea typeface="Arial"/>
                <a:cs typeface="Arial"/>
                <a:sym typeface="Arial"/>
              </a:rPr>
              <a:t> de </a:t>
            </a:r>
            <a:r>
              <a:rPr lang="es-ES" sz="1600" dirty="0" err="1">
                <a:solidFill>
                  <a:schemeClr val="dk1"/>
                </a:solidFill>
                <a:latin typeface="Arial"/>
                <a:ea typeface="Arial"/>
                <a:cs typeface="Arial"/>
                <a:sym typeface="Arial"/>
              </a:rPr>
              <a:t>Governança</a:t>
            </a:r>
            <a:r>
              <a:rPr lang="es-ES" sz="1600" dirty="0">
                <a:solidFill>
                  <a:schemeClr val="dk1"/>
                </a:solidFill>
                <a:latin typeface="Arial"/>
                <a:ea typeface="Arial"/>
                <a:cs typeface="Arial"/>
                <a:sym typeface="Arial"/>
              </a:rPr>
              <a:t> Corporativa. 4ª </a:t>
            </a:r>
            <a:r>
              <a:rPr lang="es-ES" sz="1600" dirty="0" err="1">
                <a:solidFill>
                  <a:schemeClr val="dk1"/>
                </a:solidFill>
                <a:latin typeface="Arial"/>
                <a:ea typeface="Arial"/>
                <a:cs typeface="Arial"/>
                <a:sym typeface="Arial"/>
              </a:rPr>
              <a:t>Ed..São</a:t>
            </a:r>
            <a:r>
              <a:rPr lang="es-ES" sz="1600" dirty="0">
                <a:solidFill>
                  <a:schemeClr val="dk1"/>
                </a:solidFill>
                <a:latin typeface="Arial"/>
                <a:ea typeface="Arial"/>
                <a:cs typeface="Arial"/>
                <a:sym typeface="Arial"/>
              </a:rPr>
              <a:t> Paulo: IBGC, 2009. </a:t>
            </a:r>
            <a:r>
              <a:rPr lang="es-ES" sz="1600" dirty="0" err="1">
                <a:solidFill>
                  <a:schemeClr val="dk1"/>
                </a:solidFill>
                <a:latin typeface="Arial"/>
                <a:ea typeface="Arial"/>
                <a:cs typeface="Arial"/>
                <a:sym typeface="Arial"/>
              </a:rPr>
              <a:t>Disponível</a:t>
            </a:r>
            <a:r>
              <a:rPr lang="es-ES" sz="1600" dirty="0">
                <a:solidFill>
                  <a:schemeClr val="dk1"/>
                </a:solidFill>
                <a:latin typeface="Arial"/>
                <a:ea typeface="Arial"/>
                <a:cs typeface="Arial"/>
                <a:sym typeface="Arial"/>
              </a:rPr>
              <a:t> em: </a:t>
            </a:r>
            <a:r>
              <a:rPr lang="es-ES" sz="1600" u="sng" dirty="0">
                <a:solidFill>
                  <a:schemeClr val="hlink"/>
                </a:solidFill>
                <a:latin typeface="Arial"/>
                <a:ea typeface="Arial"/>
                <a:cs typeface="Arial"/>
                <a:sym typeface="Arial"/>
                <a:hlinkClick r:id="rId3"/>
              </a:rPr>
              <a:t>http://www.ibgc.org.br/CodigoMelhoresPraticas.aspx</a:t>
            </a:r>
            <a:endParaRPr sz="1600" dirty="0">
              <a:solidFill>
                <a:schemeClr val="dk1"/>
              </a:solidFill>
              <a:latin typeface="Arial"/>
              <a:ea typeface="Arial"/>
              <a:cs typeface="Arial"/>
              <a:sym typeface="Arial"/>
            </a:endParaRPr>
          </a:p>
        </p:txBody>
      </p:sp>
      <p:sp>
        <p:nvSpPr>
          <p:cNvPr id="263" name="Google Shape;263;p38"/>
          <p:cNvSpPr/>
          <p:nvPr/>
        </p:nvSpPr>
        <p:spPr>
          <a:xfrm>
            <a:off x="1603715" y="2924944"/>
            <a:ext cx="9436040" cy="2169825"/>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rgbClr val="FF0000"/>
              </a:buClr>
              <a:buSzPts val="1800"/>
              <a:buFont typeface="Arial" pitchFamily="34" charset="0"/>
              <a:buChar char="•"/>
            </a:pPr>
            <a:r>
              <a:rPr lang="es-ES" sz="1800" b="0" i="0" u="none" strike="noStrike" cap="none" dirty="0">
                <a:solidFill>
                  <a:schemeClr val="dk1"/>
                </a:solidFill>
                <a:latin typeface="Arial"/>
                <a:ea typeface="Arial"/>
                <a:cs typeface="Arial"/>
                <a:sym typeface="Arial"/>
              </a:rPr>
              <a:t>Discriminación en el ambiente de trabajo, exploración del trabajo adulto o infantil y acoso moral o sexual</a:t>
            </a:r>
            <a:endParaRPr sz="1800" b="0" i="0" u="none" strike="noStrike" cap="none" dirty="0">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rgbClr val="FF0000"/>
              </a:buClr>
              <a:buSzPts val="1800"/>
              <a:buFont typeface="Arial" pitchFamily="34" charset="0"/>
              <a:buChar char="•"/>
            </a:pPr>
            <a:r>
              <a:rPr lang="es-ES" sz="1800" b="0" i="0" u="none" strike="noStrike" cap="none" dirty="0">
                <a:solidFill>
                  <a:schemeClr val="dk1"/>
                </a:solidFill>
                <a:latin typeface="Arial"/>
                <a:ea typeface="Arial"/>
                <a:cs typeface="Arial"/>
                <a:sym typeface="Arial"/>
              </a:rPr>
              <a:t> Seguridad en el trabajo</a:t>
            </a:r>
            <a:endParaRPr sz="1800" b="0" i="0" u="none" strike="noStrike" cap="none" dirty="0">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rgbClr val="FF0000"/>
              </a:buClr>
              <a:buSzPts val="1800"/>
              <a:buFont typeface="Arial" pitchFamily="34" charset="0"/>
              <a:buChar char="•"/>
            </a:pPr>
            <a:r>
              <a:rPr lang="es-ES" sz="1800" b="0" i="0" u="none" strike="noStrike" cap="none" dirty="0">
                <a:solidFill>
                  <a:schemeClr val="dk1"/>
                </a:solidFill>
                <a:latin typeface="Arial"/>
                <a:ea typeface="Arial"/>
                <a:cs typeface="Arial"/>
                <a:sym typeface="Arial"/>
              </a:rPr>
              <a:t> Relaciones con la comunidad</a:t>
            </a:r>
            <a:endParaRPr sz="1800" b="0" i="0" u="none" strike="noStrike" cap="none" dirty="0">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rgbClr val="FF0000"/>
              </a:buClr>
              <a:buSzPts val="1800"/>
              <a:buFont typeface="Arial" pitchFamily="34" charset="0"/>
              <a:buChar char="•"/>
            </a:pPr>
            <a:r>
              <a:rPr lang="es-ES" sz="1800" b="0" i="0" u="none" strike="noStrike" cap="none" dirty="0">
                <a:solidFill>
                  <a:schemeClr val="dk1"/>
                </a:solidFill>
                <a:latin typeface="Arial"/>
                <a:ea typeface="Arial"/>
                <a:cs typeface="Arial"/>
                <a:sym typeface="Arial"/>
              </a:rPr>
              <a:t> Uso de alcohol y drogas</a:t>
            </a:r>
            <a:endParaRPr sz="1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38361162"/>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p:nvPr/>
        </p:nvSpPr>
        <p:spPr>
          <a:xfrm>
            <a:off x="1026942" y="1553758"/>
            <a:ext cx="10353822" cy="954107"/>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AGENTES RESPONSABLES POR LAS POLÍTICAS SOSTENIBLES</a:t>
            </a:r>
            <a:endParaRPr sz="2800" b="1">
              <a:solidFill>
                <a:srgbClr val="00B0F0"/>
              </a:solidFill>
              <a:latin typeface="Arial"/>
              <a:ea typeface="Arial"/>
              <a:cs typeface="Arial"/>
              <a:sym typeface="Arial"/>
            </a:endParaRPr>
          </a:p>
        </p:txBody>
      </p:sp>
      <p:sp>
        <p:nvSpPr>
          <p:cNvPr id="269" name="Google Shape;269;p39"/>
          <p:cNvSpPr txBox="1"/>
          <p:nvPr/>
        </p:nvSpPr>
        <p:spPr>
          <a:xfrm>
            <a:off x="2461847" y="2855741"/>
            <a:ext cx="9228406" cy="2862322"/>
          </a:xfrm>
          <a:prstGeom prst="rect">
            <a:avLst/>
          </a:prstGeom>
          <a:noFill/>
          <a:ln>
            <a:noFill/>
          </a:ln>
        </p:spPr>
        <p:txBody>
          <a:bodyPr spcFirstLastPara="1" wrap="square" lIns="91425" tIns="45700" rIns="91425" bIns="45700" anchor="t" anchorCtr="0">
            <a:noAutofit/>
          </a:bodyPr>
          <a:lstStyle/>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Organos Públicos;</a:t>
            </a:r>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Organismos Internacionales;</a:t>
            </a:r>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Socios y Administradores de Empresas Privadas;</a:t>
            </a:r>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Colaboradores de Instituciones Públicas y Privadas;</a:t>
            </a:r>
            <a:endParaRPr sz="1800" b="0" i="0" u="none" strike="noStrike" cap="none">
              <a:solidFill>
                <a:schemeClr val="dk1"/>
              </a:solidFill>
              <a:latin typeface="Arial"/>
              <a:ea typeface="Arial"/>
              <a:cs typeface="Arial"/>
              <a:sym typeface="Arial"/>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Tercer sector;</a:t>
            </a:r>
            <a:endParaRPr sz="1800" b="0" i="0" u="none" strike="noStrike" cap="none">
              <a:solidFill>
                <a:schemeClr val="dk1"/>
              </a:solidFill>
              <a:latin typeface="Arial"/>
              <a:ea typeface="Arial"/>
              <a:cs typeface="Arial"/>
              <a:sym typeface="Arial"/>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a:solidFill>
                  <a:schemeClr val="dk1"/>
                </a:solidFill>
                <a:latin typeface="Arial"/>
                <a:ea typeface="Arial"/>
                <a:cs typeface="Arial"/>
                <a:sym typeface="Arial"/>
              </a:rPr>
              <a:t>Población en general</a:t>
            </a:r>
            <a:endParaRPr sz="1800" b="0" i="0" u="none" strike="noStrike" cap="none">
              <a:solidFill>
                <a:schemeClr val="dk1"/>
              </a:solidFill>
              <a:latin typeface="Arial"/>
              <a:ea typeface="Arial"/>
              <a:cs typeface="Arial"/>
              <a:sym typeface="Arial"/>
            </a:endParaRPr>
          </a:p>
          <a:p>
            <a:pPr marL="800100" marR="0" lvl="1" indent="-228600" algn="l" rtl="0">
              <a:spcBef>
                <a:spcPts val="0"/>
              </a:spcBef>
              <a:spcAft>
                <a:spcPts val="0"/>
              </a:spcAft>
              <a:buClr>
                <a:srgbClr val="FF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0" name="Google Shape;270;p39"/>
          <p:cNvSpPr/>
          <p:nvPr/>
        </p:nvSpPr>
        <p:spPr>
          <a:xfrm>
            <a:off x="2461847" y="6338888"/>
            <a:ext cx="8501062"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p:nvPr/>
        </p:nvSpPr>
        <p:spPr>
          <a:xfrm>
            <a:off x="661182" y="1524876"/>
            <a:ext cx="11408899"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EJEMPLOS DE ACCIONES PARA IMPLEMENTACIÓN DE POLÍTICAS DE SOSTENIBILIDAD  CORPORATIVAS</a:t>
            </a:r>
            <a:endParaRPr sz="2800" b="1" dirty="0">
              <a:solidFill>
                <a:srgbClr val="00B0F0"/>
              </a:solidFill>
              <a:latin typeface="Arial"/>
              <a:ea typeface="Arial"/>
              <a:cs typeface="Arial"/>
              <a:sym typeface="Arial"/>
            </a:endParaRPr>
          </a:p>
        </p:txBody>
      </p:sp>
      <p:sp>
        <p:nvSpPr>
          <p:cNvPr id="276" name="Google Shape;276;p40"/>
          <p:cNvSpPr txBox="1"/>
          <p:nvPr/>
        </p:nvSpPr>
        <p:spPr>
          <a:xfrm>
            <a:off x="3076136" y="3179300"/>
            <a:ext cx="8993945" cy="1615827"/>
          </a:xfrm>
          <a:prstGeom prst="rect">
            <a:avLst/>
          </a:prstGeom>
          <a:noFill/>
          <a:ln>
            <a:noFill/>
          </a:ln>
        </p:spPr>
        <p:txBody>
          <a:bodyPr spcFirstLastPara="1" wrap="square" lIns="91425" tIns="45700" rIns="91425" bIns="45700" anchor="t" anchorCtr="0">
            <a:noAutofit/>
          </a:bodyPr>
          <a:lstStyle/>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dirty="0">
                <a:solidFill>
                  <a:schemeClr val="dk1"/>
                </a:solidFill>
                <a:latin typeface="Arial"/>
                <a:ea typeface="Arial"/>
                <a:cs typeface="Arial"/>
                <a:sym typeface="Arial"/>
              </a:rPr>
              <a:t>Elaborar proyectos ambientales y sostenibles</a:t>
            </a:r>
            <a:endParaRPr sz="1800" b="0" i="0" u="none" strike="noStrike" cap="none" dirty="0">
              <a:solidFill>
                <a:schemeClr val="dk1"/>
              </a:solidFill>
              <a:latin typeface="Arial"/>
              <a:ea typeface="Arial"/>
              <a:cs typeface="Arial"/>
              <a:sym typeface="Arial"/>
            </a:endParaRPr>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dirty="0">
                <a:solidFill>
                  <a:schemeClr val="dk1"/>
                </a:solidFill>
                <a:latin typeface="Arial"/>
                <a:ea typeface="Arial"/>
                <a:cs typeface="Arial"/>
                <a:sym typeface="Arial"/>
              </a:rPr>
              <a:t>Desarrollar políticas permanentes</a:t>
            </a:r>
            <a:endParaRPr dirty="0"/>
          </a:p>
          <a:p>
            <a:pPr marL="800100" marR="0" lvl="1" indent="-342900" algn="l" rtl="0">
              <a:lnSpc>
                <a:spcPct val="150000"/>
              </a:lnSpc>
              <a:spcBef>
                <a:spcPts val="0"/>
              </a:spcBef>
              <a:spcAft>
                <a:spcPts val="0"/>
              </a:spcAft>
              <a:buClr>
                <a:srgbClr val="FF0000"/>
              </a:buClr>
              <a:buSzPts val="1800"/>
              <a:buFont typeface="Calibri"/>
              <a:buAutoNum type="arabicPeriod"/>
            </a:pPr>
            <a:r>
              <a:rPr lang="es-ES" sz="1800" b="0" i="0" u="none" strike="noStrike" cap="none" dirty="0">
                <a:solidFill>
                  <a:schemeClr val="dk1"/>
                </a:solidFill>
                <a:latin typeface="Arial"/>
                <a:ea typeface="Arial"/>
                <a:cs typeface="Arial"/>
                <a:sym typeface="Arial"/>
              </a:rPr>
              <a:t>Realizar políticas de apoyo o asociaciones</a:t>
            </a:r>
            <a:endParaRPr sz="1800" b="0" i="0" u="none" strike="noStrike" cap="none" dirty="0">
              <a:solidFill>
                <a:schemeClr val="dk1"/>
              </a:solidFill>
              <a:latin typeface="Arial"/>
              <a:ea typeface="Arial"/>
              <a:cs typeface="Arial"/>
              <a:sym typeface="Arial"/>
            </a:endParaRPr>
          </a:p>
          <a:p>
            <a:pPr marL="457200" marR="0" lvl="1" indent="0" algn="l" rtl="0">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277" name="Google Shape;277;p40"/>
          <p:cNvSpPr/>
          <p:nvPr/>
        </p:nvSpPr>
        <p:spPr>
          <a:xfrm>
            <a:off x="2686931" y="6365082"/>
            <a:ext cx="8058150"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p:nvPr/>
        </p:nvSpPr>
        <p:spPr>
          <a:xfrm>
            <a:off x="1041009" y="1741269"/>
            <a:ext cx="10677379"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EJEMPLOS DE PROYECTOS CORPORATIVOS SUSTENIBLES</a:t>
            </a:r>
            <a:endParaRPr dirty="0"/>
          </a:p>
        </p:txBody>
      </p:sp>
      <p:sp>
        <p:nvSpPr>
          <p:cNvPr id="283" name="Google Shape;283;p41"/>
          <p:cNvSpPr txBox="1"/>
          <p:nvPr/>
        </p:nvSpPr>
        <p:spPr>
          <a:xfrm>
            <a:off x="1828799" y="2954215"/>
            <a:ext cx="9101797" cy="1703030"/>
          </a:xfrm>
          <a:prstGeom prst="rect">
            <a:avLst/>
          </a:prstGeom>
          <a:noFill/>
          <a:ln>
            <a:noFill/>
          </a:ln>
        </p:spPr>
        <p:txBody>
          <a:bodyPr spcFirstLastPara="1" wrap="square" lIns="91425" tIns="45700" rIns="91425" bIns="45700" anchor="t" anchorCtr="0">
            <a:noAutofit/>
          </a:bodyPr>
          <a:lstStyle/>
          <a:p>
            <a:pPr marL="742950" marR="0" lvl="1" indent="-285750" algn="l" rtl="0">
              <a:lnSpc>
                <a:spcPct val="150000"/>
              </a:lnSpc>
              <a:spcBef>
                <a:spcPts val="0"/>
              </a:spcBef>
              <a:spcAft>
                <a:spcPts val="0"/>
              </a:spcAft>
              <a:buClr>
                <a:srgbClr val="FF0000"/>
              </a:buClr>
              <a:buSzPts val="1800"/>
              <a:buFont typeface="Noto Sans Symbols"/>
              <a:buChar char="✓"/>
            </a:pPr>
            <a:r>
              <a:rPr lang="es-ES" sz="1800" b="0" i="0" u="none" strike="noStrike" cap="none" dirty="0">
                <a:solidFill>
                  <a:schemeClr val="dk1"/>
                </a:solidFill>
                <a:latin typeface="Arial"/>
                <a:ea typeface="Arial"/>
                <a:cs typeface="Arial"/>
                <a:sym typeface="Arial"/>
              </a:rPr>
              <a:t> Sistema de Gestión de Residuos Sólidos o Gestión de 	Logística Reversa</a:t>
            </a:r>
            <a:endParaRPr sz="1800" b="0" i="0" u="none" strike="noStrike" cap="none" dirty="0">
              <a:solidFill>
                <a:schemeClr val="dk1"/>
              </a:solidFill>
              <a:latin typeface="Arial"/>
              <a:ea typeface="Arial"/>
              <a:cs typeface="Arial"/>
              <a:sym typeface="Arial"/>
            </a:endParaRPr>
          </a:p>
          <a:p>
            <a:pPr marL="742950" marR="0" lvl="1" indent="-285750" algn="l" rtl="0">
              <a:lnSpc>
                <a:spcPct val="150000"/>
              </a:lnSpc>
              <a:spcBef>
                <a:spcPts val="0"/>
              </a:spcBef>
              <a:spcAft>
                <a:spcPts val="0"/>
              </a:spcAft>
              <a:buClr>
                <a:srgbClr val="FF0000"/>
              </a:buClr>
              <a:buSzPts val="1800"/>
              <a:buFont typeface="Noto Sans Symbols"/>
              <a:buChar char="✓"/>
            </a:pPr>
            <a:r>
              <a:rPr lang="es-ES" sz="1800" b="0" i="0" u="none" strike="noStrike" cap="none" dirty="0">
                <a:solidFill>
                  <a:schemeClr val="dk1"/>
                </a:solidFill>
                <a:latin typeface="Arial"/>
                <a:ea typeface="Arial"/>
                <a:cs typeface="Arial"/>
                <a:sym typeface="Arial"/>
              </a:rPr>
              <a:t>Certificaciones Ambientales</a:t>
            </a:r>
            <a:endParaRPr dirty="0"/>
          </a:p>
          <a:p>
            <a:pPr marL="742950" marR="0" lvl="1" indent="-285750" algn="l" rtl="0">
              <a:lnSpc>
                <a:spcPct val="150000"/>
              </a:lnSpc>
              <a:spcBef>
                <a:spcPts val="0"/>
              </a:spcBef>
              <a:spcAft>
                <a:spcPts val="0"/>
              </a:spcAft>
              <a:buClr>
                <a:srgbClr val="FF0000"/>
              </a:buClr>
              <a:buSzPts val="1800"/>
              <a:buFont typeface="Noto Sans Symbols"/>
              <a:buChar char="✓"/>
            </a:pPr>
            <a:r>
              <a:rPr lang="es-ES" sz="1800" b="0" i="0" u="none" strike="noStrike" cap="none" dirty="0">
                <a:solidFill>
                  <a:schemeClr val="dk1"/>
                </a:solidFill>
                <a:latin typeface="Arial"/>
                <a:ea typeface="Arial"/>
                <a:cs typeface="Arial"/>
                <a:sym typeface="Arial"/>
              </a:rPr>
              <a:t>Desarrollo e implementación de la contabilidad ambiental</a:t>
            </a:r>
            <a:endParaRPr dirty="0"/>
          </a:p>
          <a:p>
            <a:pPr marL="742950" marR="0" lvl="1" indent="-285750" algn="l" rtl="0">
              <a:lnSpc>
                <a:spcPct val="150000"/>
              </a:lnSpc>
              <a:spcBef>
                <a:spcPts val="0"/>
              </a:spcBef>
              <a:spcAft>
                <a:spcPts val="0"/>
              </a:spcAft>
              <a:buClr>
                <a:srgbClr val="FF0000"/>
              </a:buClr>
              <a:buSzPts val="1800"/>
              <a:buFont typeface="Noto Sans Symbols"/>
              <a:buChar char="✓"/>
            </a:pPr>
            <a:r>
              <a:rPr lang="es-ES" sz="1800" b="0" i="0" u="none" strike="noStrike" cap="none" dirty="0">
                <a:solidFill>
                  <a:schemeClr val="dk1"/>
                </a:solidFill>
                <a:latin typeface="Arial"/>
                <a:ea typeface="Arial"/>
                <a:cs typeface="Arial"/>
                <a:sym typeface="Arial"/>
              </a:rPr>
              <a:t>Creación y Mantenimiento de RPPN (Reserva Particular del Patrimonio Natural)</a:t>
            </a:r>
            <a:endParaRPr dirty="0"/>
          </a:p>
        </p:txBody>
      </p:sp>
      <p:sp>
        <p:nvSpPr>
          <p:cNvPr id="284" name="Google Shape;284;p41"/>
          <p:cNvSpPr/>
          <p:nvPr/>
        </p:nvSpPr>
        <p:spPr>
          <a:xfrm>
            <a:off x="2426077" y="6436517"/>
            <a:ext cx="8104188" cy="3381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963706" y="1959159"/>
            <a:ext cx="11093823"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DEMOSTRATIVOS DE NATURALEZA SOCIAL O AMBIENTAL</a:t>
            </a:r>
            <a:endParaRPr sz="2800" b="1">
              <a:solidFill>
                <a:srgbClr val="00B0F0"/>
              </a:solidFill>
              <a:latin typeface="Arial"/>
              <a:ea typeface="Arial"/>
              <a:cs typeface="Arial"/>
              <a:sym typeface="Arial"/>
            </a:endParaRPr>
          </a:p>
        </p:txBody>
      </p:sp>
      <p:sp>
        <p:nvSpPr>
          <p:cNvPr id="109" name="Google Shape;109;p16"/>
          <p:cNvSpPr/>
          <p:nvPr/>
        </p:nvSpPr>
        <p:spPr>
          <a:xfrm>
            <a:off x="2279576" y="2852936"/>
            <a:ext cx="7912100" cy="1703030"/>
          </a:xfrm>
          <a:prstGeom prst="rect">
            <a:avLst/>
          </a:prstGeom>
          <a:noFill/>
          <a:ln>
            <a:noFill/>
          </a:ln>
        </p:spPr>
        <p:txBody>
          <a:bodyPr spcFirstLastPara="1" wrap="square" lIns="91425" tIns="45700" rIns="91425" bIns="45700" anchor="ctr" anchorCtr="0">
            <a:noAutofit/>
          </a:bodyPr>
          <a:lstStyle/>
          <a:p>
            <a:pPr marR="0" lvl="0" algn="just" rtl="0">
              <a:lnSpc>
                <a:spcPct val="150000"/>
              </a:lnSpc>
              <a:spcBef>
                <a:spcPts val="0"/>
              </a:spcBef>
              <a:spcAft>
                <a:spcPts val="0"/>
              </a:spcAft>
              <a:buNone/>
            </a:pPr>
            <a:br>
              <a:rPr lang="es-ES" sz="1800" dirty="0">
                <a:solidFill>
                  <a:schemeClr val="dk1"/>
                </a:solidFill>
                <a:latin typeface="Arial"/>
                <a:ea typeface="Arial"/>
                <a:cs typeface="Arial"/>
                <a:sym typeface="Arial"/>
              </a:rPr>
            </a:br>
            <a:r>
              <a:rPr lang="es-ES" sz="1800" dirty="0">
                <a:solidFill>
                  <a:schemeClr val="dk1"/>
                </a:solidFill>
                <a:latin typeface="Arial"/>
                <a:ea typeface="Arial"/>
                <a:cs typeface="Arial"/>
                <a:sym typeface="Arial"/>
              </a:rPr>
              <a:t>La responsabilidad social y ambiental, así como sus demostrativos, son muy relevantes para la sociedad actual y deben ser mejoradas y utilizadas por las empresas.</a:t>
            </a:r>
            <a:endParaRPr sz="1800" dirty="0">
              <a:solidFill>
                <a:schemeClr val="dk1"/>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Google Shape;100;p14"/>
          <p:cNvSpPr txBox="1"/>
          <p:nvPr/>
        </p:nvSpPr>
        <p:spPr>
          <a:xfrm>
            <a:off x="3454382" y="1785421"/>
            <a:ext cx="599440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3200" b="1" dirty="0">
                <a:solidFill>
                  <a:srgbClr val="D5035E"/>
                </a:solidFill>
                <a:sym typeface="Arial"/>
              </a:rPr>
              <a:t>Fernando de Almeida Santos</a:t>
            </a:r>
            <a:endParaRPr sz="3200" dirty="0"/>
          </a:p>
        </p:txBody>
      </p:sp>
      <p:sp>
        <p:nvSpPr>
          <p:cNvPr id="101" name="Google Shape;101;p14"/>
          <p:cNvSpPr txBox="1"/>
          <p:nvPr/>
        </p:nvSpPr>
        <p:spPr>
          <a:xfrm>
            <a:off x="960374" y="2492896"/>
            <a:ext cx="10392210" cy="3744416"/>
          </a:xfrm>
          <a:prstGeom prst="rect">
            <a:avLst/>
          </a:prstGeom>
          <a:noFill/>
          <a:ln>
            <a:noFill/>
          </a:ln>
        </p:spPr>
        <p:txBody>
          <a:bodyPr spcFirstLastPara="1" wrap="square" lIns="91425" tIns="45700" rIns="91425" bIns="45700" anchor="t" anchorCtr="0">
            <a:noAutofit/>
          </a:bodyPr>
          <a:lstStyle/>
          <a:p>
            <a:pPr marL="285750" lvl="0" indent="-285750" algn="just">
              <a:lnSpc>
                <a:spcPct val="150000"/>
              </a:lnSpc>
              <a:buSzPts val="1600"/>
              <a:buFont typeface="Arial"/>
              <a:buChar char="•"/>
            </a:pPr>
            <a:r>
              <a:rPr lang="es-ES" sz="1600" dirty="0"/>
              <a:t>Coordinador del Máster en Ciencias Contables de la </a:t>
            </a:r>
            <a:r>
              <a:rPr lang="es-ES" sz="1600" dirty="0" err="1"/>
              <a:t>Pontifícia</a:t>
            </a:r>
            <a:r>
              <a:rPr lang="es-ES" sz="1600" dirty="0"/>
              <a:t> Universidad Católica de São Paulo. </a:t>
            </a:r>
          </a:p>
          <a:p>
            <a:pPr marL="285750" lvl="0" indent="-285750" algn="just">
              <a:lnSpc>
                <a:spcPct val="150000"/>
              </a:lnSpc>
              <a:buSzPts val="1600"/>
              <a:buFont typeface="Arial"/>
              <a:buChar char="•"/>
            </a:pPr>
            <a:r>
              <a:rPr lang="es-ES" sz="1600" dirty="0"/>
              <a:t>Consejero y conferencista del Consejo Regional de Contabilidad de São Paulo desde el año 2011. </a:t>
            </a:r>
          </a:p>
          <a:p>
            <a:pPr marL="285750" lvl="0" indent="-285750" algn="just">
              <a:lnSpc>
                <a:spcPct val="150000"/>
              </a:lnSpc>
              <a:buFont typeface="Arial" pitchFamily="34" charset="0"/>
              <a:buChar char="•"/>
            </a:pPr>
            <a:r>
              <a:rPr lang="es-ES" sz="1600" dirty="0"/>
              <a:t>Evaluador del Ministerio de Educación/ Instituto Nacional de Estudios y Investigaciones Educativas </a:t>
            </a:r>
            <a:r>
              <a:rPr lang="es-ES" sz="1600" dirty="0" err="1"/>
              <a:t>Anísio</a:t>
            </a:r>
            <a:r>
              <a:rPr lang="es-ES" sz="1600" dirty="0"/>
              <a:t> Teixeira en el área de Administración, Ciencias Contables y Tecnología desde el año 2002. </a:t>
            </a:r>
          </a:p>
          <a:p>
            <a:pPr marL="285750" lvl="0" indent="-285750" algn="just">
              <a:lnSpc>
                <a:spcPct val="150000"/>
              </a:lnSpc>
              <a:buFont typeface="Arial" pitchFamily="34" charset="0"/>
              <a:buChar char="•"/>
            </a:pPr>
            <a:r>
              <a:rPr lang="es-ES" sz="1600" dirty="0"/>
              <a:t>Evaluador del Consejo Estadual de Educación del Estado de São Paulo desde el año 2007. </a:t>
            </a:r>
          </a:p>
          <a:p>
            <a:pPr marL="285750" lvl="0" indent="-285750" algn="just">
              <a:lnSpc>
                <a:spcPct val="150000"/>
              </a:lnSpc>
              <a:buFont typeface="Arial" pitchFamily="34" charset="0"/>
              <a:buChar char="•"/>
            </a:pPr>
            <a:r>
              <a:rPr lang="es-ES" sz="1600" dirty="0"/>
              <a:t>Autor del libro “Ética Empresarial: Política de Responsabilidad Social en 5 Dimensiones”. </a:t>
            </a:r>
          </a:p>
          <a:p>
            <a:pPr marL="285750" lvl="0" indent="-285750" algn="just">
              <a:lnSpc>
                <a:spcPct val="150000"/>
              </a:lnSpc>
              <a:buFont typeface="Arial" pitchFamily="34" charset="0"/>
              <a:buChar char="•"/>
            </a:pPr>
            <a:r>
              <a:rPr lang="es-ES" sz="1600" dirty="0"/>
              <a:t>Coautor de los libros: "Contabilidad con Énfasis en Micro, Pequeñas y Medianas Empresas" .</a:t>
            </a:r>
          </a:p>
          <a:p>
            <a:pPr marL="285750" lvl="0" indent="-285750" algn="just">
              <a:lnSpc>
                <a:spcPct val="150000"/>
              </a:lnSpc>
              <a:buFont typeface="Arial" pitchFamily="34" charset="0"/>
              <a:buChar char="•"/>
            </a:pPr>
            <a:r>
              <a:rPr lang="es-ES" sz="1600" dirty="0"/>
              <a:t>Coautor del Libro "Contabilidad de Costos: Gestión de Servicios, Comercio e Industria". </a:t>
            </a:r>
          </a:p>
          <a:p>
            <a:pPr marL="285750" lvl="0" indent="-285750" algn="just">
              <a:lnSpc>
                <a:spcPct val="150000"/>
              </a:lnSpc>
              <a:buFont typeface="Arial" pitchFamily="34" charset="0"/>
              <a:buChar char="•"/>
            </a:pPr>
            <a:r>
              <a:rPr lang="es-ES" sz="1600" dirty="0"/>
              <a:t>Editor de la Revista Científica Hermes. </a:t>
            </a:r>
          </a:p>
          <a:p>
            <a:pPr marL="285750" lvl="0" indent="-285750" algn="just">
              <a:lnSpc>
                <a:spcPct val="150000"/>
              </a:lnSpc>
              <a:buFont typeface="Arial" pitchFamily="34" charset="0"/>
              <a:buChar char="•"/>
            </a:pPr>
            <a:r>
              <a:rPr lang="es-ES" sz="1600" dirty="0"/>
              <a:t>Editor de la Revista REMIPE - Revista de Micro y Pequeñas Empresas, de la </a:t>
            </a:r>
            <a:r>
              <a:rPr lang="es-ES" sz="1600" dirty="0" err="1"/>
              <a:t>Fatec</a:t>
            </a:r>
            <a:r>
              <a:rPr lang="es-ES" sz="1600" dirty="0"/>
              <a:t>-Osasco.</a:t>
            </a:r>
          </a:p>
          <a:p>
            <a:pPr lvl="0"/>
            <a:endParaRPr lang="es-ES" sz="1800" dirty="0">
              <a:latin typeface="Calibri"/>
              <a:ea typeface="Calibri"/>
              <a:cs typeface="Calibri"/>
              <a:sym typeface="Calibri"/>
            </a:endParaRPr>
          </a:p>
        </p:txBody>
      </p:sp>
      <p:sp>
        <p:nvSpPr>
          <p:cNvPr id="5" name="Google Shape;99;p14">
            <a:extLst>
              <a:ext uri="{FF2B5EF4-FFF2-40B4-BE49-F238E27FC236}">
                <a16:creationId xmlns:a16="http://schemas.microsoft.com/office/drawing/2014/main" id="{3E29F984-157F-4C0F-B2BB-8652A4B1F668}"/>
              </a:ext>
            </a:extLst>
          </p:cNvPr>
          <p:cNvSpPr txBox="1"/>
          <p:nvPr/>
        </p:nvSpPr>
        <p:spPr>
          <a:xfrm>
            <a:off x="3143482" y="1200851"/>
            <a:ext cx="6170010"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i="0" u="none" strike="noStrike" cap="none" dirty="0">
                <a:solidFill>
                  <a:srgbClr val="00B0F0"/>
                </a:solidFill>
                <a:sym typeface="Arial"/>
              </a:rPr>
              <a:t>BREVE CURRÍCULO</a:t>
            </a:r>
            <a:endParaRPr lang="es-ES" sz="2800" dirty="0"/>
          </a:p>
        </p:txBody>
      </p:sp>
    </p:spTree>
    <p:extLst>
      <p:ext uri="{BB962C8B-B14F-4D97-AF65-F5344CB8AC3E}">
        <p14:creationId xmlns:p14="http://schemas.microsoft.com/office/powerpoint/2010/main" val="1182354340"/>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p:nvPr/>
        </p:nvSpPr>
        <p:spPr>
          <a:xfrm>
            <a:off x="963706" y="1959159"/>
            <a:ext cx="11093823" cy="52322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EJEMPLOS DE DEMOSTRATIVOS DE </a:t>
            </a:r>
          </a:p>
          <a:p>
            <a:pPr marL="0" marR="0" lvl="0" indent="0" algn="ctr" rtl="0">
              <a:spcBef>
                <a:spcPts val="0"/>
              </a:spcBef>
              <a:spcAft>
                <a:spcPts val="0"/>
              </a:spcAft>
              <a:buNone/>
            </a:pPr>
            <a:r>
              <a:rPr lang="es-ES" sz="2800" b="1" dirty="0">
                <a:solidFill>
                  <a:srgbClr val="00B0F0"/>
                </a:solidFill>
                <a:latin typeface="Arial"/>
                <a:ea typeface="Arial"/>
                <a:cs typeface="Arial"/>
                <a:sym typeface="Arial"/>
              </a:rPr>
              <a:t>NATURALEZA SOCIAL O AMBIENTAL</a:t>
            </a:r>
            <a:endParaRPr sz="2800" b="1" dirty="0">
              <a:solidFill>
                <a:srgbClr val="00B0F0"/>
              </a:solidFill>
              <a:latin typeface="Arial"/>
              <a:ea typeface="Arial"/>
              <a:cs typeface="Arial"/>
              <a:sym typeface="Arial"/>
            </a:endParaRPr>
          </a:p>
        </p:txBody>
      </p:sp>
      <p:sp>
        <p:nvSpPr>
          <p:cNvPr id="109" name="Google Shape;109;p16"/>
          <p:cNvSpPr/>
          <p:nvPr/>
        </p:nvSpPr>
        <p:spPr>
          <a:xfrm>
            <a:off x="2139950" y="3212976"/>
            <a:ext cx="7912100" cy="1703030"/>
          </a:xfrm>
          <a:prstGeom prst="rect">
            <a:avLst/>
          </a:prstGeom>
          <a:noFill/>
          <a:ln>
            <a:noFill/>
          </a:ln>
        </p:spPr>
        <p:txBody>
          <a:bodyPr spcFirstLastPara="1" wrap="square" lIns="91425" tIns="45700" rIns="91425" bIns="45700" anchor="ctr" anchorCtr="0">
            <a:noAutofit/>
          </a:bodyPr>
          <a:lstStyle/>
          <a:p>
            <a:pPr marL="285750" marR="0" lvl="0" indent="-285750" algn="just" rtl="0">
              <a:lnSpc>
                <a:spcPct val="150000"/>
              </a:lnSpc>
              <a:spcBef>
                <a:spcPts val="0"/>
              </a:spcBef>
              <a:spcAft>
                <a:spcPts val="0"/>
              </a:spcAft>
              <a:buFont typeface="Arial" panose="020B0604020202020204" pitchFamily="34" charset="0"/>
              <a:buChar char="•"/>
            </a:pPr>
            <a:r>
              <a:rPr lang="es-ES" sz="1800" dirty="0" err="1">
                <a:solidFill>
                  <a:schemeClr val="dk1"/>
                </a:solidFill>
                <a:latin typeface="Arial"/>
                <a:ea typeface="Arial"/>
                <a:cs typeface="Arial"/>
                <a:sym typeface="Arial"/>
              </a:rPr>
              <a:t>Balançe</a:t>
            </a:r>
            <a:r>
              <a:rPr lang="es-ES" sz="1800" dirty="0">
                <a:solidFill>
                  <a:schemeClr val="dk1"/>
                </a:solidFill>
                <a:latin typeface="Arial"/>
                <a:ea typeface="Arial"/>
                <a:cs typeface="Arial"/>
                <a:sym typeface="Arial"/>
              </a:rPr>
              <a:t> Social</a:t>
            </a:r>
          </a:p>
          <a:p>
            <a:pPr marL="285750" marR="0" lvl="0" indent="-285750" algn="just" rtl="0">
              <a:lnSpc>
                <a:spcPct val="150000"/>
              </a:lnSpc>
              <a:spcBef>
                <a:spcPts val="0"/>
              </a:spcBef>
              <a:spcAft>
                <a:spcPts val="0"/>
              </a:spcAft>
              <a:buFont typeface="Arial" panose="020B0604020202020204" pitchFamily="34" charset="0"/>
              <a:buChar char="•"/>
            </a:pPr>
            <a:r>
              <a:rPr lang="es-ES" sz="1800" dirty="0">
                <a:solidFill>
                  <a:schemeClr val="dk1"/>
                </a:solidFill>
              </a:rPr>
              <a:t>DVA (Demonstración de Valor Agregado)</a:t>
            </a:r>
          </a:p>
          <a:p>
            <a:pPr marL="285750" lvl="0" indent="-285750" algn="just">
              <a:lnSpc>
                <a:spcPct val="150000"/>
              </a:lnSpc>
              <a:buFont typeface="Arial" panose="020B0604020202020204" pitchFamily="34" charset="0"/>
              <a:buChar char="•"/>
            </a:pPr>
            <a:r>
              <a:rPr lang="pt-BR" sz="1800" dirty="0">
                <a:solidFill>
                  <a:schemeClr val="dk1"/>
                </a:solidFill>
              </a:rPr>
              <a:t>GRI (Global </a:t>
            </a:r>
            <a:r>
              <a:rPr lang="pt-BR" sz="1800" dirty="0" err="1">
                <a:solidFill>
                  <a:schemeClr val="dk1"/>
                </a:solidFill>
              </a:rPr>
              <a:t>Reporting</a:t>
            </a:r>
            <a:r>
              <a:rPr lang="pt-BR" sz="1800" dirty="0">
                <a:solidFill>
                  <a:schemeClr val="dk1"/>
                </a:solidFill>
              </a:rPr>
              <a:t> </a:t>
            </a:r>
            <a:r>
              <a:rPr lang="pt-BR" sz="1800" dirty="0" err="1">
                <a:solidFill>
                  <a:schemeClr val="dk1"/>
                </a:solidFill>
              </a:rPr>
              <a:t>Initiative</a:t>
            </a:r>
            <a:r>
              <a:rPr lang="pt-BR" sz="1800" dirty="0">
                <a:solidFill>
                  <a:schemeClr val="dk1"/>
                </a:solidFill>
              </a:rPr>
              <a:t>)</a:t>
            </a:r>
          </a:p>
          <a:p>
            <a:pPr marL="285750" lvl="0" indent="-285750" algn="just">
              <a:lnSpc>
                <a:spcPct val="150000"/>
              </a:lnSpc>
              <a:buFont typeface="Arial" panose="020B0604020202020204" pitchFamily="34" charset="0"/>
              <a:buChar char="•"/>
            </a:pPr>
            <a:r>
              <a:rPr lang="pt-BR" sz="1800" dirty="0">
                <a:solidFill>
                  <a:schemeClr val="dk1"/>
                </a:solidFill>
                <a:latin typeface="Arial"/>
                <a:ea typeface="Arial"/>
                <a:cs typeface="Arial"/>
                <a:sym typeface="Arial"/>
              </a:rPr>
              <a:t>Relato Integrado</a:t>
            </a:r>
            <a:endParaRPr sz="1800" dirty="0">
              <a:solidFill>
                <a:schemeClr val="dk1"/>
              </a:solidFill>
              <a:latin typeface="Arial"/>
              <a:ea typeface="Arial"/>
              <a:cs typeface="Arial"/>
              <a:sym typeface="Arial"/>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4"/>
          <p:cNvSpPr/>
          <p:nvPr/>
        </p:nvSpPr>
        <p:spPr>
          <a:xfrm>
            <a:off x="1922584" y="1424757"/>
            <a:ext cx="8557846" cy="52322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s-ES" sz="2800" b="1" i="0" u="none" strike="noStrike" cap="none">
                <a:solidFill>
                  <a:srgbClr val="00B0F0"/>
                </a:solidFill>
                <a:latin typeface="Arial"/>
                <a:ea typeface="Arial"/>
                <a:cs typeface="Arial"/>
                <a:sym typeface="Arial"/>
              </a:rPr>
              <a:t>FUTURO DE LA GOBERNANZA CORPORATIVA</a:t>
            </a:r>
            <a:endParaRPr sz="2800" b="1" i="0" u="none" strike="noStrike" cap="none">
              <a:solidFill>
                <a:srgbClr val="00B0F0"/>
              </a:solidFill>
              <a:latin typeface="Arial"/>
              <a:ea typeface="Arial"/>
              <a:cs typeface="Arial"/>
              <a:sym typeface="Arial"/>
            </a:endParaRPr>
          </a:p>
        </p:txBody>
      </p:sp>
      <p:sp>
        <p:nvSpPr>
          <p:cNvPr id="467" name="Google Shape;467;p64"/>
          <p:cNvSpPr/>
          <p:nvPr/>
        </p:nvSpPr>
        <p:spPr>
          <a:xfrm>
            <a:off x="1725637" y="2117254"/>
            <a:ext cx="8557846" cy="4154984"/>
          </a:xfrm>
          <a:prstGeom prst="rect">
            <a:avLst/>
          </a:prstGeom>
          <a:noFill/>
          <a:ln>
            <a:noFill/>
          </a:ln>
        </p:spPr>
        <p:txBody>
          <a:bodyPr spcFirstLastPara="1" wrap="square" lIns="91425" tIns="45700" rIns="91425" bIns="45700" anchor="ctr" anchorCtr="0">
            <a:noAutofit/>
          </a:bodyPr>
          <a:lstStyle/>
          <a:p>
            <a:pPr marL="0" marR="0" lvl="0" indent="450850" algn="just" rtl="0">
              <a:lnSpc>
                <a:spcPct val="150000"/>
              </a:lnSpc>
              <a:spcBef>
                <a:spcPts val="0"/>
              </a:spcBef>
              <a:spcAft>
                <a:spcPts val="0"/>
              </a:spcAft>
              <a:buNone/>
            </a:pPr>
            <a:r>
              <a:rPr lang="es-ES" sz="1800" dirty="0">
                <a:solidFill>
                  <a:schemeClr val="dk1"/>
                </a:solidFill>
                <a:latin typeface="Arial"/>
                <a:ea typeface="Arial"/>
                <a:cs typeface="Arial"/>
                <a:sym typeface="Arial"/>
              </a:rPr>
              <a:t>La Gobernanza Corporativa demuestra algunas tendencias y necesidades, entre ellas:</a:t>
            </a:r>
            <a:endParaRPr dirty="0"/>
          </a:p>
          <a:p>
            <a:pPr marL="0" marR="0" lvl="0" indent="450850" algn="just" rtl="0">
              <a:lnSpc>
                <a:spcPct val="150000"/>
              </a:lnSpc>
              <a:spcBef>
                <a:spcPts val="0"/>
              </a:spcBef>
              <a:spcAft>
                <a:spcPts val="0"/>
              </a:spcAft>
              <a:buNone/>
            </a:pPr>
            <a:r>
              <a:rPr lang="es-ES" sz="1600" dirty="0">
                <a:solidFill>
                  <a:schemeClr val="dk1"/>
                </a:solidFill>
                <a:latin typeface="Arial"/>
                <a:ea typeface="Arial"/>
                <a:cs typeface="Arial"/>
                <a:sym typeface="Arial"/>
              </a:rPr>
              <a:t> </a:t>
            </a:r>
            <a:endParaRPr dirty="0"/>
          </a:p>
          <a:p>
            <a:pPr marL="793750" marR="0" lvl="0" indent="-342900" algn="just" rtl="0">
              <a:lnSpc>
                <a:spcPct val="150000"/>
              </a:lnSpc>
              <a:spcBef>
                <a:spcPts val="0"/>
              </a:spcBef>
              <a:spcAft>
                <a:spcPts val="0"/>
              </a:spcAft>
              <a:buClr>
                <a:srgbClr val="FF0000"/>
              </a:buClr>
              <a:buSzPts val="1800"/>
              <a:buFont typeface="Calibri"/>
              <a:buAutoNum type="alphaLcPeriod"/>
            </a:pPr>
            <a:r>
              <a:rPr lang="es-ES" sz="1800" b="1" dirty="0">
                <a:solidFill>
                  <a:schemeClr val="dk1"/>
                </a:solidFill>
                <a:latin typeface="Arial"/>
                <a:ea typeface="Arial"/>
                <a:cs typeface="Arial"/>
                <a:sym typeface="Arial"/>
              </a:rPr>
              <a:t>Mejora Continua de las políticas generales de gobernanza corporativa, así como de sus instrumentos de seguimiento y control</a:t>
            </a:r>
            <a:endParaRPr dirty="0"/>
          </a:p>
          <a:p>
            <a:pPr marL="450850" marR="0" lvl="0" indent="0" algn="just" rtl="0">
              <a:lnSpc>
                <a:spcPct val="150000"/>
              </a:lnSpc>
              <a:spcBef>
                <a:spcPts val="0"/>
              </a:spcBef>
              <a:spcAft>
                <a:spcPts val="0"/>
              </a:spcAft>
              <a:buNone/>
            </a:pPr>
            <a:endParaRPr sz="1600" dirty="0">
              <a:solidFill>
                <a:schemeClr val="dk1"/>
              </a:solidFill>
              <a:latin typeface="Arial"/>
              <a:ea typeface="Arial"/>
              <a:cs typeface="Arial"/>
              <a:sym typeface="Arial"/>
            </a:endParaRPr>
          </a:p>
          <a:p>
            <a:pPr marL="1479550" marR="0" lvl="1" indent="-285750" algn="l"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Esto se logra a través de diversas instituciones. Entre ellas, se puede citar algunas del Brasil, IBGC (Instituto Brasileño de Gobernanza Corporativa), CFC (Consejo Federal de Contabilidad), CPC (Comité de Pronunciamientos Contables), BM &amp; </a:t>
            </a:r>
            <a:r>
              <a:rPr lang="es-ES" sz="1800" b="0" i="0" u="none" strike="noStrike" cap="none" dirty="0" err="1">
                <a:solidFill>
                  <a:schemeClr val="dk1"/>
                </a:solidFill>
                <a:latin typeface="Arial"/>
                <a:ea typeface="Arial"/>
                <a:cs typeface="Arial"/>
                <a:sym typeface="Arial"/>
              </a:rPr>
              <a:t>FBovespa</a:t>
            </a:r>
            <a:r>
              <a:rPr lang="es-ES" sz="1800" b="0" i="0" u="none" strike="noStrike" cap="none" dirty="0">
                <a:solidFill>
                  <a:schemeClr val="dk1"/>
                </a:solidFill>
                <a:latin typeface="Arial"/>
                <a:ea typeface="Arial"/>
                <a:cs typeface="Arial"/>
                <a:sym typeface="Arial"/>
              </a:rPr>
              <a:t> y otros. </a:t>
            </a:r>
            <a:endParaRPr dirty="0"/>
          </a:p>
        </p:txBody>
      </p:sp>
      <p:sp>
        <p:nvSpPr>
          <p:cNvPr id="468" name="Google Shape;468;p64"/>
          <p:cNvSpPr/>
          <p:nvPr/>
        </p:nvSpPr>
        <p:spPr>
          <a:xfrm>
            <a:off x="2745520" y="6441515"/>
            <a:ext cx="7875587"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5"/>
          <p:cNvSpPr/>
          <p:nvPr/>
        </p:nvSpPr>
        <p:spPr>
          <a:xfrm>
            <a:off x="2063261" y="1761477"/>
            <a:ext cx="8557846" cy="52322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s-ES" sz="2800" b="1" i="0" u="none" strike="noStrike" cap="none">
                <a:solidFill>
                  <a:srgbClr val="00B0F0"/>
                </a:solidFill>
                <a:latin typeface="Arial"/>
                <a:ea typeface="Arial"/>
                <a:cs typeface="Arial"/>
                <a:sym typeface="Arial"/>
              </a:rPr>
              <a:t>FUTURO DE LA GOBERNANZA CORPORATIVA</a:t>
            </a:r>
            <a:endParaRPr sz="2800" b="1" i="0" u="none" strike="noStrike" cap="none">
              <a:solidFill>
                <a:srgbClr val="00B0F0"/>
              </a:solidFill>
              <a:latin typeface="Arial"/>
              <a:ea typeface="Arial"/>
              <a:cs typeface="Arial"/>
              <a:sym typeface="Arial"/>
            </a:endParaRPr>
          </a:p>
        </p:txBody>
      </p:sp>
      <p:sp>
        <p:nvSpPr>
          <p:cNvPr id="474" name="Google Shape;474;p65"/>
          <p:cNvSpPr/>
          <p:nvPr/>
        </p:nvSpPr>
        <p:spPr>
          <a:xfrm>
            <a:off x="1660390" y="2542118"/>
            <a:ext cx="9363587" cy="3200876"/>
          </a:xfrm>
          <a:prstGeom prst="rect">
            <a:avLst/>
          </a:prstGeom>
          <a:noFill/>
          <a:ln>
            <a:noFill/>
          </a:ln>
        </p:spPr>
        <p:txBody>
          <a:bodyPr spcFirstLastPara="1" wrap="square" lIns="91425" tIns="45700" rIns="91425" bIns="45700" anchor="ctr" anchorCtr="0">
            <a:noAutofit/>
          </a:bodyPr>
          <a:lstStyle/>
          <a:p>
            <a:pPr marL="700088" marR="0" lvl="0" indent="-342900" algn="just" rtl="0">
              <a:lnSpc>
                <a:spcPct val="150000"/>
              </a:lnSpc>
              <a:spcBef>
                <a:spcPts val="0"/>
              </a:spcBef>
              <a:spcAft>
                <a:spcPts val="0"/>
              </a:spcAft>
              <a:buClr>
                <a:srgbClr val="FF0000"/>
              </a:buClr>
              <a:buSzPts val="1800"/>
              <a:buFont typeface="Calibri"/>
              <a:buAutoNum type="alphaLcPeriod" startAt="2"/>
            </a:pPr>
            <a:r>
              <a:rPr lang="es-ES" sz="1800" b="1" dirty="0">
                <a:solidFill>
                  <a:schemeClr val="dk1"/>
                </a:solidFill>
                <a:latin typeface="Arial"/>
                <a:ea typeface="Arial"/>
                <a:cs typeface="Arial"/>
                <a:sym typeface="Arial"/>
              </a:rPr>
              <a:t>Mejora de las empresas</a:t>
            </a:r>
            <a:endParaRPr dirty="0"/>
          </a:p>
          <a:p>
            <a:pPr marL="1385888" marR="0" lvl="1" indent="-285750" algn="just" rtl="0">
              <a:lnSpc>
                <a:spcPct val="150000"/>
              </a:lnSpc>
              <a:spcBef>
                <a:spcPts val="120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Que perciben la necesidad de la implantación de estas políticas de Gobernanza Corporativa, que las desarrollan e implementan, principalmente las de gran porte.</a:t>
            </a:r>
            <a:endParaRPr dirty="0"/>
          </a:p>
          <a:p>
            <a:pPr marL="1100138" marR="0" lvl="1" indent="0" algn="just" rtl="0">
              <a:lnSpc>
                <a:spcPct val="150000"/>
              </a:lnSpc>
              <a:spcBef>
                <a:spcPts val="1200"/>
              </a:spcBef>
              <a:spcAft>
                <a:spcPts val="0"/>
              </a:spcAft>
              <a:buNone/>
            </a:pPr>
            <a:endParaRPr sz="1800" b="0" i="0" u="none" strike="noStrike" cap="none" dirty="0">
              <a:solidFill>
                <a:schemeClr val="dk1"/>
              </a:solidFill>
              <a:latin typeface="Arial"/>
              <a:ea typeface="Arial"/>
              <a:cs typeface="Arial"/>
              <a:sym typeface="Arial"/>
            </a:endParaRPr>
          </a:p>
          <a:p>
            <a:pPr marL="700088" marR="0" lvl="0" indent="-342900" algn="just" rtl="0">
              <a:lnSpc>
                <a:spcPct val="150000"/>
              </a:lnSpc>
              <a:spcBef>
                <a:spcPts val="1200"/>
              </a:spcBef>
              <a:spcAft>
                <a:spcPts val="0"/>
              </a:spcAft>
              <a:buClr>
                <a:srgbClr val="FF0000"/>
              </a:buClr>
              <a:buSzPts val="1800"/>
              <a:buFont typeface="Calibri"/>
              <a:buAutoNum type="alphaLcPeriod" startAt="2"/>
            </a:pPr>
            <a:r>
              <a:rPr lang="es-ES" sz="1800" b="1" dirty="0">
                <a:solidFill>
                  <a:schemeClr val="dk1"/>
                </a:solidFill>
                <a:latin typeface="Arial"/>
                <a:ea typeface="Arial"/>
                <a:cs typeface="Arial"/>
                <a:sym typeface="Arial"/>
              </a:rPr>
              <a:t>Surgimiento de nuevos instrumentos y perfeccionamiento de los antiguos</a:t>
            </a:r>
            <a:endParaRPr dirty="0"/>
          </a:p>
          <a:p>
            <a:pPr marL="1385888" marR="0" lvl="1" indent="-285750" algn="just" rtl="0">
              <a:lnSpc>
                <a:spcPct val="150000"/>
              </a:lnSpc>
              <a:spcBef>
                <a:spcPts val="120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Como las Normas Internacionales de Contabilidad.</a:t>
            </a:r>
            <a:endParaRPr dirty="0"/>
          </a:p>
        </p:txBody>
      </p:sp>
      <p:sp>
        <p:nvSpPr>
          <p:cNvPr id="475" name="Google Shape;475;p65"/>
          <p:cNvSpPr/>
          <p:nvPr/>
        </p:nvSpPr>
        <p:spPr>
          <a:xfrm>
            <a:off x="2746142" y="6281769"/>
            <a:ext cx="8102600"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6"/>
          <p:cNvSpPr/>
          <p:nvPr/>
        </p:nvSpPr>
        <p:spPr>
          <a:xfrm>
            <a:off x="2063261" y="1761477"/>
            <a:ext cx="8557846" cy="52322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s-ES" sz="2800" b="1" i="0" u="none" strike="noStrike" cap="none">
                <a:solidFill>
                  <a:srgbClr val="00B0F0"/>
                </a:solidFill>
                <a:latin typeface="Arial"/>
                <a:ea typeface="Arial"/>
                <a:cs typeface="Arial"/>
                <a:sym typeface="Arial"/>
              </a:rPr>
              <a:t>FUTURO DE LA GOBERNANZA CORPORATIVA</a:t>
            </a:r>
            <a:endParaRPr sz="2800" b="1" i="0" u="none" strike="noStrike" cap="none">
              <a:solidFill>
                <a:srgbClr val="00B0F0"/>
              </a:solidFill>
              <a:latin typeface="Arial"/>
              <a:ea typeface="Arial"/>
              <a:cs typeface="Arial"/>
              <a:sym typeface="Arial"/>
            </a:endParaRPr>
          </a:p>
        </p:txBody>
      </p:sp>
      <p:sp>
        <p:nvSpPr>
          <p:cNvPr id="481" name="Google Shape;481;p66"/>
          <p:cNvSpPr/>
          <p:nvPr/>
        </p:nvSpPr>
        <p:spPr>
          <a:xfrm>
            <a:off x="2218004" y="2023087"/>
            <a:ext cx="8105775" cy="3970318"/>
          </a:xfrm>
          <a:prstGeom prst="rect">
            <a:avLst/>
          </a:prstGeom>
          <a:noFill/>
          <a:ln>
            <a:noFill/>
          </a:ln>
        </p:spPr>
        <p:txBody>
          <a:bodyPr spcFirstLastPara="1" wrap="square" lIns="91425" tIns="45700" rIns="91425" bIns="45700" anchor="ctr" anchorCtr="0">
            <a:noAutofit/>
          </a:bodyPr>
          <a:lstStyle/>
          <a:p>
            <a:pPr marL="457200" marR="0" lvl="0" indent="-457200" algn="l" rtl="0">
              <a:lnSpc>
                <a:spcPct val="150000"/>
              </a:lnSpc>
              <a:spcBef>
                <a:spcPts val="0"/>
              </a:spcBef>
              <a:spcAft>
                <a:spcPts val="0"/>
              </a:spcAft>
              <a:buNone/>
            </a:pPr>
            <a:endParaRPr sz="2400" dirty="0">
              <a:solidFill>
                <a:schemeClr val="dk1"/>
              </a:solidFill>
              <a:latin typeface="Comic Sans MS"/>
              <a:ea typeface="Comic Sans MS"/>
              <a:cs typeface="Comic Sans MS"/>
              <a:sym typeface="Comic Sans MS"/>
            </a:endParaRPr>
          </a:p>
          <a:p>
            <a:pPr marL="457200" marR="0" lvl="0" indent="-457200" algn="l" rtl="0">
              <a:lnSpc>
                <a:spcPct val="150000"/>
              </a:lnSpc>
              <a:spcBef>
                <a:spcPts val="0"/>
              </a:spcBef>
              <a:spcAft>
                <a:spcPts val="0"/>
              </a:spcAft>
              <a:buClr>
                <a:srgbClr val="FF0000"/>
              </a:buClr>
              <a:buSzPts val="1800"/>
              <a:buFont typeface="Calibri"/>
              <a:buAutoNum type="alphaLcPeriod" startAt="4"/>
            </a:pPr>
            <a:r>
              <a:rPr lang="es-ES" sz="1800" b="1" dirty="0">
                <a:solidFill>
                  <a:schemeClr val="dk1"/>
                </a:solidFill>
                <a:latin typeface="Arial"/>
                <a:ea typeface="Arial"/>
                <a:cs typeface="Arial"/>
                <a:sym typeface="Arial"/>
              </a:rPr>
              <a:t>Desarrollo del Relato Integrado</a:t>
            </a:r>
            <a:endParaRPr dirty="0"/>
          </a:p>
          <a:p>
            <a:pPr marL="1028700" marR="0" lvl="1" indent="-285750" algn="just"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y de la utilización cada vez más común de información de sostenibilidad y responsabilidad social, asociados a los datos financieros y contables.</a:t>
            </a:r>
            <a:endParaRPr dirty="0"/>
          </a:p>
          <a:p>
            <a:pPr marL="1085850" marR="0" lvl="1" indent="-228600" algn="just" rtl="0">
              <a:lnSpc>
                <a:spcPct val="150000"/>
              </a:lnSpc>
              <a:spcBef>
                <a:spcPts val="0"/>
              </a:spcBef>
              <a:spcAft>
                <a:spcPts val="0"/>
              </a:spcAft>
              <a:buClr>
                <a:srgbClr val="FF0000"/>
              </a:buClr>
              <a:buSzPts val="1800"/>
              <a:buFont typeface="Calibri"/>
              <a:buNone/>
            </a:pPr>
            <a:endParaRPr sz="1800" b="0" i="0" u="none" strike="noStrike" cap="none" dirty="0">
              <a:solidFill>
                <a:schemeClr val="dk1"/>
              </a:solidFill>
              <a:latin typeface="Arial"/>
              <a:ea typeface="Arial"/>
              <a:cs typeface="Arial"/>
              <a:sym typeface="Arial"/>
            </a:endParaRPr>
          </a:p>
          <a:p>
            <a:pPr marL="457200" marR="0" lvl="0" indent="-457200" algn="l" rtl="0">
              <a:lnSpc>
                <a:spcPct val="150000"/>
              </a:lnSpc>
              <a:spcBef>
                <a:spcPts val="0"/>
              </a:spcBef>
              <a:spcAft>
                <a:spcPts val="0"/>
              </a:spcAft>
              <a:buClr>
                <a:srgbClr val="FF0000"/>
              </a:buClr>
              <a:buSzPts val="1800"/>
              <a:buFont typeface="Calibri"/>
              <a:buAutoNum type="alphaLcPeriod" startAt="4"/>
            </a:pPr>
            <a:r>
              <a:rPr lang="es-ES" sz="1800" b="1" dirty="0">
                <a:solidFill>
                  <a:schemeClr val="dk1"/>
                </a:solidFill>
                <a:latin typeface="Arial"/>
                <a:ea typeface="Arial"/>
                <a:cs typeface="Arial"/>
                <a:sym typeface="Arial"/>
              </a:rPr>
              <a:t>La necesidad de la tecnología de la información</a:t>
            </a:r>
            <a:endParaRPr dirty="0"/>
          </a:p>
          <a:p>
            <a:pPr marL="1028700" marR="0" lvl="1" indent="-285750" algn="just" rtl="0">
              <a:lnSpc>
                <a:spcPct val="150000"/>
              </a:lnSpc>
              <a:spcBef>
                <a:spcPts val="0"/>
              </a:spcBef>
              <a:spcAft>
                <a:spcPts val="0"/>
              </a:spcAft>
              <a:buClr>
                <a:srgbClr val="FF0000"/>
              </a:buClr>
              <a:buSzPts val="1800"/>
              <a:buFont typeface="Courier New"/>
              <a:buChar char="o"/>
            </a:pPr>
            <a:r>
              <a:rPr lang="es-ES" sz="1800" b="0" i="0" u="none" strike="noStrike" cap="none" dirty="0">
                <a:solidFill>
                  <a:schemeClr val="dk1"/>
                </a:solidFill>
                <a:latin typeface="Arial"/>
                <a:ea typeface="Arial"/>
                <a:cs typeface="Arial"/>
                <a:sym typeface="Arial"/>
              </a:rPr>
              <a:t>para garantizar el desarrollo, el control, la transparencia y, consecuentemente, la ética.</a:t>
            </a:r>
            <a:endParaRPr sz="1800" b="0" i="0" u="none" strike="noStrike" cap="none" dirty="0">
              <a:solidFill>
                <a:schemeClr val="dk1"/>
              </a:solidFill>
              <a:latin typeface="Arial"/>
              <a:ea typeface="Arial"/>
              <a:cs typeface="Arial"/>
              <a:sym typeface="Arial"/>
            </a:endParaRPr>
          </a:p>
        </p:txBody>
      </p:sp>
      <p:sp>
        <p:nvSpPr>
          <p:cNvPr id="482" name="Google Shape;482;p66"/>
          <p:cNvSpPr/>
          <p:nvPr/>
        </p:nvSpPr>
        <p:spPr>
          <a:xfrm>
            <a:off x="2745520" y="6301472"/>
            <a:ext cx="7875587"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7"/>
          <p:cNvSpPr/>
          <p:nvPr/>
        </p:nvSpPr>
        <p:spPr>
          <a:xfrm>
            <a:off x="2272884" y="2851316"/>
            <a:ext cx="7800975" cy="3200876"/>
          </a:xfrm>
          <a:prstGeom prst="rect">
            <a:avLst/>
          </a:prstGeom>
          <a:noFill/>
          <a:ln>
            <a:noFill/>
          </a:ln>
        </p:spPr>
        <p:txBody>
          <a:bodyPr spcFirstLastPara="1" wrap="square" lIns="91425" tIns="45700" rIns="91425" bIns="45700" anchor="ctr" anchorCtr="0">
            <a:noAutofit/>
          </a:bodyPr>
          <a:lstStyle/>
          <a:p>
            <a:pPr marL="457200" marR="0" lvl="0" indent="-457200" algn="just" rtl="0">
              <a:spcBef>
                <a:spcPts val="0"/>
              </a:spcBef>
              <a:spcAft>
                <a:spcPts val="0"/>
              </a:spcAft>
              <a:buClr>
                <a:srgbClr val="FF0000"/>
              </a:buClr>
              <a:buSzPts val="1800"/>
              <a:buFont typeface="Calibri"/>
              <a:buAutoNum type="alphaLcPeriod" startAt="6"/>
            </a:pPr>
            <a:r>
              <a:rPr lang="es-ES" sz="1800" b="1" dirty="0">
                <a:solidFill>
                  <a:schemeClr val="dk1"/>
                </a:solidFill>
                <a:latin typeface="Arial"/>
                <a:ea typeface="Arial"/>
                <a:cs typeface="Arial"/>
                <a:sym typeface="Arial"/>
              </a:rPr>
              <a:t>Desarrollo de Instrumentos de Gobierno Corporativo 	 para Micro y Pequeñas Empresas</a:t>
            </a:r>
            <a:endParaRPr dirty="0"/>
          </a:p>
          <a:p>
            <a:pPr marL="1200150" marR="0" lvl="2" indent="-285750" algn="just" rtl="0">
              <a:spcBef>
                <a:spcPts val="1200"/>
              </a:spcBef>
              <a:spcAft>
                <a:spcPts val="0"/>
              </a:spcAft>
              <a:buClr>
                <a:srgbClr val="FF0000"/>
              </a:buClr>
              <a:buSzPts val="1800"/>
              <a:buFont typeface="Courier New"/>
              <a:buChar char="o"/>
            </a:pPr>
            <a:r>
              <a:rPr lang="es-ES" sz="1800" b="1" i="0" u="none" strike="noStrike" cap="none" dirty="0">
                <a:solidFill>
                  <a:schemeClr val="dk1"/>
                </a:solidFill>
                <a:latin typeface="Arial"/>
                <a:ea typeface="Arial"/>
                <a:cs typeface="Arial"/>
                <a:sym typeface="Arial"/>
              </a:rPr>
              <a:t> </a:t>
            </a:r>
            <a:r>
              <a:rPr lang="es-ES" sz="1800" b="0" i="0" u="none" strike="noStrike" cap="none" dirty="0">
                <a:solidFill>
                  <a:schemeClr val="dk1"/>
                </a:solidFill>
                <a:latin typeface="Arial"/>
                <a:ea typeface="Arial"/>
                <a:cs typeface="Arial"/>
                <a:sym typeface="Arial"/>
              </a:rPr>
              <a:t>Las micro y pequeñas empresas pueden </a:t>
            </a:r>
            <a:r>
              <a:rPr lang="es-ES" sz="1800" dirty="0">
                <a:solidFill>
                  <a:schemeClr val="dk1"/>
                </a:solidFill>
              </a:rPr>
              <a:t>poseer</a:t>
            </a:r>
            <a:r>
              <a:rPr lang="es-ES" sz="1800" b="0" i="0" u="none" strike="noStrike" cap="none" dirty="0">
                <a:solidFill>
                  <a:schemeClr val="dk1"/>
                </a:solidFill>
                <a:latin typeface="Arial"/>
                <a:ea typeface="Arial"/>
                <a:cs typeface="Arial"/>
                <a:sym typeface="Arial"/>
              </a:rPr>
              <a:t> su Código de Conducta, pero presentan limitaciones para desarrollar una estructura de Gobernanza de alto costo. Por lo tanto, es necesario mejorar algunos instrumentos existentes y perfeccionar otros.</a:t>
            </a:r>
            <a:endParaRPr sz="1800" b="1" i="0" u="none" strike="noStrike" cap="none" dirty="0">
              <a:solidFill>
                <a:schemeClr val="dk1"/>
              </a:solidFill>
              <a:latin typeface="Arial"/>
              <a:ea typeface="Arial"/>
              <a:cs typeface="Arial"/>
              <a:sym typeface="Arial"/>
            </a:endParaRPr>
          </a:p>
          <a:p>
            <a:pPr marL="0" marR="0" lvl="0" indent="450850" algn="just" rtl="0">
              <a:spcBef>
                <a:spcPts val="1200"/>
              </a:spcBef>
              <a:spcAft>
                <a:spcPts val="0"/>
              </a:spcAft>
              <a:buNone/>
            </a:pPr>
            <a:endParaRPr sz="2200" b="1" dirty="0">
              <a:solidFill>
                <a:schemeClr val="dk1"/>
              </a:solidFill>
              <a:latin typeface="Arial"/>
              <a:ea typeface="Arial"/>
              <a:cs typeface="Arial"/>
              <a:sym typeface="Arial"/>
            </a:endParaRPr>
          </a:p>
          <a:p>
            <a:pPr marL="0" marR="0" lvl="0" indent="450850" algn="just" rtl="0">
              <a:spcBef>
                <a:spcPts val="1200"/>
              </a:spcBef>
              <a:spcAft>
                <a:spcPts val="0"/>
              </a:spcAft>
              <a:buNone/>
            </a:pPr>
            <a:endParaRPr sz="2400" dirty="0">
              <a:solidFill>
                <a:schemeClr val="dk1"/>
              </a:solidFill>
              <a:latin typeface="Arial"/>
              <a:ea typeface="Arial"/>
              <a:cs typeface="Arial"/>
              <a:sym typeface="Arial"/>
            </a:endParaRPr>
          </a:p>
        </p:txBody>
      </p:sp>
      <p:sp>
        <p:nvSpPr>
          <p:cNvPr id="488" name="Google Shape;488;p67"/>
          <p:cNvSpPr/>
          <p:nvPr/>
        </p:nvSpPr>
        <p:spPr>
          <a:xfrm>
            <a:off x="1894449" y="1792628"/>
            <a:ext cx="8557846" cy="52322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s-ES" sz="2800" b="1" i="0" u="none" strike="noStrike" cap="none">
                <a:solidFill>
                  <a:srgbClr val="00B0F0"/>
                </a:solidFill>
                <a:latin typeface="Arial"/>
                <a:ea typeface="Arial"/>
                <a:cs typeface="Arial"/>
                <a:sym typeface="Arial"/>
              </a:rPr>
              <a:t>FUTURO DE LA GOBERNANZA CORPORATIVA</a:t>
            </a:r>
            <a:endParaRPr sz="2800" b="1" i="0" u="none" strike="noStrike" cap="none">
              <a:solidFill>
                <a:srgbClr val="00B0F0"/>
              </a:solidFill>
              <a:latin typeface="Arial"/>
              <a:ea typeface="Arial"/>
              <a:cs typeface="Arial"/>
              <a:sym typeface="Arial"/>
            </a:endParaRPr>
          </a:p>
        </p:txBody>
      </p:sp>
      <p:sp>
        <p:nvSpPr>
          <p:cNvPr id="489" name="Google Shape;489;p67"/>
          <p:cNvSpPr/>
          <p:nvPr/>
        </p:nvSpPr>
        <p:spPr>
          <a:xfrm>
            <a:off x="2745520" y="6052192"/>
            <a:ext cx="7875587" cy="3381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1600" dirty="0">
                <a:solidFill>
                  <a:schemeClr val="dk1"/>
                </a:solidFill>
                <a:latin typeface="Arial"/>
                <a:ea typeface="Arial"/>
                <a:cs typeface="Arial"/>
                <a:sym typeface="Arial"/>
              </a:rPr>
              <a:t>Fuente: Santos, Fernando de Almeida. Ética Empresarial . São Paulo: Atlas, 2015. </a:t>
            </a:r>
            <a:endParaRPr sz="16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p:nvPr/>
        </p:nvSpPr>
        <p:spPr>
          <a:xfrm>
            <a:off x="515380" y="1633200"/>
            <a:ext cx="11161239" cy="523220"/>
          </a:xfrm>
          <a:prstGeom prst="rect">
            <a:avLst/>
          </a:prstGeom>
          <a:noFill/>
          <a:ln>
            <a:noFill/>
          </a:ln>
        </p:spPr>
        <p:txBody>
          <a:bodyPr spcFirstLastPara="1" wrap="square" lIns="91425" tIns="45700" rIns="91425" bIns="45700" anchor="t" anchorCtr="0">
            <a:noAutofit/>
          </a:bodyPr>
          <a:lstStyle/>
          <a:p>
            <a:pPr marL="185738" marR="0" lvl="1" indent="0" algn="ctr" rtl="0">
              <a:spcBef>
                <a:spcPts val="0"/>
              </a:spcBef>
              <a:spcAft>
                <a:spcPts val="0"/>
              </a:spcAft>
              <a:buNone/>
            </a:pPr>
            <a:r>
              <a:rPr lang="es-ES" sz="2800" b="1" i="0" u="none" strike="noStrike" cap="none" dirty="0">
                <a:solidFill>
                  <a:srgbClr val="00B0F0"/>
                </a:solidFill>
                <a:latin typeface="Arial"/>
                <a:ea typeface="Arial"/>
                <a:cs typeface="Arial"/>
                <a:sym typeface="Arial"/>
              </a:rPr>
              <a:t>REVISTAS CIENTIFICAS</a:t>
            </a:r>
            <a:endParaRPr lang="es-ES" dirty="0"/>
          </a:p>
        </p:txBody>
      </p:sp>
      <p:sp>
        <p:nvSpPr>
          <p:cNvPr id="497" name="Google Shape;497;p68"/>
          <p:cNvSpPr/>
          <p:nvPr/>
        </p:nvSpPr>
        <p:spPr>
          <a:xfrm>
            <a:off x="1010083" y="2563065"/>
            <a:ext cx="10080704" cy="600164"/>
          </a:xfrm>
          <a:prstGeom prst="rect">
            <a:avLst/>
          </a:prstGeom>
          <a:noFill/>
          <a:ln>
            <a:noFill/>
          </a:ln>
        </p:spPr>
        <p:txBody>
          <a:bodyPr spcFirstLastPara="1" wrap="square" lIns="91425" tIns="45700" rIns="91425" bIns="45700" anchor="t" anchorCtr="0">
            <a:noAutofit/>
          </a:bodyPr>
          <a:lstStyle/>
          <a:p>
            <a:pPr lvl="0">
              <a:lnSpc>
                <a:spcPct val="150000"/>
              </a:lnSpc>
            </a:pPr>
            <a:r>
              <a:rPr lang="es-ES" sz="2000" b="1" dirty="0">
                <a:solidFill>
                  <a:srgbClr val="45AC34"/>
                </a:solidFill>
                <a:latin typeface="Arial"/>
                <a:ea typeface="Arial"/>
                <a:cs typeface="Arial"/>
                <a:sym typeface="Arial"/>
              </a:rPr>
              <a:t>Revista Científica </a:t>
            </a:r>
            <a:r>
              <a:rPr lang="es-ES" sz="2000" b="1" dirty="0">
                <a:solidFill>
                  <a:srgbClr val="45AC34"/>
                </a:solidFill>
              </a:rPr>
              <a:t>Hermes  </a:t>
            </a:r>
            <a:r>
              <a:rPr lang="es-ES" sz="2000" b="1" dirty="0">
                <a:solidFill>
                  <a:srgbClr val="45AC34"/>
                </a:solidFill>
                <a:hlinkClick r:id="rId3"/>
              </a:rPr>
              <a:t>http://www.fipen.edu.br/hermes1/index.php/hermes1</a:t>
            </a:r>
            <a:endParaRPr lang="es-ES" sz="2000" b="1" dirty="0">
              <a:solidFill>
                <a:srgbClr val="45AC34"/>
              </a:solidFill>
            </a:endParaRPr>
          </a:p>
          <a:p>
            <a:pPr lvl="0">
              <a:lnSpc>
                <a:spcPct val="150000"/>
              </a:lnSpc>
            </a:pPr>
            <a:r>
              <a:rPr lang="es-ES" sz="2000" b="1" dirty="0">
                <a:solidFill>
                  <a:srgbClr val="45AC34"/>
                </a:solidFill>
              </a:rPr>
              <a:t>Revista ENIAC Pesquisa  </a:t>
            </a:r>
            <a:r>
              <a:rPr lang="es-ES" sz="2000" b="1" dirty="0">
                <a:solidFill>
                  <a:srgbClr val="45AC34"/>
                </a:solidFill>
                <a:hlinkClick r:id="rId4"/>
              </a:rPr>
              <a:t>https://ojs.eniac.com.br/index.php/EniacPesquisa/index</a:t>
            </a:r>
            <a:r>
              <a:rPr lang="es-ES" sz="2000" b="1" dirty="0">
                <a:solidFill>
                  <a:srgbClr val="45AC34"/>
                </a:solidFill>
              </a:rPr>
              <a:t> </a:t>
            </a:r>
          </a:p>
          <a:p>
            <a:pPr lvl="0">
              <a:lnSpc>
                <a:spcPct val="150000"/>
              </a:lnSpc>
            </a:pPr>
            <a:r>
              <a:rPr lang="es-ES" sz="2000" b="1" dirty="0">
                <a:solidFill>
                  <a:srgbClr val="45AC34"/>
                </a:solidFill>
              </a:rPr>
              <a:t>REMIPE </a:t>
            </a:r>
            <a:r>
              <a:rPr lang="es-ES" sz="2000" b="1" dirty="0">
                <a:solidFill>
                  <a:srgbClr val="45AC34"/>
                </a:solidFill>
                <a:hlinkClick r:id="rId5"/>
              </a:rPr>
              <a:t>http://fatecosasco.edu.br/ojs/index.php/REMIPE/index</a:t>
            </a:r>
            <a:r>
              <a:rPr lang="es-ES" sz="2000" b="1" dirty="0">
                <a:solidFill>
                  <a:srgbClr val="45AC34"/>
                </a:solidFill>
              </a:rPr>
              <a:t> </a:t>
            </a:r>
          </a:p>
          <a:p>
            <a:pPr lvl="0">
              <a:lnSpc>
                <a:spcPct val="150000"/>
              </a:lnSpc>
            </a:pPr>
            <a:r>
              <a:rPr lang="es-ES" sz="2000" b="1" dirty="0">
                <a:solidFill>
                  <a:srgbClr val="45AC34"/>
                </a:solidFill>
              </a:rPr>
              <a:t>Revista CAFI  </a:t>
            </a:r>
            <a:r>
              <a:rPr lang="es-ES" sz="2000" b="1" dirty="0">
                <a:solidFill>
                  <a:srgbClr val="45AC34"/>
                </a:solidFill>
                <a:hlinkClick r:id="rId6"/>
              </a:rPr>
              <a:t>https://revistas.pucsp.br/index.php/CAFI</a:t>
            </a:r>
            <a:r>
              <a:rPr lang="es-ES" sz="2000" b="1" dirty="0">
                <a:solidFill>
                  <a:srgbClr val="45AC34"/>
                </a:solidFill>
              </a:rPr>
              <a:t> </a:t>
            </a:r>
            <a:endParaRPr sz="2000" dirty="0"/>
          </a:p>
        </p:txBody>
      </p:sp>
    </p:spTree>
    <p:extLst>
      <p:ext uri="{BB962C8B-B14F-4D97-AF65-F5344CB8AC3E}">
        <p14:creationId xmlns:p14="http://schemas.microsoft.com/office/powerpoint/2010/main" val="742808706"/>
      </p:ext>
    </p:extLst>
  </p:cSld>
  <p:clrMapOvr>
    <a:masterClrMapping/>
  </p:clrMapOvr>
  <p:transition spd="slow">
    <p:push/>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8"/>
          <p:cNvSpPr/>
          <p:nvPr/>
        </p:nvSpPr>
        <p:spPr>
          <a:xfrm>
            <a:off x="407368" y="1677445"/>
            <a:ext cx="11161239" cy="523220"/>
          </a:xfrm>
          <a:prstGeom prst="rect">
            <a:avLst/>
          </a:prstGeom>
          <a:noFill/>
          <a:ln>
            <a:noFill/>
          </a:ln>
        </p:spPr>
        <p:txBody>
          <a:bodyPr spcFirstLastPara="1" wrap="square" lIns="91425" tIns="45700" rIns="91425" bIns="45700" anchor="t" anchorCtr="0">
            <a:noAutofit/>
          </a:bodyPr>
          <a:lstStyle/>
          <a:p>
            <a:pPr marL="185738" marR="0" lvl="1" indent="0" algn="ctr" rtl="0">
              <a:spcBef>
                <a:spcPts val="0"/>
              </a:spcBef>
              <a:spcAft>
                <a:spcPts val="0"/>
              </a:spcAft>
              <a:buNone/>
            </a:pPr>
            <a:r>
              <a:rPr lang="es-ES" sz="2800" b="1" i="0" u="none" strike="noStrike" cap="none" dirty="0">
                <a:solidFill>
                  <a:srgbClr val="00B0F0"/>
                </a:solidFill>
                <a:latin typeface="Arial"/>
                <a:ea typeface="Arial"/>
                <a:cs typeface="Arial"/>
                <a:sym typeface="Arial"/>
              </a:rPr>
              <a:t>ÉTICA EMPRESARIAL: POLÍTICAS DE RESPONSABILIDAD SOCIAL EN 5 DIMENSIONES</a:t>
            </a:r>
            <a:endParaRPr lang="es-ES" dirty="0"/>
          </a:p>
        </p:txBody>
      </p:sp>
      <p:pic>
        <p:nvPicPr>
          <p:cNvPr id="495" name="Google Shape;495;p68" descr="capa de lado.png"/>
          <p:cNvPicPr preferRelativeResize="0"/>
          <p:nvPr/>
        </p:nvPicPr>
        <p:blipFill rotWithShape="1">
          <a:blip r:embed="rId3">
            <a:alphaModFix/>
          </a:blip>
          <a:srcRect/>
          <a:stretch/>
        </p:blipFill>
        <p:spPr>
          <a:xfrm>
            <a:off x="1931640" y="2735059"/>
            <a:ext cx="2286016" cy="3143272"/>
          </a:xfrm>
          <a:prstGeom prst="roundRect">
            <a:avLst>
              <a:gd name="adj" fmla="val 30880"/>
            </a:avLst>
          </a:prstGeom>
          <a:solidFill>
            <a:srgbClr val="ECECEC"/>
          </a:solidFill>
          <a:ln>
            <a:noFill/>
          </a:ln>
          <a:effectLst>
            <a:reflection stA="38000" endPos="28000" dist="5000" dir="5400000" sy="-100000" algn="bl" rotWithShape="0"/>
          </a:effectLst>
        </p:spPr>
      </p:pic>
      <p:sp>
        <p:nvSpPr>
          <p:cNvPr id="496" name="Google Shape;496;p68"/>
          <p:cNvSpPr/>
          <p:nvPr/>
        </p:nvSpPr>
        <p:spPr>
          <a:xfrm>
            <a:off x="3470030" y="4061241"/>
            <a:ext cx="8384345" cy="830997"/>
          </a:xfrm>
          <a:prstGeom prst="rect">
            <a:avLst/>
          </a:prstGeom>
          <a:noFill/>
          <a:ln>
            <a:noFill/>
          </a:ln>
        </p:spPr>
        <p:txBody>
          <a:bodyPr spcFirstLastPara="1" wrap="square" lIns="91425" tIns="45700" rIns="91425" bIns="45700" anchor="t" anchorCtr="0">
            <a:noAutofit/>
          </a:bodyPr>
          <a:lstStyle/>
          <a:p>
            <a:pPr marL="5175250" lvl="7" indent="-358775"/>
            <a:r>
              <a:rPr lang="es-ES" sz="2400" dirty="0">
                <a:solidFill>
                  <a:srgbClr val="D5035E"/>
                </a:solidFill>
              </a:rPr>
              <a:t>¡</a:t>
            </a:r>
            <a:r>
              <a:rPr lang="es-ES" sz="2400" b="0" i="0" u="none" strike="noStrike" cap="none" dirty="0">
                <a:solidFill>
                  <a:srgbClr val="D5035E"/>
                </a:solidFill>
                <a:latin typeface="Arial"/>
                <a:ea typeface="Arial"/>
                <a:cs typeface="Arial"/>
                <a:sym typeface="Arial"/>
              </a:rPr>
              <a:t>Muchas Gracias!</a:t>
            </a:r>
            <a:endParaRPr dirty="0"/>
          </a:p>
          <a:p>
            <a:pPr marL="5175250" lvl="7" indent="-358775"/>
            <a:r>
              <a:rPr lang="es-ES" sz="2400" dirty="0">
                <a:solidFill>
                  <a:srgbClr val="D5035E"/>
                </a:solidFill>
              </a:rPr>
              <a:t>¡ </a:t>
            </a:r>
            <a:r>
              <a:rPr lang="es-ES" sz="2400" b="0" i="0" u="none" strike="noStrike" cap="none" dirty="0">
                <a:solidFill>
                  <a:srgbClr val="D5035E"/>
                </a:solidFill>
                <a:latin typeface="Arial"/>
                <a:ea typeface="Arial"/>
                <a:cs typeface="Arial"/>
                <a:sym typeface="Arial"/>
              </a:rPr>
              <a:t>Deseo éxito </a:t>
            </a:r>
            <a:r>
              <a:rPr lang="es-ES" sz="2400" dirty="0">
                <a:solidFill>
                  <a:srgbClr val="D5035E"/>
                </a:solidFill>
              </a:rPr>
              <a:t>a</a:t>
            </a:r>
            <a:r>
              <a:rPr lang="es-ES" sz="2400" b="0" i="0" u="none" strike="noStrike" cap="none" dirty="0">
                <a:solidFill>
                  <a:srgbClr val="D5035E"/>
                </a:solidFill>
                <a:latin typeface="Arial"/>
                <a:ea typeface="Arial"/>
                <a:cs typeface="Arial"/>
                <a:sym typeface="Arial"/>
              </a:rPr>
              <a:t> todos!</a:t>
            </a:r>
            <a:endParaRPr dirty="0"/>
          </a:p>
        </p:txBody>
      </p:sp>
      <p:sp>
        <p:nvSpPr>
          <p:cNvPr id="497" name="Google Shape;497;p68"/>
          <p:cNvSpPr/>
          <p:nvPr/>
        </p:nvSpPr>
        <p:spPr>
          <a:xfrm>
            <a:off x="2626930" y="5278167"/>
            <a:ext cx="9227445" cy="600164"/>
          </a:xfrm>
          <a:prstGeom prst="rect">
            <a:avLst/>
          </a:prstGeom>
          <a:noFill/>
          <a:ln>
            <a:noFill/>
          </a:ln>
        </p:spPr>
        <p:txBody>
          <a:bodyPr spcFirstLastPara="1" wrap="square" lIns="91425" tIns="45700" rIns="91425" bIns="45700" anchor="t" anchorCtr="0">
            <a:noAutofit/>
          </a:bodyPr>
          <a:lstStyle/>
          <a:p>
            <a:pPr marL="1974850" lvl="0" algn="r">
              <a:lnSpc>
                <a:spcPct val="150000"/>
              </a:lnSpc>
            </a:pPr>
            <a:r>
              <a:rPr lang="es-ES" sz="2000" b="1" dirty="0">
                <a:solidFill>
                  <a:srgbClr val="45AC34"/>
                </a:solidFill>
                <a:hlinkClick r:id="rId4"/>
              </a:rPr>
              <a:t>http://www.fernandoasantos.com.br/index_esp.html</a:t>
            </a:r>
            <a:endParaRPr lang="es-ES" sz="2000" b="1" dirty="0">
              <a:solidFill>
                <a:srgbClr val="45AC34"/>
              </a:solidFill>
            </a:endParaRPr>
          </a:p>
          <a:p>
            <a:pPr marL="1974850" marR="0" lvl="0" indent="0" algn="r" rtl="0">
              <a:lnSpc>
                <a:spcPct val="150000"/>
              </a:lnSpc>
              <a:spcBef>
                <a:spcPts val="0"/>
              </a:spcBef>
              <a:spcAft>
                <a:spcPts val="0"/>
              </a:spcAft>
              <a:buNone/>
            </a:pPr>
            <a:r>
              <a:rPr lang="es-ES" sz="2000" b="1" dirty="0">
                <a:solidFill>
                  <a:srgbClr val="45AC34"/>
                </a:solidFill>
                <a:latin typeface="Arial"/>
                <a:ea typeface="Arial"/>
                <a:cs typeface="Arial"/>
                <a:sym typeface="Arial"/>
                <a:hlinkClick r:id="rId5"/>
              </a:rPr>
              <a:t>fernando@fernandoasantos.com.br</a:t>
            </a:r>
            <a:r>
              <a:rPr lang="es-ES" sz="2000" b="1" dirty="0">
                <a:solidFill>
                  <a:srgbClr val="45AC34"/>
                </a:solidFill>
                <a:latin typeface="Arial"/>
                <a:ea typeface="Arial"/>
                <a:cs typeface="Arial"/>
                <a:sym typeface="Arial"/>
              </a:rPr>
              <a:t> </a:t>
            </a:r>
            <a:endParaRPr sz="2000" dirty="0"/>
          </a:p>
        </p:txBody>
      </p:sp>
      <p:sp>
        <p:nvSpPr>
          <p:cNvPr id="498" name="Google Shape;498;p68"/>
          <p:cNvSpPr/>
          <p:nvPr/>
        </p:nvSpPr>
        <p:spPr>
          <a:xfrm>
            <a:off x="4723383" y="3066255"/>
            <a:ext cx="650192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200" b="1" dirty="0">
                <a:solidFill>
                  <a:srgbClr val="CC3300"/>
                </a:solidFill>
                <a:latin typeface="Arial"/>
                <a:ea typeface="Arial"/>
                <a:cs typeface="Arial"/>
                <a:sym typeface="Arial"/>
              </a:rPr>
              <a:t> 	Prof. Dr. Fernando de Almeida Santos</a:t>
            </a:r>
            <a:endParaRPr sz="2200" b="1" dirty="0">
              <a:solidFill>
                <a:schemeClr val="dk1"/>
              </a:solidFill>
              <a:latin typeface="Arial"/>
              <a:ea typeface="Arial"/>
              <a:cs typeface="Arial"/>
              <a:sym typeface="Arial"/>
            </a:endParaRPr>
          </a:p>
        </p:txBody>
      </p:sp>
      <p:sp>
        <p:nvSpPr>
          <p:cNvPr id="7" name="Google Shape;464;p69">
            <a:extLst>
              <a:ext uri="{FF2B5EF4-FFF2-40B4-BE49-F238E27FC236}">
                <a16:creationId xmlns:a16="http://schemas.microsoft.com/office/drawing/2014/main" id="{CDE8C706-8FE3-4BF8-9DA3-39F6795D273F}"/>
              </a:ext>
            </a:extLst>
          </p:cNvPr>
          <p:cNvSpPr/>
          <p:nvPr/>
        </p:nvSpPr>
        <p:spPr>
          <a:xfrm>
            <a:off x="8112224" y="5006591"/>
            <a:ext cx="2779603" cy="40011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Clr>
                <a:srgbClr val="000000"/>
              </a:buClr>
              <a:buSzPts val="2000"/>
              <a:buFont typeface="Arial"/>
              <a:buNone/>
            </a:pPr>
            <a:r>
              <a:rPr lang="es-ES" sz="2000" b="1" i="0" u="none" strike="noStrike" cap="none" dirty="0">
                <a:solidFill>
                  <a:srgbClr val="000099"/>
                </a:solidFill>
                <a:latin typeface="Arial"/>
                <a:ea typeface="Arial"/>
                <a:cs typeface="Arial"/>
                <a:sym typeface="Arial"/>
              </a:rPr>
              <a:t>+55 11981161455</a:t>
            </a:r>
            <a:endParaRPr sz="2000" b="1" i="0" u="none" strike="noStrike" cap="none" dirty="0">
              <a:solidFill>
                <a:srgbClr val="000099"/>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96"/>
                                        </p:tgtEl>
                                        <p:attrNameLst>
                                          <p:attrName>style.visibility</p:attrName>
                                        </p:attrNameLst>
                                      </p:cBhvr>
                                      <p:to>
                                        <p:strVal val="visible"/>
                                      </p:to>
                                    </p:set>
                                    <p:anim calcmode="lin" valueType="num">
                                      <p:cBhvr additive="base">
                                        <p:cTn id="7" dur="500"/>
                                        <p:tgtEl>
                                          <p:spTgt spid="496"/>
                                        </p:tgtEl>
                                        <p:attrNameLst>
                                          <p:attrName>ppt_w</p:attrName>
                                        </p:attrNameLst>
                                      </p:cBhvr>
                                      <p:tavLst>
                                        <p:tav tm="0">
                                          <p:val>
                                            <p:strVal val="0"/>
                                          </p:val>
                                        </p:tav>
                                        <p:tav tm="100000">
                                          <p:val>
                                            <p:strVal val="#ppt_w"/>
                                          </p:val>
                                        </p:tav>
                                      </p:tavLst>
                                    </p:anim>
                                    <p:anim calcmode="lin" valueType="num">
                                      <p:cBhvr additive="base">
                                        <p:cTn id="8" dur="500"/>
                                        <p:tgtEl>
                                          <p:spTgt spid="496"/>
                                        </p:tgtEl>
                                        <p:attrNameLst>
                                          <p:attrName>ppt_h</p:attrName>
                                        </p:attrNameLst>
                                      </p:cBhvr>
                                      <p:tavLst>
                                        <p:tav tm="0">
                                          <p:val>
                                            <p:strVal val="0"/>
                                          </p:val>
                                        </p:tav>
                                        <p:tav tm="100000">
                                          <p:val>
                                            <p:strVal val="#ppt_h"/>
                                          </p:val>
                                        </p:tav>
                                      </p:tavLst>
                                    </p:anim>
                                  </p:childTnLst>
                                </p:cTn>
                              </p:par>
                              <p:par>
                                <p:cTn id="9" presetID="2" presetClass="entr" presetSubtype="8" fill="hold" nodeType="withEffect">
                                  <p:stCondLst>
                                    <p:cond delay="0"/>
                                  </p:stCondLst>
                                  <p:childTnLst>
                                    <p:set>
                                      <p:cBhvr>
                                        <p:cTn id="10" dur="1" fill="hold">
                                          <p:stCondLst>
                                            <p:cond delay="0"/>
                                          </p:stCondLst>
                                        </p:cTn>
                                        <p:tgtEl>
                                          <p:spTgt spid="495"/>
                                        </p:tgtEl>
                                        <p:attrNameLst>
                                          <p:attrName>style.visibility</p:attrName>
                                        </p:attrNameLst>
                                      </p:cBhvr>
                                      <p:to>
                                        <p:strVal val="visible"/>
                                      </p:to>
                                    </p:set>
                                    <p:anim calcmode="lin" valueType="num">
                                      <p:cBhvr additive="base">
                                        <p:cTn id="11" dur="500"/>
                                        <p:tgtEl>
                                          <p:spTgt spid="49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4191344" y="1748118"/>
            <a:ext cx="5217024" cy="800219"/>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s-ES" sz="2800" b="1" dirty="0">
                <a:solidFill>
                  <a:srgbClr val="00B0F0"/>
                </a:solidFill>
                <a:latin typeface="Arial"/>
                <a:ea typeface="Arial"/>
                <a:cs typeface="Arial"/>
                <a:sym typeface="Arial"/>
              </a:rPr>
              <a:t>EL CONCEPTO DE ÉTICA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14" name="Google Shape;114;p16"/>
          <p:cNvSpPr txBox="1"/>
          <p:nvPr/>
        </p:nvSpPr>
        <p:spPr>
          <a:xfrm>
            <a:off x="1891896" y="2770094"/>
            <a:ext cx="9022977" cy="3693319"/>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De la palabra griega ‘</a:t>
            </a:r>
            <a:r>
              <a:rPr lang="es-ES" sz="1800" i="1" dirty="0" err="1">
                <a:solidFill>
                  <a:schemeClr val="dk1"/>
                </a:solidFill>
              </a:rPr>
              <a:t>e</a:t>
            </a:r>
            <a:r>
              <a:rPr lang="es-ES" sz="1800" i="1" dirty="0" err="1">
                <a:solidFill>
                  <a:schemeClr val="dk1"/>
                </a:solidFill>
                <a:sym typeface="Arial"/>
              </a:rPr>
              <a:t>thos</a:t>
            </a:r>
            <a:r>
              <a:rPr lang="es-ES" sz="1800" dirty="0">
                <a:solidFill>
                  <a:schemeClr val="dk1"/>
                </a:solidFill>
                <a:latin typeface="Arial"/>
                <a:ea typeface="Arial"/>
                <a:cs typeface="Arial"/>
                <a:sym typeface="Arial"/>
              </a:rPr>
              <a:t>’ se originó la palabra ética, que significa modo de ser y representa las características de un grupo. </a:t>
            </a:r>
            <a:r>
              <a:rPr lang="es-ES" sz="1800" dirty="0">
                <a:solidFill>
                  <a:schemeClr val="dk1"/>
                </a:solidFill>
              </a:rPr>
              <a:t>P</a:t>
            </a:r>
            <a:r>
              <a:rPr lang="es-ES" sz="1800" dirty="0">
                <a:solidFill>
                  <a:schemeClr val="dk1"/>
                </a:solidFill>
                <a:latin typeface="Arial"/>
                <a:ea typeface="Arial"/>
                <a:cs typeface="Arial"/>
                <a:sym typeface="Arial"/>
              </a:rPr>
              <a:t>or lo tanto, representa la forma de actuar de un colectivo, en relación a su cultura y a su comportamiento en la sociedad.</a:t>
            </a:r>
            <a:endParaRPr dirty="0"/>
          </a:p>
          <a:p>
            <a:pPr marL="0" marR="0" lvl="0" indent="0" algn="just" rtl="0">
              <a:lnSpc>
                <a:spcPct val="150000"/>
              </a:lnSpc>
              <a:spcBef>
                <a:spcPts val="0"/>
              </a:spcBef>
              <a:spcAft>
                <a:spcPts val="0"/>
              </a:spcAft>
              <a:buNone/>
            </a:pPr>
            <a:endParaRPr lang="es-ES" sz="1800" dirty="0">
              <a:solidFill>
                <a:schemeClr val="dk1"/>
              </a:solidFill>
            </a:endParaRPr>
          </a:p>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El concepto de ética, sin embargo, evolucionó en la historia y está asociado actualmente al carácter o conjunto de principios y valores morales que orientan la conducta humana en la sociedad.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p:nvPr/>
        </p:nvSpPr>
        <p:spPr>
          <a:xfrm>
            <a:off x="4377017" y="1755157"/>
            <a:ext cx="4061012"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B0F0"/>
                </a:solidFill>
                <a:latin typeface="Arial"/>
                <a:ea typeface="Arial"/>
                <a:cs typeface="Arial"/>
                <a:sym typeface="Arial"/>
              </a:rPr>
              <a:t>LA ÉTICA POSIBILITA: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0" name="Google Shape;120;p17"/>
          <p:cNvPicPr preferRelativeResize="0"/>
          <p:nvPr/>
        </p:nvPicPr>
        <p:blipFill rotWithShape="1">
          <a:blip r:embed="rId3">
            <a:alphaModFix/>
          </a:blip>
          <a:srcRect/>
          <a:stretch/>
        </p:blipFill>
        <p:spPr>
          <a:xfrm>
            <a:off x="2003705" y="2859501"/>
            <a:ext cx="2373312" cy="3317879"/>
          </a:xfrm>
          <a:prstGeom prst="rect">
            <a:avLst/>
          </a:prstGeom>
          <a:noFill/>
          <a:ln>
            <a:noFill/>
          </a:ln>
        </p:spPr>
      </p:pic>
      <p:sp>
        <p:nvSpPr>
          <p:cNvPr id="121" name="Google Shape;121;p17"/>
          <p:cNvSpPr txBox="1"/>
          <p:nvPr/>
        </p:nvSpPr>
        <p:spPr>
          <a:xfrm>
            <a:off x="5401235" y="3710526"/>
            <a:ext cx="6790765" cy="1615827"/>
          </a:xfrm>
          <a:prstGeom prst="rect">
            <a:avLst/>
          </a:prstGeom>
          <a:noFill/>
          <a:ln>
            <a:noFill/>
          </a:ln>
        </p:spPr>
        <p:txBody>
          <a:bodyPr spcFirstLastPara="1" wrap="square" lIns="91425" tIns="45700" rIns="91425" bIns="45700" anchor="t" anchorCtr="0">
            <a:noAutofit/>
          </a:bodyPr>
          <a:lstStyle/>
          <a:p>
            <a:pPr marL="285750" marR="0" lvl="0" indent="-285750" algn="l" rtl="0">
              <a:lnSpc>
                <a:spcPct val="150000"/>
              </a:lnSpc>
              <a:spcBef>
                <a:spcPts val="0"/>
              </a:spcBef>
              <a:spcAft>
                <a:spcPts val="0"/>
              </a:spcAft>
              <a:buClr>
                <a:srgbClr val="FF0000"/>
              </a:buClr>
              <a:buSzPts val="1800"/>
              <a:buFont typeface="Courier New"/>
              <a:buChar char="o"/>
            </a:pPr>
            <a:r>
              <a:rPr lang="es-ES" sz="1800" dirty="0">
                <a:solidFill>
                  <a:schemeClr val="dk1"/>
                </a:solidFill>
                <a:latin typeface="Arial"/>
                <a:ea typeface="Arial"/>
                <a:cs typeface="Arial"/>
                <a:sym typeface="Arial"/>
              </a:rPr>
              <a:t>Una mejor vida en grupo;</a:t>
            </a:r>
            <a:endParaRPr dirty="0"/>
          </a:p>
          <a:p>
            <a:pPr marL="285750" marR="0" lvl="0" indent="-285750" algn="l" rtl="0">
              <a:lnSpc>
                <a:spcPct val="150000"/>
              </a:lnSpc>
              <a:spcBef>
                <a:spcPts val="0"/>
              </a:spcBef>
              <a:spcAft>
                <a:spcPts val="0"/>
              </a:spcAft>
              <a:buClr>
                <a:srgbClr val="FF0000"/>
              </a:buClr>
              <a:buSzPts val="1800"/>
              <a:buFont typeface="Courier New"/>
              <a:buChar char="o"/>
            </a:pPr>
            <a:r>
              <a:rPr lang="es-ES" sz="1800" dirty="0">
                <a:solidFill>
                  <a:schemeClr val="dk1"/>
                </a:solidFill>
                <a:latin typeface="Arial"/>
                <a:ea typeface="Arial"/>
                <a:cs typeface="Arial"/>
                <a:sym typeface="Arial"/>
              </a:rPr>
              <a:t>La </a:t>
            </a:r>
            <a:r>
              <a:rPr lang="es-ES" sz="1800" dirty="0">
                <a:solidFill>
                  <a:schemeClr val="dk1"/>
                </a:solidFill>
              </a:rPr>
              <a:t>evolución</a:t>
            </a:r>
            <a:r>
              <a:rPr lang="es-ES" sz="1800" dirty="0">
                <a:solidFill>
                  <a:schemeClr val="dk1"/>
                </a:solidFill>
                <a:latin typeface="Arial"/>
                <a:ea typeface="Arial"/>
                <a:cs typeface="Arial"/>
                <a:sym typeface="Arial"/>
              </a:rPr>
              <a:t> de la sociedad;</a:t>
            </a:r>
            <a:endParaRPr dirty="0"/>
          </a:p>
          <a:p>
            <a:pPr marL="285750" marR="0" lvl="0" indent="-285750" algn="l" rtl="0">
              <a:lnSpc>
                <a:spcPct val="150000"/>
              </a:lnSpc>
              <a:spcBef>
                <a:spcPts val="0"/>
              </a:spcBef>
              <a:spcAft>
                <a:spcPts val="0"/>
              </a:spcAft>
              <a:buClr>
                <a:srgbClr val="FF0000"/>
              </a:buClr>
              <a:buSzPts val="1800"/>
              <a:buFont typeface="Courier New"/>
              <a:buChar char="o"/>
            </a:pPr>
            <a:r>
              <a:rPr lang="es-ES" sz="1800" dirty="0">
                <a:solidFill>
                  <a:schemeClr val="dk1"/>
                </a:solidFill>
                <a:latin typeface="Arial"/>
                <a:ea typeface="Arial"/>
                <a:cs typeface="Arial"/>
                <a:sym typeface="Arial"/>
              </a:rPr>
              <a:t>El respeto de los individuos en el contexto social.</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8"/>
          <p:cNvSpPr txBox="1"/>
          <p:nvPr/>
        </p:nvSpPr>
        <p:spPr>
          <a:xfrm>
            <a:off x="3442447" y="1828800"/>
            <a:ext cx="5459506"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B0F0"/>
                </a:solidFill>
                <a:latin typeface="Arial"/>
                <a:ea typeface="Arial"/>
                <a:cs typeface="Arial"/>
                <a:sym typeface="Arial"/>
              </a:rPr>
              <a:t>REFLEXIONES SOBRE ÉTICA</a:t>
            </a:r>
            <a:endParaRPr sz="2800" b="1">
              <a:solidFill>
                <a:srgbClr val="00B0F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8"/>
          <p:cNvSpPr txBox="1"/>
          <p:nvPr/>
        </p:nvSpPr>
        <p:spPr>
          <a:xfrm>
            <a:off x="2057400" y="2893393"/>
            <a:ext cx="8647112" cy="327782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La ética es reflejo de la época, de la sociedad, del avance tecnológico y de las relaciones y acciones individuales. </a:t>
            </a:r>
            <a:r>
              <a:rPr lang="es-ES" sz="1800" dirty="0">
                <a:solidFill>
                  <a:schemeClr val="dk1"/>
                </a:solidFill>
              </a:rPr>
              <a:t>En suma</a:t>
            </a:r>
            <a:r>
              <a:rPr lang="es-ES" sz="1800" dirty="0">
                <a:solidFill>
                  <a:schemeClr val="dk1"/>
                </a:solidFill>
                <a:latin typeface="Arial"/>
                <a:ea typeface="Arial"/>
                <a:cs typeface="Arial"/>
                <a:sym typeface="Arial"/>
              </a:rPr>
              <a:t>, del desarrollo de toda la sociedad. </a:t>
            </a:r>
            <a:endParaRPr dirty="0"/>
          </a:p>
          <a:p>
            <a:pPr marL="0" marR="0" lvl="0" indent="0" algn="just" rtl="0">
              <a:lnSpc>
                <a:spcPct val="150000"/>
              </a:lnSpc>
              <a:spcBef>
                <a:spcPts val="0"/>
              </a:spcBef>
              <a:spcAft>
                <a:spcPts val="0"/>
              </a:spcAft>
              <a:buNone/>
            </a:pPr>
            <a:endParaRPr sz="1800" dirty="0">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s-ES" sz="1800" dirty="0">
                <a:solidFill>
                  <a:schemeClr val="dk1"/>
                </a:solidFill>
                <a:latin typeface="Arial"/>
                <a:ea typeface="Arial"/>
                <a:cs typeface="Arial"/>
                <a:sym typeface="Arial"/>
              </a:rPr>
              <a:t>No es posible pensar en los aspectos éticos, sin reflexionar sobre sostenibilidad, desarrollo y sobre las estructuras internas de las organizaciones.</a:t>
            </a:r>
            <a:endParaRPr sz="1800" dirty="0">
              <a:solidFill>
                <a:schemeClr val="dk1"/>
              </a:solidFill>
              <a:latin typeface="Arial"/>
              <a:ea typeface="Arial"/>
              <a:cs typeface="Arial"/>
              <a:sym typeface="Arial"/>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txBox="1"/>
          <p:nvPr/>
        </p:nvSpPr>
        <p:spPr>
          <a:xfrm>
            <a:off x="1734672" y="1592207"/>
            <a:ext cx="8969188" cy="52322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a:solidFill>
                  <a:srgbClr val="00B0F0"/>
                </a:solidFill>
                <a:latin typeface="Arial"/>
                <a:ea typeface="Arial"/>
                <a:cs typeface="Arial"/>
                <a:sym typeface="Arial"/>
              </a:rPr>
              <a:t>LAS 5 DIMENSIONES DE LA ÉTICA EMPRESARIAL</a:t>
            </a:r>
            <a:endParaRPr sz="2800" b="1">
              <a:solidFill>
                <a:srgbClr val="00B0F0"/>
              </a:solidFill>
              <a:latin typeface="Arial"/>
              <a:ea typeface="Arial"/>
              <a:cs typeface="Arial"/>
              <a:sym typeface="Arial"/>
            </a:endParaRPr>
          </a:p>
        </p:txBody>
      </p:sp>
      <p:pic>
        <p:nvPicPr>
          <p:cNvPr id="140" name="Google Shape;140;p20"/>
          <p:cNvPicPr preferRelativeResize="0"/>
          <p:nvPr/>
        </p:nvPicPr>
        <p:blipFill rotWithShape="1">
          <a:blip r:embed="rId3">
            <a:alphaModFix/>
          </a:blip>
          <a:srcRect/>
          <a:stretch/>
        </p:blipFill>
        <p:spPr>
          <a:xfrm>
            <a:off x="4943872" y="2256572"/>
            <a:ext cx="4464496" cy="4313809"/>
          </a:xfrm>
          <a:prstGeom prst="rect">
            <a:avLst/>
          </a:prstGeom>
          <a:noFill/>
          <a:ln>
            <a:noFill/>
          </a:ln>
          <a:effectLst>
            <a:reflection stA="52000" endA="300" endPos="35000" sy="-100000" algn="bl" rotWithShape="0"/>
          </a:effectLst>
        </p:spPr>
      </p:pic>
      <p:sp>
        <p:nvSpPr>
          <p:cNvPr id="141" name="Google Shape;141;p20"/>
          <p:cNvSpPr/>
          <p:nvPr/>
        </p:nvSpPr>
        <p:spPr>
          <a:xfrm>
            <a:off x="623392" y="2780928"/>
            <a:ext cx="3744416" cy="369332"/>
          </a:xfrm>
          <a:prstGeom prst="rect">
            <a:avLst/>
          </a:prstGeom>
          <a:noFill/>
          <a:ln>
            <a:noFill/>
          </a:ln>
        </p:spPr>
        <p:txBody>
          <a:bodyPr spcFirstLastPara="1" wrap="square" lIns="91425" tIns="45700" rIns="91425" bIns="45700" anchor="t" anchorCtr="0">
            <a:noAutofit/>
          </a:bodyPr>
          <a:lstStyle/>
          <a:p>
            <a:pPr lvl="0" algn="just"/>
            <a:r>
              <a:rPr lang="es-ES" sz="1800" dirty="0"/>
              <a:t>Elaborado por Filipe de Almeida Santos. Fuente: </a:t>
            </a:r>
            <a:r>
              <a:rPr lang="es-ES" sz="1800" dirty="0">
                <a:solidFill>
                  <a:schemeClr val="dk1"/>
                </a:solidFill>
                <a:latin typeface="Arial"/>
                <a:ea typeface="Arial"/>
                <a:cs typeface="Arial"/>
                <a:sym typeface="Arial"/>
              </a:rPr>
              <a:t>Santos, Fernando de Almeida. Ética Empresarial . São Paulo: Atlas, 2015. </a:t>
            </a:r>
            <a:endParaRPr sz="1800" dirty="0">
              <a:solidFill>
                <a:schemeClr val="dk1"/>
              </a:solidFill>
              <a:latin typeface="Calibri"/>
              <a:ea typeface="Calibri"/>
              <a:cs typeface="Calibri"/>
              <a:sym typeface="Calibri"/>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par>
                                <p:cTn id="8" presetID="10" presetClass="entr" presetSubtype="0" fill="hold" nodeType="withEffect">
                                  <p:stCondLst>
                                    <p:cond delay="0"/>
                                  </p:stCondLst>
                                  <p:childTnLst>
                                    <p:set>
                                      <p:cBhvr>
                                        <p:cTn id="9" dur="1" fill="hold">
                                          <p:stCondLst>
                                            <p:cond delay="0"/>
                                          </p:stCondLst>
                                        </p:cTn>
                                        <p:tgtEl>
                                          <p:spTgt spid="140"/>
                                        </p:tgtEl>
                                        <p:attrNameLst>
                                          <p:attrName>style.visibility</p:attrName>
                                        </p:attrNameLst>
                                      </p:cBhvr>
                                      <p:to>
                                        <p:strVal val="visible"/>
                                      </p:to>
                                    </p:set>
                                    <p:animEffect transition="in" filter="fade">
                                      <p:cBhvr>
                                        <p:cTn id="10" dur="1000"/>
                                        <p:tgtEl>
                                          <p:spTgt spid="140"/>
                                        </p:tgtEl>
                                      </p:cBhvr>
                                    </p:animEffect>
                                  </p:childTnLst>
                                </p:cTn>
                              </p:par>
                              <p:par>
                                <p:cTn id="11" presetID="10"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animEffect transition="in" filter="fade">
                                      <p:cBhvr>
                                        <p:cTn id="13" dur="1000"/>
                                        <p:tgtEl>
                                          <p:spTgt spid="140"/>
                                        </p:tgtEl>
                                      </p:cBhvr>
                                    </p:animEffect>
                                  </p:childTnLst>
                                </p:cTn>
                              </p:par>
                              <p:par>
                                <p:cTn id="14" presetID="10" presetClass="entr" presetSubtype="0" fill="hold" nodeType="withEffect">
                                  <p:stCondLst>
                                    <p:cond delay="0"/>
                                  </p:stCondLst>
                                  <p:childTnLst>
                                    <p:set>
                                      <p:cBhvr>
                                        <p:cTn id="15" dur="1" fill="hold">
                                          <p:stCondLst>
                                            <p:cond delay="0"/>
                                          </p:stCondLst>
                                        </p:cTn>
                                        <p:tgtEl>
                                          <p:spTgt spid="140"/>
                                        </p:tgtEl>
                                        <p:attrNameLst>
                                          <p:attrName>style.visibility</p:attrName>
                                        </p:attrNameLst>
                                      </p:cBhvr>
                                      <p:to>
                                        <p:strVal val="visible"/>
                                      </p:to>
                                    </p:set>
                                    <p:animEffect transition="in" filter="fade">
                                      <p:cBhvr>
                                        <p:cTn id="16"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txBox="1"/>
          <p:nvPr/>
        </p:nvSpPr>
        <p:spPr>
          <a:xfrm>
            <a:off x="3271565" y="1692452"/>
            <a:ext cx="6347012"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ES" sz="2800" b="1">
                <a:solidFill>
                  <a:srgbClr val="00B0F0"/>
                </a:solidFill>
                <a:latin typeface="Arial"/>
                <a:ea typeface="Arial"/>
                <a:cs typeface="Arial"/>
                <a:sym typeface="Arial"/>
              </a:rPr>
              <a:t>LAS DIMENSIONES PUEDEN SER:</a:t>
            </a:r>
            <a:endParaRPr sz="2800" b="1">
              <a:solidFill>
                <a:srgbClr val="00B0F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147" name="Google Shape;147;p21"/>
          <p:cNvGraphicFramePr/>
          <p:nvPr>
            <p:extLst>
              <p:ext uri="{D42A27DB-BD31-4B8C-83A1-F6EECF244321}">
                <p14:modId xmlns:p14="http://schemas.microsoft.com/office/powerpoint/2010/main" val="2101017090"/>
              </p:ext>
            </p:extLst>
          </p:nvPr>
        </p:nvGraphicFramePr>
        <p:xfrm>
          <a:off x="2410416" y="2810434"/>
          <a:ext cx="8406925" cy="3382560"/>
        </p:xfrm>
        <a:graphic>
          <a:graphicData uri="http://schemas.openxmlformats.org/drawingml/2006/table">
            <a:tbl>
              <a:tblPr>
                <a:noFill/>
                <a:tableStyleId>{E09D578A-1256-469A-A945-C06D67E21792}</a:tableStyleId>
              </a:tblPr>
              <a:tblGrid>
                <a:gridCol w="3821325">
                  <a:extLst>
                    <a:ext uri="{9D8B030D-6E8A-4147-A177-3AD203B41FA5}">
                      <a16:colId xmlns:a16="http://schemas.microsoft.com/office/drawing/2014/main" val="20000"/>
                    </a:ext>
                  </a:extLst>
                </a:gridCol>
                <a:gridCol w="4585600">
                  <a:extLst>
                    <a:ext uri="{9D8B030D-6E8A-4147-A177-3AD203B41FA5}">
                      <a16:colId xmlns:a16="http://schemas.microsoft.com/office/drawing/2014/main" val="20001"/>
                    </a:ext>
                  </a:extLst>
                </a:gridCol>
              </a:tblGrid>
              <a:tr h="579100">
                <a:tc>
                  <a:txBody>
                    <a:bodyPr/>
                    <a:lstStyle/>
                    <a:p>
                      <a:pPr marL="0" marR="0" lvl="0" indent="0" algn="ctr" rtl="0">
                        <a:lnSpc>
                          <a:spcPct val="115000"/>
                        </a:lnSpc>
                        <a:spcBef>
                          <a:spcPts val="0"/>
                        </a:spcBef>
                        <a:spcAft>
                          <a:spcPts val="0"/>
                        </a:spcAft>
                        <a:buNone/>
                      </a:pPr>
                      <a:r>
                        <a:rPr lang="es-ES" sz="2000" b="1" u="none" strike="noStrike" cap="none" dirty="0">
                          <a:solidFill>
                            <a:schemeClr val="lt1"/>
                          </a:solidFill>
                          <a:latin typeface="Arial"/>
                          <a:ea typeface="Arial"/>
                          <a:cs typeface="Arial"/>
                          <a:sym typeface="Arial"/>
                        </a:rPr>
                        <a:t>CLASIFICACIONES</a:t>
                      </a:r>
                      <a:endParaRPr dirty="0"/>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0000"/>
                    </a:solidFill>
                  </a:tcPr>
                </a:tc>
                <a:tc>
                  <a:txBody>
                    <a:bodyPr/>
                    <a:lstStyle/>
                    <a:p>
                      <a:pPr marL="0" marR="0" lvl="0" indent="0" algn="ctr" rtl="0">
                        <a:lnSpc>
                          <a:spcPct val="115000"/>
                        </a:lnSpc>
                        <a:spcBef>
                          <a:spcPts val="0"/>
                        </a:spcBef>
                        <a:spcAft>
                          <a:spcPts val="0"/>
                        </a:spcAft>
                        <a:buNone/>
                      </a:pPr>
                      <a:r>
                        <a:rPr lang="es-ES" sz="2000" b="1" u="none" strike="noStrike" cap="none">
                          <a:solidFill>
                            <a:schemeClr val="lt1"/>
                          </a:solidFill>
                          <a:latin typeface="Arial"/>
                          <a:ea typeface="Arial"/>
                          <a:cs typeface="Arial"/>
                          <a:sym typeface="Arial"/>
                        </a:rPr>
                        <a:t>DIMENSIONES</a:t>
                      </a:r>
                      <a:endParaRPr sz="2000" b="1" u="none" strike="noStrike" cap="none">
                        <a:solidFill>
                          <a:schemeClr val="lt1"/>
                        </a:solidFill>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30625">
                <a:tc rowSpan="2">
                  <a:txBody>
                    <a:bodyPr/>
                    <a:lstStyle/>
                    <a:p>
                      <a:pPr marL="0" marR="0" lvl="0" indent="0" algn="ctr" rtl="0">
                        <a:lnSpc>
                          <a:spcPct val="115000"/>
                        </a:lnSpc>
                        <a:spcBef>
                          <a:spcPts val="0"/>
                        </a:spcBef>
                        <a:spcAft>
                          <a:spcPts val="0"/>
                        </a:spcAft>
                        <a:buNone/>
                      </a:pPr>
                      <a:r>
                        <a:rPr lang="es-ES" sz="1800" u="none" strike="noStrike" cap="none" dirty="0">
                          <a:latin typeface="Arial"/>
                          <a:ea typeface="Arial"/>
                          <a:cs typeface="Arial"/>
                          <a:sym typeface="Arial"/>
                        </a:rPr>
                        <a:t>Según</a:t>
                      </a:r>
                      <a:r>
                        <a:rPr lang="es-ES" sz="1800" u="none" strike="noStrike" cap="none" baseline="0" dirty="0">
                          <a:latin typeface="Arial"/>
                          <a:ea typeface="Arial"/>
                          <a:cs typeface="Arial"/>
                          <a:sym typeface="Arial"/>
                        </a:rPr>
                        <a:t> el </a:t>
                      </a:r>
                      <a:r>
                        <a:rPr lang="es-ES" sz="1800" u="none" strike="noStrike" cap="none" dirty="0">
                          <a:latin typeface="Arial"/>
                          <a:ea typeface="Arial"/>
                          <a:cs typeface="Arial"/>
                          <a:sym typeface="Arial"/>
                        </a:rPr>
                        <a:t>enfoque</a:t>
                      </a:r>
                      <a:endParaRPr sz="1800" u="none" strike="noStrike" cap="none" dirty="0">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0975" marR="0" lvl="0" indent="0" algn="l" rtl="0">
                        <a:lnSpc>
                          <a:spcPct val="100000"/>
                        </a:lnSpc>
                        <a:spcBef>
                          <a:spcPts val="0"/>
                        </a:spcBef>
                        <a:spcAft>
                          <a:spcPts val="0"/>
                        </a:spcAft>
                        <a:buClr>
                          <a:schemeClr val="dk2"/>
                        </a:buClr>
                        <a:buSzPts val="1800"/>
                        <a:buFont typeface="Arial"/>
                        <a:buNone/>
                      </a:pPr>
                      <a:r>
                        <a:rPr lang="es-ES" sz="1800" b="0" u="none" strike="noStrike" cap="none">
                          <a:latin typeface="Arial"/>
                          <a:ea typeface="Arial"/>
                          <a:cs typeface="Arial"/>
                          <a:sym typeface="Arial"/>
                        </a:rPr>
                        <a:t>Sostenibilidad</a:t>
                      </a:r>
                      <a:endParaRPr sz="1800" b="0" u="none" strike="noStrike" cap="none">
                        <a:latin typeface="Arial"/>
                        <a:ea typeface="Arial"/>
                        <a:cs typeface="Arial"/>
                        <a:sym typeface="Arial"/>
                      </a:endParaRPr>
                    </a:p>
                    <a:p>
                      <a:pPr marL="0" marR="0" lvl="0" indent="0" algn="just" rtl="0">
                        <a:lnSpc>
                          <a:spcPct val="100000"/>
                        </a:lnSpc>
                        <a:spcBef>
                          <a:spcPts val="0"/>
                        </a:spcBef>
                        <a:spcAft>
                          <a:spcPts val="0"/>
                        </a:spcAft>
                        <a:buNone/>
                      </a:pPr>
                      <a:endParaRPr sz="2000" u="none" strike="noStrike" cap="none">
                        <a:latin typeface="Arial"/>
                        <a:ea typeface="Arial"/>
                        <a:cs typeface="Arial"/>
                        <a:sym typeface="Arial"/>
                      </a:endParaRPr>
                    </a:p>
                  </a:txBody>
                  <a:tcPr marL="68575" marR="68575" marT="0" marB="0"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0625">
                <a:tc vMerge="1">
                  <a:txBody>
                    <a:bodyPr/>
                    <a:lstStyle/>
                    <a:p>
                      <a:endParaRPr lang="pt-BR"/>
                    </a:p>
                  </a:txBody>
                  <a:tcPr/>
                </a:tc>
                <a:tc>
                  <a:txBody>
                    <a:bodyPr/>
                    <a:lstStyle/>
                    <a:p>
                      <a:pPr marL="180975" marR="0" lvl="0" indent="0" algn="l" rtl="0">
                        <a:lnSpc>
                          <a:spcPct val="100000"/>
                        </a:lnSpc>
                        <a:spcBef>
                          <a:spcPts val="0"/>
                        </a:spcBef>
                        <a:spcAft>
                          <a:spcPts val="0"/>
                        </a:spcAft>
                        <a:buClr>
                          <a:schemeClr val="dk2"/>
                        </a:buClr>
                        <a:buSzPts val="1800"/>
                        <a:buFont typeface="Arial"/>
                        <a:buNone/>
                      </a:pPr>
                      <a:r>
                        <a:rPr lang="es-ES" sz="1800" u="none" strike="noStrike" cap="none">
                          <a:latin typeface="Arial"/>
                          <a:ea typeface="Arial"/>
                          <a:cs typeface="Arial"/>
                          <a:sym typeface="Arial"/>
                        </a:rPr>
                        <a:t>Respeto a la multicultura</a:t>
                      </a:r>
                      <a:endParaRPr/>
                    </a:p>
                    <a:p>
                      <a:pPr marL="0" marR="0" lvl="0" indent="0" algn="just" rtl="0">
                        <a:lnSpc>
                          <a:spcPct val="100000"/>
                        </a:lnSpc>
                        <a:spcBef>
                          <a:spcPts val="0"/>
                        </a:spcBef>
                        <a:spcAft>
                          <a:spcPts val="0"/>
                        </a:spcAft>
                        <a:buNone/>
                      </a:pPr>
                      <a:endParaRPr sz="2000" u="none" strike="noStrike" cap="none">
                        <a:latin typeface="Arial"/>
                        <a:ea typeface="Arial"/>
                        <a:cs typeface="Arial"/>
                        <a:sym typeface="Arial"/>
                      </a:endParaRPr>
                    </a:p>
                  </a:txBody>
                  <a:tcPr marL="68575" marR="68575" marT="0" marB="0"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0625">
                <a:tc rowSpan="3">
                  <a:txBody>
                    <a:bodyPr/>
                    <a:lstStyle/>
                    <a:p>
                      <a:pPr marL="0" marR="0" lvl="0" indent="0" algn="ctr" rtl="0">
                        <a:lnSpc>
                          <a:spcPct val="115000"/>
                        </a:lnSpc>
                        <a:spcBef>
                          <a:spcPts val="0"/>
                        </a:spcBef>
                        <a:spcAft>
                          <a:spcPts val="0"/>
                        </a:spcAft>
                        <a:buNone/>
                      </a:pPr>
                      <a:r>
                        <a:rPr lang="es-ES" sz="1800" u="none" strike="noStrike" cap="none" dirty="0">
                          <a:latin typeface="Arial"/>
                          <a:ea typeface="Arial"/>
                          <a:cs typeface="Arial"/>
                          <a:sym typeface="Arial"/>
                        </a:rPr>
                        <a:t>Operativos y de Desarrollo</a:t>
                      </a:r>
                      <a:endParaRPr sz="1800" u="none" strike="noStrike" cap="none" dirty="0">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180975" marR="0" lvl="0" indent="0" algn="l" rtl="0">
                        <a:lnSpc>
                          <a:spcPct val="100000"/>
                        </a:lnSpc>
                        <a:spcBef>
                          <a:spcPts val="0"/>
                        </a:spcBef>
                        <a:spcAft>
                          <a:spcPts val="0"/>
                        </a:spcAft>
                        <a:buClr>
                          <a:schemeClr val="dk2"/>
                        </a:buClr>
                        <a:buSzPts val="1800"/>
                        <a:buFont typeface="Arial"/>
                        <a:buNone/>
                      </a:pPr>
                      <a:r>
                        <a:rPr lang="es-ES" sz="1800" u="none" strike="noStrike" cap="none">
                          <a:latin typeface="Arial"/>
                          <a:ea typeface="Arial"/>
                          <a:cs typeface="Arial"/>
                          <a:sym typeface="Arial"/>
                        </a:rPr>
                        <a:t>Aprendizaje continuo</a:t>
                      </a:r>
                      <a:endParaRPr/>
                    </a:p>
                    <a:p>
                      <a:pPr marL="0" marR="0" lvl="0" indent="0" algn="just" rtl="0">
                        <a:lnSpc>
                          <a:spcPct val="100000"/>
                        </a:lnSpc>
                        <a:spcBef>
                          <a:spcPts val="0"/>
                        </a:spcBef>
                        <a:spcAft>
                          <a:spcPts val="0"/>
                        </a:spcAft>
                        <a:buNone/>
                      </a:pPr>
                      <a:endParaRPr sz="2000" u="none" strike="noStrike" cap="none">
                        <a:latin typeface="Arial"/>
                        <a:ea typeface="Arial"/>
                        <a:cs typeface="Arial"/>
                        <a:sym typeface="Arial"/>
                      </a:endParaRPr>
                    </a:p>
                  </a:txBody>
                  <a:tcPr marL="68575" marR="68575" marT="0" marB="0" anchor="b"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32650">
                <a:tc vMerge="1">
                  <a:txBody>
                    <a:bodyPr/>
                    <a:lstStyle/>
                    <a:p>
                      <a:endParaRPr lang="pt-BR"/>
                    </a:p>
                  </a:txBody>
                  <a:tcPr/>
                </a:tc>
                <a:tc>
                  <a:txBody>
                    <a:bodyPr/>
                    <a:lstStyle/>
                    <a:p>
                      <a:pPr marL="180975" marR="0" lvl="0" indent="0" algn="l" rtl="0">
                        <a:lnSpc>
                          <a:spcPct val="100000"/>
                        </a:lnSpc>
                        <a:spcBef>
                          <a:spcPts val="0"/>
                        </a:spcBef>
                        <a:spcAft>
                          <a:spcPts val="0"/>
                        </a:spcAft>
                        <a:buClr>
                          <a:schemeClr val="dk2"/>
                        </a:buClr>
                        <a:buSzPts val="2000"/>
                        <a:buFont typeface="Arial"/>
                        <a:buNone/>
                      </a:pPr>
                      <a:r>
                        <a:rPr lang="es-ES" sz="2000" u="none" strike="noStrike" cap="none" dirty="0">
                          <a:latin typeface="Arial"/>
                          <a:ea typeface="Arial"/>
                          <a:cs typeface="Arial"/>
                          <a:sym typeface="Arial"/>
                        </a:rPr>
                        <a:t>I</a:t>
                      </a:r>
                      <a:r>
                        <a:rPr lang="es-ES" sz="1800" u="none" strike="noStrike" cap="none" dirty="0">
                          <a:latin typeface="Arial"/>
                          <a:ea typeface="Arial"/>
                          <a:cs typeface="Arial"/>
                          <a:sym typeface="Arial"/>
                        </a:rPr>
                        <a:t>nnovación</a:t>
                      </a:r>
                      <a:endParaRPr sz="1800" u="none" strike="noStrike" cap="none" dirty="0">
                        <a:latin typeface="Arial"/>
                        <a:ea typeface="Arial"/>
                        <a:cs typeface="Arial"/>
                        <a:sym typeface="Arial"/>
                      </a:endParaRPr>
                    </a:p>
                  </a:txBody>
                  <a:tcPr marL="68575" marR="68575" marT="0" marB="0"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33450">
                <a:tc vMerge="1">
                  <a:txBody>
                    <a:bodyPr/>
                    <a:lstStyle/>
                    <a:p>
                      <a:endParaRPr lang="pt-BR"/>
                    </a:p>
                  </a:txBody>
                  <a:tcPr/>
                </a:tc>
                <a:tc>
                  <a:txBody>
                    <a:bodyPr/>
                    <a:lstStyle/>
                    <a:p>
                      <a:pPr marL="180975" marR="0" lvl="0" indent="0" algn="l" rtl="0">
                        <a:lnSpc>
                          <a:spcPct val="100000"/>
                        </a:lnSpc>
                        <a:spcBef>
                          <a:spcPts val="0"/>
                        </a:spcBef>
                        <a:spcAft>
                          <a:spcPts val="0"/>
                        </a:spcAft>
                        <a:buClr>
                          <a:schemeClr val="dk2"/>
                        </a:buClr>
                        <a:buSzPts val="1800"/>
                        <a:buFont typeface="Arial"/>
                        <a:buNone/>
                      </a:pPr>
                      <a:r>
                        <a:rPr lang="es-ES" sz="1800" u="none" strike="noStrike" cap="none" dirty="0">
                          <a:solidFill>
                            <a:schemeClr val="tx1"/>
                          </a:solidFill>
                          <a:latin typeface="Arial"/>
                          <a:ea typeface="Arial"/>
                          <a:cs typeface="Arial"/>
                          <a:sym typeface="Arial"/>
                        </a:rPr>
                        <a:t>Gobierno</a:t>
                      </a:r>
                      <a:r>
                        <a:rPr lang="es-ES" sz="1800" u="none" strike="noStrike" cap="none" dirty="0">
                          <a:solidFill>
                            <a:srgbClr val="FF0000"/>
                          </a:solidFill>
                          <a:latin typeface="Arial"/>
                          <a:ea typeface="Arial"/>
                          <a:cs typeface="Arial"/>
                          <a:sym typeface="Arial"/>
                        </a:rPr>
                        <a:t> </a:t>
                      </a:r>
                      <a:r>
                        <a:rPr lang="es-ES" sz="1800" u="none" strike="noStrike" cap="none" dirty="0">
                          <a:latin typeface="Arial"/>
                          <a:ea typeface="Arial"/>
                          <a:cs typeface="Arial"/>
                          <a:sym typeface="Arial"/>
                        </a:rPr>
                        <a:t>corporativo</a:t>
                      </a:r>
                      <a:endParaRPr sz="1800" u="none" strike="noStrike" cap="none" dirty="0">
                        <a:latin typeface="Arial"/>
                        <a:ea typeface="Arial"/>
                        <a:cs typeface="Arial"/>
                        <a:sym typeface="Arial"/>
                      </a:endParaRPr>
                    </a:p>
                  </a:txBody>
                  <a:tcPr marL="68575" marR="68575" marT="0" marB="0" anchor="ctr" anchorCtr="1">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2"/>
          <p:cNvSpPr txBox="1"/>
          <p:nvPr/>
        </p:nvSpPr>
        <p:spPr>
          <a:xfrm>
            <a:off x="1331259" y="1694329"/>
            <a:ext cx="10219764"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800" b="1" dirty="0">
                <a:solidFill>
                  <a:srgbClr val="00B0F0"/>
                </a:solidFill>
                <a:latin typeface="Arial"/>
                <a:ea typeface="Arial"/>
                <a:cs typeface="Arial"/>
                <a:sym typeface="Arial"/>
              </a:rPr>
              <a:t>DESAFÍOS DE LAS INSTITUCIONES </a:t>
            </a:r>
            <a:r>
              <a:rPr lang="es-ES" sz="2800" b="1" dirty="0">
                <a:solidFill>
                  <a:srgbClr val="00B0F0"/>
                </a:solidFill>
              </a:rPr>
              <a:t>CON</a:t>
            </a:r>
            <a:r>
              <a:rPr lang="es-ES" sz="2800" b="1" dirty="0">
                <a:solidFill>
                  <a:srgbClr val="00B0F0"/>
                </a:solidFill>
                <a:latin typeface="Arial"/>
                <a:ea typeface="Arial"/>
                <a:cs typeface="Arial"/>
                <a:sym typeface="Arial"/>
              </a:rPr>
              <a:t> RELACIÓN </a:t>
            </a:r>
            <a:r>
              <a:rPr lang="es-ES" sz="2800" b="1" dirty="0">
                <a:solidFill>
                  <a:srgbClr val="00B0F0"/>
                </a:solidFill>
              </a:rPr>
              <a:t>A</a:t>
            </a:r>
            <a:r>
              <a:rPr lang="es-ES" sz="2800" b="1" dirty="0">
                <a:solidFill>
                  <a:srgbClr val="00B0F0"/>
                </a:solidFill>
                <a:latin typeface="Arial"/>
                <a:ea typeface="Arial"/>
                <a:cs typeface="Arial"/>
                <a:sym typeface="Arial"/>
              </a:rPr>
              <a:t> LA ÉTICA CORPORATIVA</a:t>
            </a:r>
            <a:endParaRPr sz="2800" b="1" dirty="0">
              <a:solidFill>
                <a:schemeClr val="dk1"/>
              </a:solidFill>
              <a:latin typeface="Tahoma"/>
              <a:ea typeface="Tahoma"/>
              <a:cs typeface="Tahoma"/>
              <a:sym typeface="Tahoma"/>
            </a:endParaRPr>
          </a:p>
        </p:txBody>
      </p:sp>
      <p:sp>
        <p:nvSpPr>
          <p:cNvPr id="153" name="Google Shape;153;p22"/>
          <p:cNvSpPr txBox="1"/>
          <p:nvPr/>
        </p:nvSpPr>
        <p:spPr>
          <a:xfrm>
            <a:off x="1331259" y="2952051"/>
            <a:ext cx="9897035" cy="2308324"/>
          </a:xfrm>
          <a:prstGeom prst="rect">
            <a:avLst/>
          </a:prstGeom>
          <a:noFill/>
          <a:ln>
            <a:noFill/>
          </a:ln>
        </p:spPr>
        <p:txBody>
          <a:bodyPr spcFirstLastPara="1" wrap="square" lIns="91425" tIns="45700" rIns="91425" bIns="45700" anchor="t" anchorCtr="0">
            <a:noAutofit/>
          </a:bodyPr>
          <a:lstStyle/>
          <a:p>
            <a:pPr marL="742950" marR="0" lvl="1" indent="-285750" algn="l" rtl="0">
              <a:spcBef>
                <a:spcPts val="0"/>
              </a:spcBef>
              <a:spcAft>
                <a:spcPts val="0"/>
              </a:spcAft>
              <a:buClr>
                <a:srgbClr val="FF0000"/>
              </a:buClr>
              <a:buSzPts val="1800"/>
              <a:buFont typeface="Noto Sans Symbols"/>
              <a:buChar char="✓"/>
            </a:pPr>
            <a:r>
              <a:rPr lang="es-ES" sz="1800" b="0" i="0" u="none" strike="noStrike" cap="none" dirty="0">
                <a:solidFill>
                  <a:srgbClr val="000000"/>
                </a:solidFill>
                <a:latin typeface="Arial"/>
                <a:ea typeface="Arial"/>
                <a:cs typeface="Arial"/>
                <a:sym typeface="Arial"/>
              </a:rPr>
              <a:t>Factor 1</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None/>
            </a:pPr>
            <a:r>
              <a:rPr lang="es-ES" sz="1800" dirty="0">
                <a:solidFill>
                  <a:srgbClr val="000000"/>
                </a:solidFill>
                <a:latin typeface="Arial"/>
                <a:ea typeface="Arial"/>
                <a:cs typeface="Arial"/>
                <a:sym typeface="Arial"/>
              </a:rPr>
              <a:t>Con el desarrollo social y la evolución de la comunicación, </a:t>
            </a:r>
            <a:r>
              <a:rPr lang="es-ES" sz="1800" dirty="0"/>
              <a:t>enfrentamos a</a:t>
            </a:r>
            <a:r>
              <a:rPr lang="es-ES" sz="1800" dirty="0">
                <a:solidFill>
                  <a:srgbClr val="000000"/>
                </a:solidFill>
                <a:latin typeface="Arial"/>
                <a:ea typeface="Arial"/>
                <a:cs typeface="Arial"/>
                <a:sym typeface="Arial"/>
              </a:rPr>
              <a:t> muchas situaciones nuevas, </a:t>
            </a:r>
            <a:r>
              <a:rPr lang="es-ES" sz="1800" dirty="0"/>
              <a:t>no siempre previstas</a:t>
            </a:r>
            <a:r>
              <a:rPr lang="es-ES" sz="1800" dirty="0">
                <a:solidFill>
                  <a:srgbClr val="000000"/>
                </a:solidFill>
                <a:latin typeface="Arial"/>
                <a:ea typeface="Arial"/>
                <a:cs typeface="Arial"/>
                <a:sym typeface="Arial"/>
              </a:rPr>
              <a:t> por las leyes y por la sociedad, ya que muchas veces ni siquiera se considera la posibilidad de ocurrir determinado evento.</a:t>
            </a:r>
            <a:endParaRPr sz="1800" dirty="0">
              <a:solidFill>
                <a:schemeClr val="dk1"/>
              </a:solidFill>
              <a:latin typeface="Calibri"/>
              <a:ea typeface="Calibri"/>
              <a:cs typeface="Calibri"/>
              <a:sym typeface="Calibri"/>
            </a:endParaRPr>
          </a:p>
        </p:txBody>
      </p:sp>
      <p:sp>
        <p:nvSpPr>
          <p:cNvPr id="154" name="Google Shape;154;p22"/>
          <p:cNvSpPr/>
          <p:nvPr/>
        </p:nvSpPr>
        <p:spPr>
          <a:xfrm>
            <a:off x="1991543" y="5805264"/>
            <a:ext cx="9722079" cy="784830"/>
          </a:xfrm>
          <a:prstGeom prst="rect">
            <a:avLst/>
          </a:prstGeom>
          <a:noFill/>
          <a:ln>
            <a:noFill/>
          </a:ln>
        </p:spPr>
        <p:txBody>
          <a:bodyPr spcFirstLastPara="1" wrap="square" lIns="91425" tIns="45700" rIns="91425" bIns="45700" anchor="t" anchorCtr="0">
            <a:noAutofit/>
          </a:bodyPr>
          <a:lstStyle/>
          <a:p>
            <a:pPr marL="0" marR="0" lvl="0" indent="0" algn="just" rtl="0">
              <a:lnSpc>
                <a:spcPct val="112500"/>
              </a:lnSpc>
              <a:spcBef>
                <a:spcPts val="0"/>
              </a:spcBef>
              <a:spcAft>
                <a:spcPts val="0"/>
              </a:spcAft>
              <a:buNone/>
            </a:pPr>
            <a:r>
              <a:rPr lang="es-ES" sz="1600" dirty="0" err="1">
                <a:solidFill>
                  <a:srgbClr val="000000"/>
                </a:solidFill>
                <a:latin typeface="Arial"/>
                <a:ea typeface="Arial"/>
                <a:cs typeface="Arial"/>
                <a:sym typeface="Arial"/>
              </a:rPr>
              <a:t>Fonte</a:t>
            </a:r>
            <a:r>
              <a:rPr lang="es-ES" sz="1600" dirty="0">
                <a:solidFill>
                  <a:srgbClr val="000000"/>
                </a:solidFill>
                <a:latin typeface="Arial"/>
                <a:ea typeface="Arial"/>
                <a:cs typeface="Arial"/>
                <a:sym typeface="Arial"/>
              </a:rPr>
              <a:t>: SANTOS, F. A. Ética e </a:t>
            </a:r>
            <a:r>
              <a:rPr lang="es-ES" sz="1600" dirty="0" err="1">
                <a:solidFill>
                  <a:srgbClr val="000000"/>
                </a:solidFill>
                <a:latin typeface="Arial"/>
                <a:ea typeface="Arial"/>
                <a:cs typeface="Arial"/>
                <a:sym typeface="Arial"/>
              </a:rPr>
              <a:t>Responsabilidade</a:t>
            </a:r>
            <a:r>
              <a:rPr lang="es-ES" sz="1600" dirty="0">
                <a:solidFill>
                  <a:srgbClr val="000000"/>
                </a:solidFill>
                <a:latin typeface="Arial"/>
                <a:ea typeface="Arial"/>
                <a:cs typeface="Arial"/>
                <a:sym typeface="Arial"/>
              </a:rPr>
              <a:t> Social - </a:t>
            </a:r>
            <a:r>
              <a:rPr lang="es-ES" sz="1600" dirty="0" err="1">
                <a:solidFill>
                  <a:srgbClr val="000000"/>
                </a:solidFill>
                <a:latin typeface="Arial"/>
                <a:ea typeface="Arial"/>
                <a:cs typeface="Arial"/>
                <a:sym typeface="Arial"/>
              </a:rPr>
              <a:t>Uma</a:t>
            </a:r>
            <a:r>
              <a:rPr lang="es-ES" sz="1600" dirty="0">
                <a:solidFill>
                  <a:srgbClr val="000000"/>
                </a:solidFill>
                <a:latin typeface="Arial"/>
                <a:ea typeface="Arial"/>
                <a:cs typeface="Arial"/>
                <a:sym typeface="Arial"/>
              </a:rPr>
              <a:t> </a:t>
            </a:r>
            <a:r>
              <a:rPr lang="es-ES" sz="1600" dirty="0" err="1">
                <a:solidFill>
                  <a:srgbClr val="000000"/>
                </a:solidFill>
                <a:latin typeface="Arial"/>
                <a:ea typeface="Arial"/>
                <a:cs typeface="Arial"/>
                <a:sym typeface="Arial"/>
              </a:rPr>
              <a:t>Prática</a:t>
            </a:r>
            <a:r>
              <a:rPr lang="es-ES" sz="1600" dirty="0">
                <a:solidFill>
                  <a:srgbClr val="000000"/>
                </a:solidFill>
                <a:latin typeface="Arial"/>
                <a:ea typeface="Arial"/>
                <a:cs typeface="Arial"/>
                <a:sym typeface="Arial"/>
              </a:rPr>
              <a:t> Cotidiana In: BARROS NETO, J. P. </a:t>
            </a:r>
            <a:r>
              <a:rPr lang="es-ES" sz="1600" dirty="0" err="1">
                <a:solidFill>
                  <a:srgbClr val="000000"/>
                </a:solidFill>
                <a:latin typeface="Arial"/>
                <a:ea typeface="Arial"/>
                <a:cs typeface="Arial"/>
                <a:sym typeface="Arial"/>
              </a:rPr>
              <a:t>Administração</a:t>
            </a:r>
            <a:r>
              <a:rPr lang="es-ES" sz="1600" dirty="0">
                <a:solidFill>
                  <a:srgbClr val="000000"/>
                </a:solidFill>
                <a:latin typeface="Arial"/>
                <a:ea typeface="Arial"/>
                <a:cs typeface="Arial"/>
                <a:sym typeface="Arial"/>
              </a:rPr>
              <a:t> de </a:t>
            </a:r>
            <a:r>
              <a:rPr lang="es-ES" sz="1600" dirty="0" err="1">
                <a:solidFill>
                  <a:srgbClr val="000000"/>
                </a:solidFill>
                <a:latin typeface="Arial"/>
                <a:ea typeface="Arial"/>
                <a:cs typeface="Arial"/>
                <a:sym typeface="Arial"/>
              </a:rPr>
              <a:t>Organizações</a:t>
            </a:r>
            <a:r>
              <a:rPr lang="es-ES" sz="1600" dirty="0">
                <a:solidFill>
                  <a:srgbClr val="000000"/>
                </a:solidFill>
                <a:latin typeface="Arial"/>
                <a:ea typeface="Arial"/>
                <a:cs typeface="Arial"/>
                <a:sym typeface="Arial"/>
              </a:rPr>
              <a:t> Complexas: liderando e simplificando a </a:t>
            </a:r>
            <a:r>
              <a:rPr lang="es-ES" sz="1600" dirty="0" err="1">
                <a:solidFill>
                  <a:srgbClr val="000000"/>
                </a:solidFill>
                <a:latin typeface="Arial"/>
                <a:ea typeface="Arial"/>
                <a:cs typeface="Arial"/>
                <a:sym typeface="Arial"/>
              </a:rPr>
              <a:t>gestão</a:t>
            </a:r>
            <a:r>
              <a:rPr lang="es-ES" sz="1600" dirty="0">
                <a:solidFill>
                  <a:srgbClr val="000000"/>
                </a:solidFill>
                <a:latin typeface="Arial"/>
                <a:ea typeface="Arial"/>
                <a:cs typeface="Arial"/>
                <a:sym typeface="Arial"/>
              </a:rPr>
              <a:t> para criar valor e maximizar resultados..1 ed. Rio de Janeiro: </a:t>
            </a:r>
            <a:r>
              <a:rPr lang="es-ES" sz="1600" dirty="0" err="1">
                <a:solidFill>
                  <a:srgbClr val="000000"/>
                </a:solidFill>
                <a:latin typeface="Arial"/>
                <a:ea typeface="Arial"/>
                <a:cs typeface="Arial"/>
                <a:sym typeface="Arial"/>
              </a:rPr>
              <a:t>Qualitymark</a:t>
            </a:r>
            <a:r>
              <a:rPr lang="es-ES" sz="1600" dirty="0">
                <a:solidFill>
                  <a:srgbClr val="000000"/>
                </a:solidFill>
                <a:latin typeface="Arial"/>
                <a:ea typeface="Arial"/>
                <a:cs typeface="Arial"/>
                <a:sym typeface="Arial"/>
              </a:rPr>
              <a:t>, 2009. p. 483-507.</a:t>
            </a:r>
            <a:endParaRPr dirty="0"/>
          </a:p>
        </p:txBody>
      </p:sp>
    </p:spTree>
  </p:cSld>
  <p:clrMapOvr>
    <a:masterClrMapping/>
  </p:clrMapOvr>
  <p:transition spd="slow">
    <p:push/>
  </p:transition>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2180</Words>
  <Application>Microsoft Office PowerPoint</Application>
  <PresentationFormat>Widescreen</PresentationFormat>
  <Paragraphs>219</Paragraphs>
  <Slides>36</Slides>
  <Notes>36</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36</vt:i4>
      </vt:variant>
    </vt:vector>
  </HeadingPairs>
  <TitlesOfParts>
    <vt:vector size="43" baseType="lpstr">
      <vt:lpstr>Arial</vt:lpstr>
      <vt:lpstr>Courier New</vt:lpstr>
      <vt:lpstr>Noto Sans Symbols</vt:lpstr>
      <vt:lpstr>Tahoma</vt:lpstr>
      <vt:lpstr>Comic Sans MS</vt:lpstr>
      <vt:lpstr>Calibri</vt:lpstr>
      <vt:lpstr>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Kamila</dc:creator>
  <cp:lastModifiedBy>Parecerista</cp:lastModifiedBy>
  <cp:revision>141</cp:revision>
  <dcterms:modified xsi:type="dcterms:W3CDTF">2018-09-25T03:04:12Z</dcterms:modified>
</cp:coreProperties>
</file>