
<file path=[Content_Types].xml><?xml version="1.0" encoding="utf-8"?>
<Types xmlns="http://schemas.openxmlformats.org/package/2006/content-types">
  <Default Extension="png" ContentType="image/png"/>
  <Default Extension="jfif" ContentType="image/jpe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8" r:id="rId2"/>
    <p:sldId id="262" r:id="rId3"/>
    <p:sldId id="263" r:id="rId4"/>
    <p:sldId id="274" r:id="rId5"/>
    <p:sldId id="275" r:id="rId6"/>
    <p:sldId id="266" r:id="rId7"/>
  </p:sldIdLst>
  <p:sldSz cx="9144000" cy="6858000" type="screen4x3"/>
  <p:notesSz cx="6858000" cy="9144000"/>
  <p:defaultTextStyle>
    <a:defPPr>
      <a:defRPr lang="es-ES_trad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5"/>
    <p:restoredTop sz="94641"/>
  </p:normalViewPr>
  <p:slideViewPr>
    <p:cSldViewPr snapToGrid="0" snapToObjects="1">
      <p:cViewPr varScale="1">
        <p:scale>
          <a:sx n="109" d="100"/>
          <a:sy n="109" d="100"/>
        </p:scale>
        <p:origin x="167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_tradnl" smtClean="0"/>
              <a:t>Clic para editar título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_tradnl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1A35F-EE22-104D-A3CE-D7E96EB25F5A}" type="datetimeFigureOut">
              <a:rPr lang="es-ES_tradnl" smtClean="0"/>
              <a:t>21/06/2018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59389-3BAB-D748-AC9D-6A0A582DAAE8}" type="slidenum">
              <a:rPr lang="es-ES_tradnl" smtClean="0"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1A35F-EE22-104D-A3CE-D7E96EB25F5A}" type="datetimeFigureOut">
              <a:rPr lang="es-ES_tradnl" smtClean="0"/>
              <a:t>21/06/2018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59389-3BAB-D748-AC9D-6A0A582DAAE8}" type="slidenum">
              <a:rPr lang="es-ES_tradnl" smtClean="0"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_tradnl" smtClean="0"/>
              <a:t>Clic para editar título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1A35F-EE22-104D-A3CE-D7E96EB25F5A}" type="datetimeFigureOut">
              <a:rPr lang="es-ES_tradnl" smtClean="0"/>
              <a:t>21/06/2018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59389-3BAB-D748-AC9D-6A0A582DAAE8}" type="slidenum">
              <a:rPr lang="es-ES_tradnl" smtClean="0"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1A35F-EE22-104D-A3CE-D7E96EB25F5A}" type="datetimeFigureOut">
              <a:rPr lang="es-ES_tradnl" smtClean="0"/>
              <a:t>21/06/2018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59389-3BAB-D748-AC9D-6A0A582DAAE8}" type="slidenum">
              <a:rPr lang="es-ES_tradnl" smtClean="0"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_tradnl" smtClean="0"/>
              <a:t>Clic para editar título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1A35F-EE22-104D-A3CE-D7E96EB25F5A}" type="datetimeFigureOut">
              <a:rPr lang="es-ES_tradnl" smtClean="0"/>
              <a:t>21/06/2018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59389-3BAB-D748-AC9D-6A0A582DAAE8}" type="slidenum">
              <a:rPr lang="es-ES_tradnl" smtClean="0"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1A35F-EE22-104D-A3CE-D7E96EB25F5A}" type="datetimeFigureOut">
              <a:rPr lang="es-ES_tradnl" smtClean="0"/>
              <a:t>21/06/2018</a:t>
            </a:fld>
            <a:endParaRPr lang="es-ES_trad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59389-3BAB-D748-AC9D-6A0A582DAAE8}" type="slidenum">
              <a:rPr lang="es-ES_tradnl" smtClean="0"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_tradnl" smtClean="0"/>
              <a:t>Clic para editar título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1A35F-EE22-104D-A3CE-D7E96EB25F5A}" type="datetimeFigureOut">
              <a:rPr lang="es-ES_tradnl" smtClean="0"/>
              <a:t>21/06/2018</a:t>
            </a:fld>
            <a:endParaRPr lang="es-ES_trad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59389-3BAB-D748-AC9D-6A0A582DAAE8}" type="slidenum">
              <a:rPr lang="es-ES_tradnl" smtClean="0"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1A35F-EE22-104D-A3CE-D7E96EB25F5A}" type="datetimeFigureOut">
              <a:rPr lang="es-ES_tradnl" smtClean="0"/>
              <a:t>21/06/2018</a:t>
            </a:fld>
            <a:endParaRPr lang="es-ES_trad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59389-3BAB-D748-AC9D-6A0A582DAAE8}" type="slidenum">
              <a:rPr lang="es-ES_tradnl" smtClean="0"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1A35F-EE22-104D-A3CE-D7E96EB25F5A}" type="datetimeFigureOut">
              <a:rPr lang="es-ES_tradnl" smtClean="0"/>
              <a:t>21/06/2018</a:t>
            </a:fld>
            <a:endParaRPr lang="es-ES_trad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59389-3BAB-D748-AC9D-6A0A582DAAE8}" type="slidenum">
              <a:rPr lang="es-ES_tradnl" smtClean="0"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_tradnl" smtClean="0"/>
              <a:t>Clic para editar título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1A35F-EE22-104D-A3CE-D7E96EB25F5A}" type="datetimeFigureOut">
              <a:rPr lang="es-ES_tradnl" smtClean="0"/>
              <a:t>21/06/2018</a:t>
            </a:fld>
            <a:endParaRPr lang="es-ES_trad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59389-3BAB-D748-AC9D-6A0A582DAAE8}" type="slidenum">
              <a:rPr lang="es-ES_tradnl" smtClean="0"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_tradnl" smtClean="0"/>
              <a:t>Clic para editar título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_tradnl" smtClean="0"/>
              <a:t>Arrastre la imagen al marcador de posición o haga clic en el icono para agregarla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1A35F-EE22-104D-A3CE-D7E96EB25F5A}" type="datetimeFigureOut">
              <a:rPr lang="es-ES_tradnl" smtClean="0"/>
              <a:t>21/06/2018</a:t>
            </a:fld>
            <a:endParaRPr lang="es-ES_trad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59389-3BAB-D748-AC9D-6A0A582DAAE8}" type="slidenum">
              <a:rPr lang="es-ES_tradnl" smtClean="0"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 smtClean="0"/>
              <a:t>Clic para editar título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E1A35F-EE22-104D-A3CE-D7E96EB25F5A}" type="datetimeFigureOut">
              <a:rPr lang="es-ES_tradnl" smtClean="0"/>
              <a:t>21/06/2018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559389-3BAB-D748-AC9D-6A0A582DAAE8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7531503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oas.org/es/becas/brasil.asp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hyperlink" Target="http://www.oas.org/es/estados_miembros/default.asp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tudyinfinland.fi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onicyt.cl/becasconicyt/2018/02/21/becas-de-magister-en-el-extranjero-para-profesionales-de-la-educacion-becas-chile-convocatoria-2018/#tab-04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fi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daad.co/imperia/md/content/informationszentren/ic-bogota/convocatorias_ic_bogota/convocatorias2018/daad__epos_broschuere_2019_final.pdf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jpeg"/><Relationship Id="rId4" Type="http://schemas.openxmlformats.org/officeDocument/2006/relationships/hyperlink" Target="http://www.daad.co/es/12395/index.html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becasyconvocatorias.org/escribir-ensayo-ganar-una-beca-exterior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5092891" y="1448988"/>
            <a:ext cx="4012637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/>
            <a:r>
              <a:rPr lang="es-CO" sz="1600" dirty="0" smtClean="0">
                <a:solidFill>
                  <a:schemeClr val="bg2">
                    <a:lumMod val="50000"/>
                  </a:schemeClr>
                </a:solidFill>
                <a:latin typeface="Helvetica LT std cond" panose="020B0506020202030204"/>
                <a:cs typeface="Helvetica" panose="020B0604020202020204" pitchFamily="34" charset="0"/>
              </a:rPr>
              <a:t>Boletín </a:t>
            </a:r>
            <a:r>
              <a:rPr lang="es-CO" sz="1600" dirty="0" smtClean="0">
                <a:solidFill>
                  <a:schemeClr val="bg2">
                    <a:lumMod val="50000"/>
                  </a:schemeClr>
                </a:solidFill>
                <a:latin typeface="Helvetica LT std cond" panose="020B0506020202030204"/>
                <a:cs typeface="Helvetica" panose="020B0604020202020204" pitchFamily="34" charset="0"/>
              </a:rPr>
              <a:t>N°25, </a:t>
            </a:r>
            <a:r>
              <a:rPr lang="es-CO" sz="1600" dirty="0" smtClean="0">
                <a:solidFill>
                  <a:schemeClr val="bg2">
                    <a:lumMod val="50000"/>
                  </a:schemeClr>
                </a:solidFill>
                <a:latin typeface="Helvetica LT std cond" panose="020B0506020202030204"/>
                <a:cs typeface="Helvetica" panose="020B0604020202020204" pitchFamily="34" charset="0"/>
              </a:rPr>
              <a:t>del 15 de </a:t>
            </a:r>
            <a:r>
              <a:rPr lang="es-CO" sz="1600" dirty="0" smtClean="0">
                <a:solidFill>
                  <a:schemeClr val="bg2">
                    <a:lumMod val="50000"/>
                  </a:schemeClr>
                </a:solidFill>
                <a:latin typeface="Helvetica LT std cond" panose="020B0506020202030204"/>
                <a:cs typeface="Helvetica" panose="020B0604020202020204" pitchFamily="34" charset="0"/>
              </a:rPr>
              <a:t>junio </a:t>
            </a:r>
            <a:r>
              <a:rPr lang="es-CO" sz="1600" dirty="0" smtClean="0">
                <a:solidFill>
                  <a:schemeClr val="bg2">
                    <a:lumMod val="50000"/>
                  </a:schemeClr>
                </a:solidFill>
                <a:latin typeface="Helvetica LT std cond" panose="020B0506020202030204"/>
                <a:cs typeface="Helvetica" panose="020B0604020202020204" pitchFamily="34" charset="0"/>
              </a:rPr>
              <a:t>al 15 de </a:t>
            </a:r>
            <a:r>
              <a:rPr lang="es-CO" sz="1600" dirty="0" smtClean="0">
                <a:solidFill>
                  <a:schemeClr val="bg2">
                    <a:lumMod val="50000"/>
                  </a:schemeClr>
                </a:solidFill>
                <a:latin typeface="Helvetica LT std cond" panose="020B0506020202030204"/>
                <a:cs typeface="Helvetica" panose="020B0604020202020204" pitchFamily="34" charset="0"/>
              </a:rPr>
              <a:t>julio </a:t>
            </a:r>
            <a:r>
              <a:rPr lang="es-CO" sz="1600" dirty="0" smtClean="0">
                <a:solidFill>
                  <a:schemeClr val="bg2">
                    <a:lumMod val="50000"/>
                  </a:schemeClr>
                </a:solidFill>
                <a:latin typeface="Helvetica LT std cond" panose="020B0506020202030204"/>
                <a:cs typeface="Helvetica" panose="020B0604020202020204" pitchFamily="34" charset="0"/>
              </a:rPr>
              <a:t>de 2018</a:t>
            </a:r>
            <a:endParaRPr lang="es-CO" sz="1600" dirty="0">
              <a:solidFill>
                <a:schemeClr val="bg2">
                  <a:lumMod val="50000"/>
                </a:schemeClr>
              </a:solidFill>
              <a:latin typeface="Helvetica LT std cond" panose="020B0506020202030204"/>
              <a:cs typeface="Helvetica" panose="020B0604020202020204" pitchFamily="34" charset="0"/>
            </a:endParaRPr>
          </a:p>
        </p:txBody>
      </p:sp>
      <p:sp>
        <p:nvSpPr>
          <p:cNvPr id="3" name="CuadroTexto 2"/>
          <p:cNvSpPr txBox="1"/>
          <p:nvPr/>
        </p:nvSpPr>
        <p:spPr>
          <a:xfrm>
            <a:off x="2383702" y="2709746"/>
            <a:ext cx="5341434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Helvetica LT std cond" panose="020B0506020202030204"/>
                <a:cs typeface="Helvetica" panose="020B0604020202020204" pitchFamily="34" charset="0"/>
              </a:rPr>
              <a:t>Índice  </a:t>
            </a:r>
            <a:r>
              <a:rPr lang="es-CO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Helvetica LT std cond" panose="020B0506020202030204"/>
                <a:cs typeface="Helvetica" panose="020B0604020202020204" pitchFamily="34" charset="0"/>
              </a:rPr>
              <a:t>         </a:t>
            </a:r>
            <a:r>
              <a:rPr lang="es-CO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Helvetica LT std cond" panose="020B0506020202030204"/>
                <a:cs typeface="Helvetica" panose="020B0604020202020204" pitchFamily="34" charset="0"/>
              </a:rPr>
              <a:t>           </a:t>
            </a:r>
            <a:r>
              <a:rPr lang="es-CO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Helvetica LT std cond" panose="020B0506020202030204"/>
                <a:cs typeface="Helvetica" panose="020B0604020202020204" pitchFamily="34" charset="0"/>
              </a:rPr>
              <a:t>Número </a:t>
            </a:r>
            <a:r>
              <a:rPr lang="es-CO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Helvetica LT std cond" panose="020B0506020202030204"/>
                <a:cs typeface="Helvetica" panose="020B0604020202020204" pitchFamily="34" charset="0"/>
              </a:rPr>
              <a:t>de Página.</a:t>
            </a:r>
          </a:p>
          <a:p>
            <a:pPr algn="just"/>
            <a:r>
              <a:rPr lang="es-CO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Helvetica LT std cond" panose="020B0506020202030204"/>
                <a:cs typeface="Helvetica" panose="020B0604020202020204" pitchFamily="34" charset="0"/>
              </a:rPr>
              <a:t>        				</a:t>
            </a:r>
          </a:p>
          <a:p>
            <a:pPr algn="just"/>
            <a:r>
              <a:rPr lang="es-CO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Helvetica LT std cond" panose="020B0506020202030204"/>
                <a:cs typeface="Helvetica" panose="020B0604020202020204" pitchFamily="34" charset="0"/>
              </a:rPr>
              <a:t>Becas …………………………………...</a:t>
            </a:r>
            <a:r>
              <a:rPr lang="es-CO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Helvetica LT std cond" panose="020B0506020202030204"/>
                <a:cs typeface="Helvetica" panose="020B0604020202020204" pitchFamily="34" charset="0"/>
              </a:rPr>
              <a:t>2</a:t>
            </a:r>
          </a:p>
          <a:p>
            <a:pPr algn="just"/>
            <a:r>
              <a:rPr lang="es-CO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Helvetica LT std cond" panose="020B0506020202030204"/>
                <a:cs typeface="Helvetica" panose="020B0604020202020204" pitchFamily="34" charset="0"/>
              </a:rPr>
              <a:t>Tips</a:t>
            </a:r>
            <a:r>
              <a:rPr lang="es-CO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Helvetica LT std cond" panose="020B0506020202030204"/>
                <a:cs typeface="Helvetica" panose="020B0604020202020204" pitchFamily="34" charset="0"/>
              </a:rPr>
              <a:t>……………………………………....6</a:t>
            </a:r>
            <a:endParaRPr lang="es-CO" sz="2000" dirty="0" smtClean="0">
              <a:solidFill>
                <a:schemeClr val="tx1">
                  <a:lumMod val="75000"/>
                  <a:lumOff val="25000"/>
                </a:schemeClr>
              </a:solidFill>
              <a:latin typeface="Helvetica LT std cond" panose="020B0506020202030204"/>
              <a:cs typeface="Helvetica" panose="020B0604020202020204" pitchFamily="34" charset="0"/>
            </a:endParaRPr>
          </a:p>
          <a:p>
            <a:endParaRPr lang="es-CO" dirty="0"/>
          </a:p>
        </p:txBody>
      </p:sp>
      <p:sp>
        <p:nvSpPr>
          <p:cNvPr id="4" name="Rectángulo 3"/>
          <p:cNvSpPr/>
          <p:nvPr/>
        </p:nvSpPr>
        <p:spPr>
          <a:xfrm>
            <a:off x="178420" y="289932"/>
            <a:ext cx="4371278" cy="83634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2414" y="169583"/>
            <a:ext cx="1778620" cy="1723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6248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178420" y="289932"/>
            <a:ext cx="4371278" cy="83634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6" name="CuadroTexto 5"/>
          <p:cNvSpPr txBox="1"/>
          <p:nvPr/>
        </p:nvSpPr>
        <p:spPr>
          <a:xfrm>
            <a:off x="111512" y="230789"/>
            <a:ext cx="460545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400" b="1" dirty="0" smtClean="0">
                <a:solidFill>
                  <a:srgbClr val="0070C0"/>
                </a:solidFill>
                <a:latin typeface="Helvetica LT std cond"/>
              </a:rPr>
              <a:t>Becas de maestrías y doctorados en Brasil </a:t>
            </a:r>
            <a:endParaRPr lang="es-CO" sz="1600" dirty="0"/>
          </a:p>
        </p:txBody>
      </p:sp>
      <p:sp>
        <p:nvSpPr>
          <p:cNvPr id="5" name="Rectángulo 4"/>
          <p:cNvSpPr/>
          <p:nvPr/>
        </p:nvSpPr>
        <p:spPr>
          <a:xfrm>
            <a:off x="111512" y="4600931"/>
            <a:ext cx="4605453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O" sz="1400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 LT std cond" panose="020B0506020202030204"/>
                <a:cs typeface="Helvetica" panose="020B0604020202020204" pitchFamily="34" charset="0"/>
              </a:rPr>
              <a:t>Mayor </a:t>
            </a:r>
            <a:r>
              <a:rPr lang="es-CO" sz="1400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 LT std cond" panose="020B0506020202030204"/>
                <a:cs typeface="Helvetica" panose="020B0604020202020204" pitchFamily="34" charset="0"/>
              </a:rPr>
              <a:t>información:</a:t>
            </a:r>
            <a:endParaRPr lang="es-CO" sz="1400" b="1" dirty="0"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elvetica LT std cond" panose="020B0506020202030204"/>
              <a:cs typeface="Helvetica" panose="020B0604020202020204" pitchFamily="34" charset="0"/>
            </a:endParaRPr>
          </a:p>
          <a:p>
            <a:r>
              <a:rPr lang="es-CO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Helvetica LT std cond" panose="020B0506020202030204"/>
                <a:cs typeface="Helvetica" panose="020B0604020202020204" pitchFamily="34" charset="0"/>
                <a:hlinkClick r:id="rId3"/>
              </a:rPr>
              <a:t>http://</a:t>
            </a:r>
            <a:r>
              <a:rPr lang="es-CO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Helvetica LT std cond" panose="020B0506020202030204"/>
                <a:cs typeface="Helvetica" panose="020B0604020202020204" pitchFamily="34" charset="0"/>
                <a:hlinkClick r:id="rId3"/>
              </a:rPr>
              <a:t>www.oas.org/es/becas/brasil.asp</a:t>
            </a:r>
            <a:endParaRPr lang="es-CO" sz="1400" dirty="0" smtClean="0">
              <a:solidFill>
                <a:schemeClr val="tx1">
                  <a:lumMod val="75000"/>
                  <a:lumOff val="25000"/>
                </a:schemeClr>
              </a:solidFill>
              <a:latin typeface="Helvetica LT std cond" panose="020B0506020202030204"/>
              <a:cs typeface="Helvetica" panose="020B0604020202020204" pitchFamily="34" charset="0"/>
            </a:endParaRPr>
          </a:p>
          <a:p>
            <a:endParaRPr lang="es-CO" sz="1400" dirty="0">
              <a:solidFill>
                <a:schemeClr val="tx1">
                  <a:lumMod val="75000"/>
                  <a:lumOff val="25000"/>
                </a:schemeClr>
              </a:solidFill>
              <a:latin typeface="Helvetica LT std cond" panose="020B0506020202030204"/>
              <a:cs typeface="Helvetica" panose="020B0604020202020204" pitchFamily="34" charset="0"/>
            </a:endParaRPr>
          </a:p>
        </p:txBody>
      </p:sp>
      <p:sp>
        <p:nvSpPr>
          <p:cNvPr id="8" name="CuadroTexto 7"/>
          <p:cNvSpPr txBox="1"/>
          <p:nvPr/>
        </p:nvSpPr>
        <p:spPr>
          <a:xfrm>
            <a:off x="178420" y="1192663"/>
            <a:ext cx="4472711" cy="3616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es-CO" b="1" dirty="0" smtClean="0">
              <a:solidFill>
                <a:srgbClr val="FF0000"/>
              </a:solidFill>
              <a:latin typeface="CastleT" panose="020E0602050706020204" pitchFamily="34" charset="0"/>
            </a:endParaRPr>
          </a:p>
          <a:p>
            <a:pPr algn="just"/>
            <a:r>
              <a:rPr lang="es-ES" sz="1500" dirty="0">
                <a:solidFill>
                  <a:schemeClr val="tx1">
                    <a:lumMod val="75000"/>
                    <a:lumOff val="25000"/>
                  </a:schemeClr>
                </a:solidFill>
                <a:latin typeface="Helvetica LT std cond" panose="020B0506020202030204"/>
                <a:cs typeface="Helvetica" panose="020B0604020202020204" pitchFamily="34" charset="0"/>
              </a:rPr>
              <a:t>La octava edición consecutiva de las Becas Brasil PAEC OEA-GCUB ofrece más de 500 becas académicas a ciudadanos sobresalientes de los </a:t>
            </a:r>
            <a:r>
              <a:rPr lang="es-ES" sz="1500" dirty="0">
                <a:solidFill>
                  <a:schemeClr val="tx1">
                    <a:lumMod val="75000"/>
                    <a:lumOff val="25000"/>
                  </a:schemeClr>
                </a:solidFill>
                <a:latin typeface="Helvetica LT std cond" panose="020B0506020202030204"/>
                <a:cs typeface="Helvetica" panose="020B0604020202020204" pitchFamily="34" charset="0"/>
                <a:hlinkClick r:id="rId4"/>
              </a:rPr>
              <a:t>Estados Miembros de la OEA</a:t>
            </a:r>
            <a:r>
              <a:rPr lang="es-ES" sz="1500" dirty="0">
                <a:solidFill>
                  <a:schemeClr val="tx1">
                    <a:lumMod val="75000"/>
                    <a:lumOff val="25000"/>
                  </a:schemeClr>
                </a:solidFill>
                <a:latin typeface="Helvetica LT std cond" panose="020B0506020202030204"/>
                <a:cs typeface="Helvetica" panose="020B0604020202020204" pitchFamily="34" charset="0"/>
              </a:rPr>
              <a:t> para realizar estudios de maestría y de doctorado en universidades brasileñas. Este Programa de Alianzas para la Educación y la Capacitación (PAEC) entre la Organización de los Estados Americanos (OEA) y el Grupo </a:t>
            </a:r>
            <a:r>
              <a:rPr lang="es-ES" sz="15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Helvetica LT std cond" panose="020B0506020202030204"/>
                <a:cs typeface="Helvetica" panose="020B0604020202020204" pitchFamily="34" charset="0"/>
              </a:rPr>
              <a:t>Coimbra</a:t>
            </a:r>
            <a:r>
              <a:rPr lang="es-ES" sz="1500" dirty="0">
                <a:solidFill>
                  <a:schemeClr val="tx1">
                    <a:lumMod val="75000"/>
                    <a:lumOff val="25000"/>
                  </a:schemeClr>
                </a:solidFill>
                <a:latin typeface="Helvetica LT std cond" panose="020B0506020202030204"/>
                <a:cs typeface="Helvetica" panose="020B0604020202020204" pitchFamily="34" charset="0"/>
              </a:rPr>
              <a:t> de Universidades Brasileñas (GCUB), con apoyo de la División de Temas Educativos del Ministerio de Relaciones Exteriores del Brasil y la Organización Panamericana de la Salud (OPS/OMS), se encuentra abierto hasta el 30 de julio de 2018.</a:t>
            </a:r>
          </a:p>
          <a:p>
            <a:r>
              <a:rPr lang="es-ES" sz="1600" dirty="0"/>
              <a:t/>
            </a:r>
            <a:br>
              <a:rPr lang="es-ES" sz="1600" dirty="0"/>
            </a:br>
            <a:endParaRPr lang="es-CO" sz="1500" dirty="0">
              <a:solidFill>
                <a:schemeClr val="tx1">
                  <a:lumMod val="75000"/>
                  <a:lumOff val="25000"/>
                </a:schemeClr>
              </a:solidFill>
              <a:latin typeface="Helvetica LT std cond" panose="020B0506020202030204"/>
              <a:cs typeface="Helvetica" panose="020B0604020202020204" pitchFamily="34" charset="0"/>
            </a:endParaRP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860680" y="1638079"/>
            <a:ext cx="4054719" cy="24793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3504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178420" y="289932"/>
            <a:ext cx="4371278" cy="83634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6" name="CuadroTexto 5"/>
          <p:cNvSpPr txBox="1"/>
          <p:nvPr/>
        </p:nvSpPr>
        <p:spPr>
          <a:xfrm>
            <a:off x="111512" y="230789"/>
            <a:ext cx="460545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400" b="1" dirty="0" smtClean="0">
                <a:solidFill>
                  <a:srgbClr val="0070C0"/>
                </a:solidFill>
                <a:latin typeface="Helvetica LT std cond"/>
              </a:rPr>
              <a:t>Estudiar en Finlandia</a:t>
            </a:r>
            <a:endParaRPr lang="es-CO" sz="2400" b="1" dirty="0">
              <a:solidFill>
                <a:srgbClr val="0070C0"/>
              </a:solidFill>
              <a:latin typeface="Helvetica LT std cond"/>
            </a:endParaRPr>
          </a:p>
        </p:txBody>
      </p:sp>
      <p:sp>
        <p:nvSpPr>
          <p:cNvPr id="5" name="Rectángulo 4"/>
          <p:cNvSpPr/>
          <p:nvPr/>
        </p:nvSpPr>
        <p:spPr>
          <a:xfrm>
            <a:off x="4939989" y="4743663"/>
            <a:ext cx="407019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O" sz="1400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 LT std cond" panose="020B0506020202030204"/>
                <a:cs typeface="Helvetica" panose="020B0604020202020204" pitchFamily="34" charset="0"/>
              </a:rPr>
              <a:t>Mayor información:</a:t>
            </a:r>
            <a:endParaRPr lang="es-CO" sz="1400" b="1" dirty="0"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elvetica LT std cond" panose="020B0506020202030204"/>
              <a:cs typeface="Helvetica" panose="020B0604020202020204" pitchFamily="34" charset="0"/>
            </a:endParaRPr>
          </a:p>
          <a:p>
            <a:pPr algn="ctr"/>
            <a:r>
              <a:rPr lang="es-CO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Helvetica LT std cond" panose="020B0506020202030204"/>
                <a:cs typeface="Helvetica" panose="020B0604020202020204" pitchFamily="34" charset="0"/>
                <a:hlinkClick r:id="rId3"/>
              </a:rPr>
              <a:t>www.studyinfinland.fi</a:t>
            </a:r>
            <a:endParaRPr lang="es-ES" sz="1400" dirty="0">
              <a:solidFill>
                <a:schemeClr val="tx1">
                  <a:lumMod val="75000"/>
                  <a:lumOff val="25000"/>
                </a:schemeClr>
              </a:solidFill>
              <a:latin typeface="Helvetica LT std cond" panose="020B0506020202030204"/>
              <a:cs typeface="Helvetica" panose="020B0604020202020204" pitchFamily="34" charset="0"/>
            </a:endParaRPr>
          </a:p>
        </p:txBody>
      </p:sp>
      <p:sp>
        <p:nvSpPr>
          <p:cNvPr id="10" name="Rectángulo 9"/>
          <p:cNvSpPr/>
          <p:nvPr/>
        </p:nvSpPr>
        <p:spPr>
          <a:xfrm>
            <a:off x="367989" y="1210175"/>
            <a:ext cx="4181709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base"/>
            <a:r>
              <a:rPr lang="es-E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Helvetica LT std cond" panose="020B0506020202030204"/>
                <a:cs typeface="Helvetica" panose="020B0604020202020204" pitchFamily="34" charset="0"/>
              </a:rPr>
              <a:t>Estudia en Finlandia becado.  El gobierno finlandés apoya desde el inicio del proceso, a estudiantes de todo el mundo y que deseen hacer estudios de pregrado/licenciatura, maestría y doctorado en este país europeo.</a:t>
            </a:r>
          </a:p>
          <a:p>
            <a:pPr algn="just" fontAlgn="base"/>
            <a:r>
              <a:rPr lang="es-E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Helvetica LT std cond" panose="020B0506020202030204"/>
                <a:cs typeface="Helvetica" panose="020B0604020202020204" pitchFamily="34" charset="0"/>
              </a:rPr>
              <a:t>Además de esto, ofrece la posibilidad de contactar algunas agencias de cooperación internacional e instituciones europeas que desean apoyar el proceso de aprendizaje de jóvenes de decenas de países que cuentan con convenios o tratos especiales en términos de visado e intercambio.</a:t>
            </a:r>
          </a:p>
          <a:p>
            <a:pPr algn="just" fontAlgn="base"/>
            <a:r>
              <a:rPr lang="es-E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Helvetica LT std cond" panose="020B0506020202030204"/>
                <a:cs typeface="Helvetica" panose="020B0604020202020204" pitchFamily="34" charset="0"/>
              </a:rPr>
              <a:t>¿por qué Finlandia?</a:t>
            </a:r>
          </a:p>
          <a:p>
            <a:pPr algn="just" fontAlgn="base"/>
            <a:r>
              <a:rPr lang="es-E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Helvetica LT std cond" panose="020B0506020202030204"/>
                <a:cs typeface="Helvetica" panose="020B0604020202020204" pitchFamily="34" charset="0"/>
              </a:rPr>
              <a:t>Ya sea que estés considerando estudiar en Finlandia o ya hayas sido admitido en un programa en una universidad finlandesa o universidad de ciencias aplicadas (UAS), debes tener en cuenta que Finlandia tiene uno de los sistemas educativos más avanzados del mundo y como resultado de su forma de pensar y la inversión en educación innovadora, han sido beneficiados con un alto nivel en la calidad de </a:t>
            </a:r>
            <a:r>
              <a:rPr lang="es-ES" sz="1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Helvetica LT std cond" panose="020B0506020202030204"/>
                <a:cs typeface="Helvetica" panose="020B0604020202020204" pitchFamily="34" charset="0"/>
              </a:rPr>
              <a:t>vida.Es</a:t>
            </a:r>
            <a:r>
              <a:rPr lang="es-E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Helvetica LT std cond" panose="020B0506020202030204"/>
                <a:cs typeface="Helvetica" panose="020B0604020202020204" pitchFamily="34" charset="0"/>
              </a:rPr>
              <a:t> un país de contrastes y en donde todo el mundo es bienvenido ya que siempre hay increíbles planes por hacer.</a:t>
            </a:r>
          </a:p>
          <a:p>
            <a:pPr algn="just"/>
            <a:r>
              <a:rPr lang="es-E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Helvetica LT std cond" panose="020B0506020202030204"/>
                <a:cs typeface="Helvetica" panose="020B0604020202020204" pitchFamily="34" charset="0"/>
              </a:rPr>
              <a:t> </a:t>
            </a:r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82376" y="1943832"/>
            <a:ext cx="3595998" cy="19951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3489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178420" y="289932"/>
            <a:ext cx="4371278" cy="83634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6" name="CuadroTexto 5"/>
          <p:cNvSpPr txBox="1"/>
          <p:nvPr/>
        </p:nvSpPr>
        <p:spPr>
          <a:xfrm>
            <a:off x="111512" y="230789"/>
            <a:ext cx="460545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000" b="1" dirty="0" smtClean="0">
                <a:solidFill>
                  <a:srgbClr val="0070C0"/>
                </a:solidFill>
                <a:latin typeface="Helvetica LT std cond"/>
              </a:rPr>
              <a:t>Becas de magíster en el extranjero para profesionales de la educación becas chile – convocatoria 2018</a:t>
            </a:r>
          </a:p>
          <a:p>
            <a:pPr algn="ctr"/>
            <a:endParaRPr lang="es-ES" sz="2000" b="1" dirty="0">
              <a:solidFill>
                <a:srgbClr val="0070C0"/>
              </a:solidFill>
              <a:latin typeface="Helvetica LT std cond"/>
            </a:endParaRPr>
          </a:p>
        </p:txBody>
      </p:sp>
      <p:sp>
        <p:nvSpPr>
          <p:cNvPr id="5" name="Rectángulo 4"/>
          <p:cNvSpPr/>
          <p:nvPr/>
        </p:nvSpPr>
        <p:spPr>
          <a:xfrm>
            <a:off x="239815" y="1475182"/>
            <a:ext cx="5246585" cy="37548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Helvetica LT std cond" panose="020B0506020202030204"/>
                <a:cs typeface="Helvetica" panose="020B0604020202020204" pitchFamily="34" charset="0"/>
              </a:rPr>
              <a:t>Publicación de bases e inicio del periodo de postulación: 31 de mayo de 2018</a:t>
            </a:r>
          </a:p>
          <a:p>
            <a:pPr algn="just"/>
            <a:r>
              <a:rPr lang="es-E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Helvetica LT std cond" panose="020B0506020202030204"/>
                <a:cs typeface="Helvetica" panose="020B0604020202020204" pitchFamily="34" charset="0"/>
              </a:rPr>
              <a:t>Fin del plazo para consultas: 27 de junio de 2018 a las 13:00 horas (hora continental de Chile)</a:t>
            </a:r>
          </a:p>
          <a:p>
            <a:pPr algn="just"/>
            <a:r>
              <a:rPr lang="es-E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Helvetica LT std cond" panose="020B0506020202030204"/>
                <a:cs typeface="Helvetica" panose="020B0604020202020204" pitchFamily="34" charset="0"/>
              </a:rPr>
              <a:t>Fin del plazo de recepción de postulaciones y cartas de recomendación en Línea: 04 de julio de 2018 a las 13:00 horas (hora continental de Chile</a:t>
            </a:r>
            <a:r>
              <a:rPr lang="es-E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Helvetica LT std cond" panose="020B0506020202030204"/>
                <a:cs typeface="Helvetica" panose="020B0604020202020204" pitchFamily="34" charset="0"/>
              </a:rPr>
              <a:t>)</a:t>
            </a:r>
          </a:p>
          <a:p>
            <a:endParaRPr lang="es-ES" sz="1400" dirty="0">
              <a:solidFill>
                <a:schemeClr val="tx1">
                  <a:lumMod val="75000"/>
                  <a:lumOff val="25000"/>
                </a:schemeClr>
              </a:solidFill>
              <a:latin typeface="Helvetica LT std cond" panose="020B0506020202030204"/>
              <a:cs typeface="Helvetica" panose="020B0604020202020204" pitchFamily="34" charset="0"/>
            </a:endParaRPr>
          </a:p>
          <a:p>
            <a:pPr algn="just"/>
            <a:r>
              <a:rPr lang="es-E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Helvetica LT std cond" panose="020B0506020202030204"/>
                <a:cs typeface="Helvetica" panose="020B0604020202020204" pitchFamily="34" charset="0"/>
              </a:rPr>
              <a:t>La Beca está dirigida, principalmente, a aquellos/as profesionales de la educación que hayan participado en los procesos de evaluación de desempeño AEP, AVDI o que se encuentren asimilados en los Tramos del Sistema de Desarrollo Profesional Docente que considera los elementos de evaluación del Portafolio profesional de competencias pedagógicas y el Instrumento de evaluación de conocimientos específicos y pedagógicos de acuerdo con el DFL N° 1/1996 y sus modificaciones del Ministerio de Educación, y que actualmente se encuentran ejerciendo en establecimientos subvencionados por el Estado, tales como establecimientos municipales, particulares subvencionados o aquellos regidos por el DL 3.166, éste último para el caso de los liceos técnico profesionales de administración delegada.</a:t>
            </a:r>
          </a:p>
        </p:txBody>
      </p:sp>
      <p:sp>
        <p:nvSpPr>
          <p:cNvPr id="7" name="Rectángulo 6"/>
          <p:cNvSpPr/>
          <p:nvPr/>
        </p:nvSpPr>
        <p:spPr>
          <a:xfrm>
            <a:off x="514584" y="4055814"/>
            <a:ext cx="391245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s-ES" dirty="0">
              <a:solidFill>
                <a:schemeClr val="tx1">
                  <a:lumMod val="75000"/>
                  <a:lumOff val="25000"/>
                </a:schemeClr>
              </a:solidFill>
              <a:latin typeface="Helvetica LT std cond" panose="020B0506020202030204"/>
              <a:cs typeface="Helvetica" panose="020B0604020202020204" pitchFamily="34" charset="0"/>
            </a:endParaRPr>
          </a:p>
        </p:txBody>
      </p:sp>
      <p:sp>
        <p:nvSpPr>
          <p:cNvPr id="10" name="Rectángulo 9"/>
          <p:cNvSpPr/>
          <p:nvPr/>
        </p:nvSpPr>
        <p:spPr>
          <a:xfrm>
            <a:off x="5614703" y="3746150"/>
            <a:ext cx="3327074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O" sz="140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 LT std cond" panose="020B0506020202030204"/>
                <a:cs typeface="Helvetica" panose="020B0604020202020204" pitchFamily="34" charset="0"/>
              </a:rPr>
              <a:t>Mayor información: </a:t>
            </a:r>
            <a:r>
              <a:rPr lang="es-CO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Helvetica LT std cond" panose="020B0506020202030204"/>
                <a:cs typeface="Helvetica" panose="020B0604020202020204" pitchFamily="34" charset="0"/>
                <a:hlinkClick r:id="rId3"/>
              </a:rPr>
              <a:t>http://www.conicyt.cl/becasconicyt/2018/02/21/becas-de-magister-en-el-extranjero-para-profesionales-de-la-educacion-becas-chile-convocatoria-2018/#</a:t>
            </a:r>
            <a:r>
              <a:rPr lang="es-CO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Helvetica LT std cond" panose="020B0506020202030204"/>
                <a:cs typeface="Helvetica" panose="020B0604020202020204" pitchFamily="34" charset="0"/>
                <a:hlinkClick r:id="rId3"/>
              </a:rPr>
              <a:t>tab-04</a:t>
            </a:r>
            <a:endParaRPr lang="es-CO" sz="1400" dirty="0" smtClean="0">
              <a:solidFill>
                <a:schemeClr val="tx1">
                  <a:lumMod val="75000"/>
                  <a:lumOff val="25000"/>
                </a:schemeClr>
              </a:solidFill>
              <a:latin typeface="Helvetica LT std cond" panose="020B0506020202030204"/>
              <a:cs typeface="Helvetica" panose="020B0604020202020204" pitchFamily="34" charset="0"/>
            </a:endParaRPr>
          </a:p>
          <a:p>
            <a:endParaRPr lang="es-CO" sz="1400" dirty="0">
              <a:solidFill>
                <a:schemeClr val="tx1">
                  <a:lumMod val="75000"/>
                  <a:lumOff val="25000"/>
                </a:schemeClr>
              </a:solidFill>
              <a:latin typeface="Helvetica LT std cond" panose="020B0506020202030204"/>
              <a:cs typeface="Helvetica" panose="020B0604020202020204" pitchFamily="34" charset="0"/>
            </a:endParaRPr>
          </a:p>
        </p:txBody>
      </p:sp>
      <p:pic>
        <p:nvPicPr>
          <p:cNvPr id="11" name="Imagen 10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53946" y="1680063"/>
            <a:ext cx="3347785" cy="18280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1549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178420" y="289932"/>
            <a:ext cx="4371278" cy="83634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6" name="CuadroTexto 5"/>
          <p:cNvSpPr txBox="1"/>
          <p:nvPr/>
        </p:nvSpPr>
        <p:spPr>
          <a:xfrm>
            <a:off x="111512" y="230789"/>
            <a:ext cx="460545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000" b="1" dirty="0">
                <a:solidFill>
                  <a:srgbClr val="0070C0"/>
                </a:solidFill>
                <a:latin typeface="Helvetica LT std cond"/>
              </a:rPr>
              <a:t>EPOS: Becas para estudios de posgrado con relevancia para países en vía de desarrollo</a:t>
            </a:r>
          </a:p>
          <a:p>
            <a:pPr algn="ctr"/>
            <a:endParaRPr lang="es-ES" sz="2000" b="1" dirty="0">
              <a:solidFill>
                <a:srgbClr val="0070C0"/>
              </a:solidFill>
              <a:latin typeface="Helvetica LT std cond"/>
            </a:endParaRPr>
          </a:p>
        </p:txBody>
      </p:sp>
      <p:sp>
        <p:nvSpPr>
          <p:cNvPr id="5" name="Rectángulo 4"/>
          <p:cNvSpPr/>
          <p:nvPr/>
        </p:nvSpPr>
        <p:spPr>
          <a:xfrm>
            <a:off x="178420" y="1218038"/>
            <a:ext cx="447715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Helvetica LT std cond" panose="020B0506020202030204"/>
                <a:cs typeface="Helvetica" panose="020B0604020202020204" pitchFamily="34" charset="0"/>
              </a:rPr>
              <a:t>El programa de beca completa para estudios de posgrado con relevancia para países en vía de desarrollo ofrece a los profesionales colombianos la posibilidad de realizar estudios de maestría o doctorado en un centro de educación superior alemán. Este programa de beca se destina a una selección específica de programas académicos, la cual se publica cada año en forma de un folleto que se encuentra en el siguiente  </a:t>
            </a:r>
            <a:r>
              <a:rPr lang="es-E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Helvetica LT std cond" panose="020B0506020202030204"/>
                <a:cs typeface="Helvetica" panose="020B0604020202020204" pitchFamily="34" charset="0"/>
                <a:hlinkClick r:id="rId3"/>
              </a:rPr>
              <a:t>enlace: Folleto "</a:t>
            </a:r>
            <a:r>
              <a:rPr lang="es-ES" sz="1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Helvetica LT std cond" panose="020B0506020202030204"/>
                <a:cs typeface="Helvetica" panose="020B0604020202020204" pitchFamily="34" charset="0"/>
                <a:hlinkClick r:id="rId3"/>
              </a:rPr>
              <a:t>Development-Related</a:t>
            </a:r>
            <a:r>
              <a:rPr lang="es-E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Helvetica LT std cond" panose="020B0506020202030204"/>
                <a:cs typeface="Helvetica" panose="020B0604020202020204" pitchFamily="34" charset="0"/>
                <a:hlinkClick r:id="rId3"/>
              </a:rPr>
              <a:t> </a:t>
            </a:r>
            <a:r>
              <a:rPr lang="es-ES" sz="1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Helvetica LT std cond" panose="020B0506020202030204"/>
                <a:cs typeface="Helvetica" panose="020B0604020202020204" pitchFamily="34" charset="0"/>
                <a:hlinkClick r:id="rId3"/>
              </a:rPr>
              <a:t>Postgraduate</a:t>
            </a:r>
            <a:r>
              <a:rPr lang="es-E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Helvetica LT std cond" panose="020B0506020202030204"/>
                <a:cs typeface="Helvetica" panose="020B0604020202020204" pitchFamily="34" charset="0"/>
                <a:hlinkClick r:id="rId3"/>
              </a:rPr>
              <a:t> </a:t>
            </a:r>
            <a:r>
              <a:rPr lang="es-ES" sz="1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Helvetica LT std cond" panose="020B0506020202030204"/>
                <a:cs typeface="Helvetica" panose="020B0604020202020204" pitchFamily="34" charset="0"/>
                <a:hlinkClick r:id="rId3"/>
              </a:rPr>
              <a:t>Courses</a:t>
            </a:r>
            <a:r>
              <a:rPr lang="es-E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Helvetica LT std cond" panose="020B0506020202030204"/>
                <a:cs typeface="Helvetica" panose="020B0604020202020204" pitchFamily="34" charset="0"/>
                <a:hlinkClick r:id="rId3"/>
              </a:rPr>
              <a:t> 2019/2020" </a:t>
            </a:r>
            <a:r>
              <a:rPr lang="es-E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Helvetica LT std cond" panose="020B0506020202030204"/>
                <a:cs typeface="Helvetica" panose="020B0604020202020204" pitchFamily="34" charset="0"/>
              </a:rPr>
              <a:t>.</a:t>
            </a:r>
            <a:br>
              <a:rPr lang="es-E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Helvetica LT std cond" panose="020B0506020202030204"/>
                <a:cs typeface="Helvetica" panose="020B0604020202020204" pitchFamily="34" charset="0"/>
              </a:rPr>
            </a:br>
            <a:r>
              <a:rPr lang="es-E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Helvetica LT std cond" panose="020B0506020202030204"/>
                <a:cs typeface="Helvetica" panose="020B0604020202020204" pitchFamily="34" charset="0"/>
              </a:rPr>
              <a:t/>
            </a:r>
            <a:br>
              <a:rPr lang="es-E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Helvetica LT std cond" panose="020B0506020202030204"/>
                <a:cs typeface="Helvetica" panose="020B0604020202020204" pitchFamily="34" charset="0"/>
              </a:rPr>
            </a:br>
            <a:r>
              <a:rPr lang="es-E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Helvetica LT std cond" panose="020B0506020202030204"/>
                <a:cs typeface="Helvetica" panose="020B0604020202020204" pitchFamily="34" charset="0"/>
              </a:rPr>
              <a:t>Dirigido </a:t>
            </a:r>
            <a:r>
              <a:rPr lang="es-E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Helvetica LT std cond" panose="020B0506020202030204"/>
                <a:cs typeface="Helvetica" panose="020B0604020202020204" pitchFamily="34" charset="0"/>
              </a:rPr>
              <a:t>a:</a:t>
            </a:r>
          </a:p>
          <a:p>
            <a:pPr algn="just"/>
            <a:r>
              <a:rPr lang="es-E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Helvetica LT std cond" panose="020B0506020202030204"/>
                <a:cs typeface="Helvetica" panose="020B0604020202020204" pitchFamily="34" charset="0"/>
              </a:rPr>
              <a:t>Profesionales </a:t>
            </a:r>
            <a:r>
              <a:rPr lang="es-E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Helvetica LT std cond" panose="020B0506020202030204"/>
                <a:cs typeface="Helvetica" panose="020B0604020202020204" pitchFamily="34" charset="0"/>
              </a:rPr>
              <a:t>activos en temas de desarrollo en un sentido muy amplio con énfasis en las siguientes áreas: Desarrollo Económico, Administración, Ingeniería y Ciencias Ambientales, Matemáticas, Planeación Regional, Agricultura y Desarrollo Rural, Medicina y Salud Pública, Ciencias Sociales, Ciencias Políticas, Educación y Periodismo (Media </a:t>
            </a:r>
            <a:r>
              <a:rPr lang="es-ES" sz="1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Helvetica LT std cond" panose="020B0506020202030204"/>
                <a:cs typeface="Helvetica" panose="020B0604020202020204" pitchFamily="34" charset="0"/>
              </a:rPr>
              <a:t>Studies</a:t>
            </a:r>
            <a:r>
              <a:rPr lang="es-E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Helvetica LT std cond" panose="020B0506020202030204"/>
                <a:cs typeface="Helvetica" panose="020B0604020202020204" pitchFamily="34" charset="0"/>
              </a:rPr>
              <a:t>).</a:t>
            </a:r>
          </a:p>
          <a:p>
            <a:pPr algn="just"/>
            <a:r>
              <a:rPr lang="es-E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Helvetica LT std cond" panose="020B0506020202030204"/>
                <a:cs typeface="Helvetica" panose="020B0604020202020204" pitchFamily="34" charset="0"/>
              </a:rPr>
              <a:t/>
            </a:r>
            <a:br>
              <a:rPr lang="es-E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Helvetica LT std cond" panose="020B0506020202030204"/>
                <a:cs typeface="Helvetica" panose="020B0604020202020204" pitchFamily="34" charset="0"/>
              </a:rPr>
            </a:br>
            <a:r>
              <a:rPr lang="es-E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Helvetica LT std cond" panose="020B0506020202030204"/>
                <a:cs typeface="Helvetica" panose="020B0604020202020204" pitchFamily="34" charset="0"/>
              </a:rPr>
              <a:t/>
            </a:r>
            <a:br>
              <a:rPr lang="es-E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Helvetica LT std cond" panose="020B0506020202030204"/>
                <a:cs typeface="Helvetica" panose="020B0604020202020204" pitchFamily="34" charset="0"/>
              </a:rPr>
            </a:br>
            <a:r>
              <a:rPr lang="es-E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Helvetica LT std cond" panose="020B0506020202030204"/>
                <a:cs typeface="Helvetica" panose="020B0604020202020204" pitchFamily="34" charset="0"/>
              </a:rPr>
              <a:t/>
            </a:r>
            <a:br>
              <a:rPr lang="es-E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Helvetica LT std cond" panose="020B0506020202030204"/>
                <a:cs typeface="Helvetica" panose="020B0604020202020204" pitchFamily="34" charset="0"/>
              </a:rPr>
            </a:br>
            <a:endParaRPr lang="es-ES" sz="1400" dirty="0">
              <a:solidFill>
                <a:schemeClr val="tx1">
                  <a:lumMod val="75000"/>
                  <a:lumOff val="25000"/>
                </a:schemeClr>
              </a:solidFill>
              <a:latin typeface="Helvetica LT std cond" panose="020B0506020202030204"/>
              <a:cs typeface="Helvetica" panose="020B0604020202020204" pitchFamily="34" charset="0"/>
            </a:endParaRPr>
          </a:p>
        </p:txBody>
      </p:sp>
      <p:sp>
        <p:nvSpPr>
          <p:cNvPr id="7" name="Rectángulo 6"/>
          <p:cNvSpPr/>
          <p:nvPr/>
        </p:nvSpPr>
        <p:spPr>
          <a:xfrm>
            <a:off x="514584" y="4055814"/>
            <a:ext cx="391245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s-ES" dirty="0">
              <a:solidFill>
                <a:schemeClr val="tx1">
                  <a:lumMod val="75000"/>
                  <a:lumOff val="25000"/>
                </a:schemeClr>
              </a:solidFill>
              <a:latin typeface="Helvetica LT std cond" panose="020B0506020202030204"/>
              <a:cs typeface="Helvetica" panose="020B0604020202020204" pitchFamily="34" charset="0"/>
            </a:endParaRPr>
          </a:p>
        </p:txBody>
      </p:sp>
      <p:sp>
        <p:nvSpPr>
          <p:cNvPr id="10" name="Rectángulo 9"/>
          <p:cNvSpPr/>
          <p:nvPr/>
        </p:nvSpPr>
        <p:spPr>
          <a:xfrm>
            <a:off x="5284567" y="4711654"/>
            <a:ext cx="3859433" cy="10464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CO" sz="140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 LT std cond" panose="020B0506020202030204"/>
                <a:cs typeface="Helvetica" panose="020B0604020202020204" pitchFamily="34" charset="0"/>
              </a:rPr>
              <a:t>Mayor información:</a:t>
            </a:r>
          </a:p>
          <a:p>
            <a:pPr algn="just"/>
            <a:r>
              <a:rPr lang="es-CO" sz="1500" dirty="0">
                <a:solidFill>
                  <a:schemeClr val="tx1">
                    <a:lumMod val="75000"/>
                    <a:lumOff val="25000"/>
                  </a:schemeClr>
                </a:solidFill>
                <a:latin typeface="Helvetica LT std cond" panose="020B0506020202030204"/>
                <a:cs typeface="Helvetica" panose="020B0604020202020204" pitchFamily="34" charset="0"/>
                <a:hlinkClick r:id="rId4"/>
              </a:rPr>
              <a:t>http://</a:t>
            </a:r>
            <a:r>
              <a:rPr lang="es-CO" sz="15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Helvetica LT std cond" panose="020B0506020202030204"/>
                <a:cs typeface="Helvetica" panose="020B0604020202020204" pitchFamily="34" charset="0"/>
                <a:hlinkClick r:id="rId4"/>
              </a:rPr>
              <a:t>www.daad.co/es/12395/index.html</a:t>
            </a:r>
            <a:endParaRPr lang="es-CO" sz="1500" dirty="0" smtClean="0">
              <a:solidFill>
                <a:schemeClr val="tx1">
                  <a:lumMod val="75000"/>
                  <a:lumOff val="25000"/>
                </a:schemeClr>
              </a:solidFill>
              <a:latin typeface="Helvetica LT std cond" panose="020B0506020202030204"/>
              <a:cs typeface="Helvetica" panose="020B0604020202020204" pitchFamily="34" charset="0"/>
            </a:endParaRPr>
          </a:p>
          <a:p>
            <a:pPr algn="just"/>
            <a:endParaRPr lang="es-CO" sz="1500" dirty="0">
              <a:solidFill>
                <a:schemeClr val="tx1">
                  <a:lumMod val="75000"/>
                  <a:lumOff val="25000"/>
                </a:schemeClr>
              </a:solidFill>
              <a:latin typeface="Helvetica LT std cond" panose="020B0506020202030204"/>
              <a:cs typeface="Helvetica" panose="020B0604020202020204" pitchFamily="34" charset="0"/>
            </a:endParaRPr>
          </a:p>
          <a:p>
            <a:pPr algn="just"/>
            <a:endParaRPr lang="es-ES" dirty="0">
              <a:solidFill>
                <a:schemeClr val="tx1">
                  <a:lumMod val="75000"/>
                  <a:lumOff val="25000"/>
                </a:schemeClr>
              </a:solidFill>
              <a:latin typeface="Helvetica LT std cond" panose="020B0506020202030204"/>
              <a:cs typeface="Helvetica" panose="020B0604020202020204" pitchFamily="34" charset="0"/>
            </a:endParaRP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78950" y="1678232"/>
            <a:ext cx="3331198" cy="22167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758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178420" y="289932"/>
            <a:ext cx="4371278" cy="83634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6" name="CuadroTexto 5"/>
          <p:cNvSpPr txBox="1"/>
          <p:nvPr/>
        </p:nvSpPr>
        <p:spPr>
          <a:xfrm>
            <a:off x="111512" y="230789"/>
            <a:ext cx="460545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000" b="1" dirty="0" err="1" smtClean="0">
                <a:solidFill>
                  <a:srgbClr val="0070C0"/>
                </a:solidFill>
                <a:latin typeface="Helvetica LT std cond"/>
              </a:rPr>
              <a:t>Tips</a:t>
            </a:r>
            <a:r>
              <a:rPr lang="es-ES" sz="2000" b="1" dirty="0" smtClean="0">
                <a:solidFill>
                  <a:srgbClr val="0070C0"/>
                </a:solidFill>
                <a:latin typeface="Helvetica LT std cond"/>
              </a:rPr>
              <a:t> para escribir un ensayo para postularse a una beca</a:t>
            </a:r>
            <a:endParaRPr lang="es-ES" sz="2000" b="1" dirty="0">
              <a:solidFill>
                <a:srgbClr val="0070C0"/>
              </a:solidFill>
              <a:latin typeface="Helvetica LT std cond"/>
            </a:endParaRPr>
          </a:p>
        </p:txBody>
      </p:sp>
      <p:sp>
        <p:nvSpPr>
          <p:cNvPr id="7" name="Rectángulo 6"/>
          <p:cNvSpPr/>
          <p:nvPr/>
        </p:nvSpPr>
        <p:spPr>
          <a:xfrm>
            <a:off x="4914833" y="4075992"/>
            <a:ext cx="3859433" cy="12772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CO" sz="140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 LT std cond" panose="020B0506020202030204"/>
                <a:cs typeface="Helvetica" panose="020B0604020202020204" pitchFamily="34" charset="0"/>
              </a:rPr>
              <a:t>Mayor información:</a:t>
            </a:r>
          </a:p>
          <a:p>
            <a:pPr algn="just"/>
            <a:r>
              <a:rPr lang="es-CO" sz="1500" dirty="0">
                <a:solidFill>
                  <a:schemeClr val="tx1">
                    <a:lumMod val="75000"/>
                    <a:lumOff val="25000"/>
                  </a:schemeClr>
                </a:solidFill>
                <a:latin typeface="Helvetica LT std cond" panose="020B0506020202030204"/>
                <a:cs typeface="Helvetica" panose="020B0604020202020204" pitchFamily="34" charset="0"/>
                <a:hlinkClick r:id="rId3"/>
              </a:rPr>
              <a:t>https://becasyconvocatorias.org/escribir-ensayo-ganar-una-beca-exterior</a:t>
            </a:r>
            <a:r>
              <a:rPr lang="es-CO" sz="15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Helvetica LT std cond" panose="020B0506020202030204"/>
                <a:cs typeface="Helvetica" panose="020B0604020202020204" pitchFamily="34" charset="0"/>
                <a:hlinkClick r:id="rId3"/>
              </a:rPr>
              <a:t>/</a:t>
            </a:r>
            <a:endParaRPr lang="es-CO" sz="1500" dirty="0" smtClean="0">
              <a:solidFill>
                <a:schemeClr val="tx1">
                  <a:lumMod val="75000"/>
                  <a:lumOff val="25000"/>
                </a:schemeClr>
              </a:solidFill>
              <a:latin typeface="Helvetica LT std cond" panose="020B0506020202030204"/>
              <a:cs typeface="Helvetica" panose="020B0604020202020204" pitchFamily="34" charset="0"/>
            </a:endParaRPr>
          </a:p>
          <a:p>
            <a:pPr algn="just"/>
            <a:endParaRPr lang="es-CO" sz="1500" dirty="0">
              <a:solidFill>
                <a:schemeClr val="tx1">
                  <a:lumMod val="75000"/>
                  <a:lumOff val="25000"/>
                </a:schemeClr>
              </a:solidFill>
              <a:latin typeface="Helvetica LT std cond" panose="020B0506020202030204"/>
              <a:cs typeface="Helvetica" panose="020B0604020202020204" pitchFamily="34" charset="0"/>
            </a:endParaRPr>
          </a:p>
          <a:p>
            <a:pPr algn="just"/>
            <a:endParaRPr lang="es-ES" dirty="0">
              <a:solidFill>
                <a:schemeClr val="tx1">
                  <a:lumMod val="75000"/>
                  <a:lumOff val="25000"/>
                </a:schemeClr>
              </a:solidFill>
              <a:latin typeface="Helvetica LT std cond" panose="020B0506020202030204"/>
              <a:cs typeface="Helvetica" panose="020B0604020202020204" pitchFamily="34" charset="0"/>
            </a:endParaRPr>
          </a:p>
        </p:txBody>
      </p:sp>
      <p:sp>
        <p:nvSpPr>
          <p:cNvPr id="8" name="CuadroTexto 7"/>
          <p:cNvSpPr txBox="1"/>
          <p:nvPr/>
        </p:nvSpPr>
        <p:spPr>
          <a:xfrm>
            <a:off x="178420" y="881351"/>
            <a:ext cx="4815611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es-CO" b="1" dirty="0" smtClean="0">
              <a:solidFill>
                <a:schemeClr val="tx1">
                  <a:lumMod val="75000"/>
                  <a:lumOff val="25000"/>
                </a:schemeClr>
              </a:solidFill>
              <a:latin typeface="CastleT" panose="020E0602050706020204" pitchFamily="34" charset="0"/>
            </a:endParaRPr>
          </a:p>
          <a:p>
            <a:pPr algn="just" fontAlgn="base"/>
            <a:r>
              <a:rPr lang="es-E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Helvetica LT std cond" panose="020B0506020202030204"/>
                <a:cs typeface="Helvetica" panose="020B0604020202020204" pitchFamily="34" charset="0"/>
              </a:rPr>
              <a:t>Aprende </a:t>
            </a:r>
            <a:r>
              <a:rPr lang="es-E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Helvetica LT std cond" panose="020B0506020202030204"/>
                <a:cs typeface="Helvetica" panose="020B0604020202020204" pitchFamily="34" charset="0"/>
              </a:rPr>
              <a:t>rápidamente cómo escribir un ensayo para destacarte en las postulaciones y ganar becas </a:t>
            </a:r>
            <a:r>
              <a:rPr lang="es-ES" sz="1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Helvetica LT std cond" panose="020B0506020202030204"/>
                <a:cs typeface="Helvetica" panose="020B0604020202020204" pitchFamily="34" charset="0"/>
              </a:rPr>
              <a:t>univeristarias</a:t>
            </a:r>
            <a:r>
              <a:rPr lang="es-E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Helvetica LT std cond" panose="020B0506020202030204"/>
                <a:cs typeface="Helvetica" panose="020B0604020202020204" pitchFamily="34" charset="0"/>
              </a:rPr>
              <a:t>. Sigue estas recomendaciones y comienza a escribir.</a:t>
            </a:r>
          </a:p>
          <a:p>
            <a:pPr algn="just" fontAlgn="base"/>
            <a:r>
              <a:rPr lang="es-E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Helvetica LT std cond" panose="020B0506020202030204"/>
                <a:cs typeface="Helvetica" panose="020B0604020202020204" pitchFamily="34" charset="0"/>
              </a:rPr>
              <a:t> </a:t>
            </a:r>
            <a:r>
              <a:rPr lang="es-E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Helvetica LT std cond" panose="020B0506020202030204"/>
                <a:cs typeface="Helvetica" panose="020B0604020202020204" pitchFamily="34" charset="0"/>
              </a:rPr>
              <a:t>Uno </a:t>
            </a:r>
            <a:r>
              <a:rPr lang="es-E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Helvetica LT std cond" panose="020B0506020202030204"/>
                <a:cs typeface="Helvetica" panose="020B0604020202020204" pitchFamily="34" charset="0"/>
              </a:rPr>
              <a:t>de los requisitos indispensables, y que tal vez brinda una ventaja sobre los demás aspirantes, si se encuentra bien realizada, es la carta de intención, presentación o ensayo</a:t>
            </a:r>
            <a:r>
              <a:rPr lang="es-E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Helvetica LT std cond" panose="020B0506020202030204"/>
                <a:cs typeface="Helvetica" panose="020B0604020202020204" pitchFamily="34" charset="0"/>
              </a:rPr>
              <a:t>.</a:t>
            </a:r>
          </a:p>
          <a:p>
            <a:pPr algn="just" fontAlgn="base"/>
            <a:r>
              <a:rPr lang="es-E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Helvetica LT std cond" panose="020B0506020202030204"/>
                <a:cs typeface="Helvetica" panose="020B0604020202020204" pitchFamily="34" charset="0"/>
              </a:rPr>
              <a:t>Muchas </a:t>
            </a:r>
            <a:r>
              <a:rPr lang="es-E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Helvetica LT std cond" panose="020B0506020202030204"/>
                <a:cs typeface="Helvetica" panose="020B0604020202020204" pitchFamily="34" charset="0"/>
              </a:rPr>
              <a:t>de las convocatorias de becas universitarias piden como requisito la elaboración de esta carta.</a:t>
            </a:r>
          </a:p>
          <a:p>
            <a:pPr algn="just"/>
            <a:endParaRPr lang="es-CO" dirty="0" smtClean="0">
              <a:latin typeface="CastleT" panose="020E0602050706020204" pitchFamily="34" charset="0"/>
            </a:endParaRPr>
          </a:p>
          <a:p>
            <a:r>
              <a:rPr lang="es-E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Helvetica LT std cond" panose="020B0506020202030204"/>
                <a:cs typeface="Helvetica" panose="020B0604020202020204" pitchFamily="34" charset="0"/>
              </a:rPr>
              <a:t>Ésta no es más que un documento en el cual se deben presentar los intereses, nuestras metas y sobre todo destacar como la beca a la cual se está aplicando, contribuye a su formación y a la consecución de sus objetivos.</a:t>
            </a:r>
          </a:p>
          <a:p>
            <a:r>
              <a:rPr lang="es-E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Helvetica LT std cond" panose="020B0506020202030204"/>
                <a:cs typeface="Helvetica" panose="020B0604020202020204" pitchFamily="34" charset="0"/>
              </a:rPr>
              <a:t> </a:t>
            </a:r>
            <a:r>
              <a:rPr lang="es-E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Helvetica LT std cond" panose="020B0506020202030204"/>
                <a:cs typeface="Helvetica" panose="020B0604020202020204" pitchFamily="34" charset="0"/>
              </a:rPr>
              <a:t>Este </a:t>
            </a:r>
            <a:r>
              <a:rPr lang="es-E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Helvetica LT std cond" panose="020B0506020202030204"/>
                <a:cs typeface="Helvetica" panose="020B0604020202020204" pitchFamily="34" charset="0"/>
              </a:rPr>
              <a:t>documento es la oportunidad de presentarse ante el comité de selección, de destacar aquella información que no puede ser incluida en ningún otro lugar de la aplicación.</a:t>
            </a:r>
          </a:p>
          <a:p>
            <a:r>
              <a:rPr lang="es-E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Helvetica LT std cond" panose="020B0506020202030204"/>
                <a:cs typeface="Helvetica" panose="020B0604020202020204" pitchFamily="34" charset="0"/>
              </a:rPr>
              <a:t> </a:t>
            </a:r>
            <a:r>
              <a:rPr lang="es-E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Helvetica LT std cond" panose="020B0506020202030204"/>
                <a:cs typeface="Helvetica" panose="020B0604020202020204" pitchFamily="34" charset="0"/>
              </a:rPr>
              <a:t>Además</a:t>
            </a:r>
            <a:r>
              <a:rPr lang="es-E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Helvetica LT std cond" panose="020B0506020202030204"/>
                <a:cs typeface="Helvetica" panose="020B0604020202020204" pitchFamily="34" charset="0"/>
              </a:rPr>
              <a:t>, evidencia la habilidad para expresarse, para escribir, las motivaciones para continuar los estudios, la pasión, la capacidad de liderazgo, entre otros aspectos.</a:t>
            </a:r>
          </a:p>
          <a:p>
            <a:pPr algn="just"/>
            <a:endParaRPr lang="es-CO" dirty="0">
              <a:latin typeface="CastleT" panose="020E0602050706020204" pitchFamily="34" charset="0"/>
            </a:endParaRPr>
          </a:p>
          <a:p>
            <a:r>
              <a:rPr lang="es-CO" dirty="0"/>
              <a:t/>
            </a:r>
            <a:br>
              <a:rPr lang="es-CO" dirty="0"/>
            </a:br>
            <a:endParaRPr lang="es-CO" dirty="0"/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69673" y="1914524"/>
            <a:ext cx="3028950" cy="1514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4599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979</TotalTime>
  <Words>172</Words>
  <Application>Microsoft Office PowerPoint</Application>
  <PresentationFormat>Presentación en pantalla (4:3)</PresentationFormat>
  <Paragraphs>45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3" baseType="lpstr">
      <vt:lpstr>Arial</vt:lpstr>
      <vt:lpstr>Calibri</vt:lpstr>
      <vt:lpstr>Calibri Light</vt:lpstr>
      <vt:lpstr>CastleT</vt:lpstr>
      <vt:lpstr>Helvetica</vt:lpstr>
      <vt:lpstr>Helvetica LT std cond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 de Microsoft Office</dc:creator>
  <cp:lastModifiedBy>Diana Marcela Jaramillo Pulgarin</cp:lastModifiedBy>
  <cp:revision>75</cp:revision>
  <dcterms:created xsi:type="dcterms:W3CDTF">2017-05-24T14:56:01Z</dcterms:created>
  <dcterms:modified xsi:type="dcterms:W3CDTF">2018-06-21T18:51:00Z</dcterms:modified>
</cp:coreProperties>
</file>