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fe de Comunicaciones" initials="JdC" lastIdx="4" clrIdx="0">
    <p:extLst>
      <p:ext uri="{19B8F6BF-5375-455C-9EA6-DF929625EA0E}">
        <p15:presenceInfo xmlns:p15="http://schemas.microsoft.com/office/powerpoint/2012/main" userId="Jefe de Comunicacione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A82D"/>
    <a:srgbClr val="008FBD"/>
    <a:srgbClr val="5D6770"/>
    <a:srgbClr val="D500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B1BC2C-5B83-4A01-9032-D948069FA956}" type="datetimeFigureOut">
              <a:rPr lang="es-CO" smtClean="0"/>
              <a:t>04/11/2020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AE175A-D3A4-4453-B914-D09B2BB5117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0808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AE175A-D3A4-4453-B914-D09B2BB51174}" type="slidenum">
              <a:rPr lang="es-CO" smtClean="0"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09419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082A-526A-4213-B2D7-7341AC7BBE03}" type="datetimeFigureOut">
              <a:rPr lang="es-CO" smtClean="0"/>
              <a:t>04/11/2020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7328-B358-4852-A3CF-BF8B47FCF7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3940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082A-526A-4213-B2D7-7341AC7BBE03}" type="datetimeFigureOut">
              <a:rPr lang="es-CO" smtClean="0"/>
              <a:t>04/11/2020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7328-B358-4852-A3CF-BF8B47FCF7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8408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082A-526A-4213-B2D7-7341AC7BBE03}" type="datetimeFigureOut">
              <a:rPr lang="es-CO" smtClean="0"/>
              <a:t>04/11/2020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7328-B358-4852-A3CF-BF8B47FCF7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87664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082A-526A-4213-B2D7-7341AC7BBE03}" type="datetimeFigureOut">
              <a:rPr lang="es-CO" smtClean="0"/>
              <a:t>04/11/2020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7328-B358-4852-A3CF-BF8B47FCF7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96033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082A-526A-4213-B2D7-7341AC7BBE03}" type="datetimeFigureOut">
              <a:rPr lang="es-CO" smtClean="0"/>
              <a:t>04/11/2020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7328-B358-4852-A3CF-BF8B47FCF7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21219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082A-526A-4213-B2D7-7341AC7BBE03}" type="datetimeFigureOut">
              <a:rPr lang="es-CO" smtClean="0"/>
              <a:t>04/11/2020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7328-B358-4852-A3CF-BF8B47FCF7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58768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082A-526A-4213-B2D7-7341AC7BBE03}" type="datetimeFigureOut">
              <a:rPr lang="es-CO" smtClean="0"/>
              <a:t>04/11/2020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7328-B358-4852-A3CF-BF8B47FCF7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5416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082A-526A-4213-B2D7-7341AC7BBE03}" type="datetimeFigureOut">
              <a:rPr lang="es-CO" smtClean="0"/>
              <a:t>04/11/2020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7328-B358-4852-A3CF-BF8B47FCF7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16697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082A-526A-4213-B2D7-7341AC7BBE03}" type="datetimeFigureOut">
              <a:rPr lang="es-CO" smtClean="0"/>
              <a:t>04/11/2020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7328-B358-4852-A3CF-BF8B47FCF7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80036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082A-526A-4213-B2D7-7341AC7BBE03}" type="datetimeFigureOut">
              <a:rPr lang="es-CO" smtClean="0"/>
              <a:t>04/11/2020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7328-B358-4852-A3CF-BF8B47FCF7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00626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082A-526A-4213-B2D7-7341AC7BBE03}" type="datetimeFigureOut">
              <a:rPr lang="es-CO" smtClean="0"/>
              <a:t>04/11/2020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7328-B358-4852-A3CF-BF8B47FCF7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36459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9082A-526A-4213-B2D7-7341AC7BBE03}" type="datetimeFigureOut">
              <a:rPr lang="es-CO" smtClean="0"/>
              <a:t>04/11/2020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C7328-B358-4852-A3CF-BF8B47FCF7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45051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327" y="174989"/>
            <a:ext cx="6434253" cy="647113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7006683" y="716306"/>
            <a:ext cx="5185317" cy="1532334"/>
          </a:xfrm>
          <a:prstGeom prst="round2DiagRect">
            <a:avLst/>
          </a:prstGeom>
          <a:solidFill>
            <a:srgbClr val="008FBD"/>
          </a:solidFill>
        </p:spPr>
        <p:txBody>
          <a:bodyPr wrap="square" rtlCol="0" anchor="ctr">
            <a:spAutoFit/>
          </a:bodyPr>
          <a:lstStyle/>
          <a:p>
            <a:r>
              <a:rPr lang="es-ES" sz="2800" dirty="0" smtClean="0">
                <a:solidFill>
                  <a:schemeClr val="bg1"/>
                </a:solidFill>
                <a:latin typeface="Helvetica LT Std Cond" panose="020B0506020202030204" pitchFamily="34" charset="0"/>
              </a:rPr>
              <a:t>Ficha Síntesis del proyecto de investigación [“TÍTULO DEL PROYECTO”]</a:t>
            </a:r>
            <a:endParaRPr lang="es-ES" sz="2800" dirty="0">
              <a:solidFill>
                <a:schemeClr val="bg1"/>
              </a:solidFill>
              <a:latin typeface="Helvetica LT Std Cond" panose="020B050602020203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7006678" y="2274179"/>
            <a:ext cx="5185317" cy="2962513"/>
          </a:xfrm>
          <a:prstGeom prst="round2DiagRect">
            <a:avLst/>
          </a:prstGeom>
          <a:solidFill>
            <a:srgbClr val="D5005C"/>
          </a:solidFill>
        </p:spPr>
        <p:txBody>
          <a:bodyPr wrap="square" rtlCol="0" anchor="ctr">
            <a:spAutoFit/>
          </a:bodyPr>
          <a:lstStyle/>
          <a:p>
            <a:r>
              <a:rPr lang="es-CO" sz="2800" dirty="0" smtClean="0">
                <a:solidFill>
                  <a:schemeClr val="bg1"/>
                </a:solidFill>
                <a:latin typeface="Helvetica LT Std Cond" panose="020B0506020202030204" pitchFamily="34" charset="0"/>
              </a:rPr>
              <a:t> </a:t>
            </a:r>
          </a:p>
          <a:p>
            <a:r>
              <a:rPr lang="es-CO" sz="2800" dirty="0" smtClean="0">
                <a:latin typeface="Helvetica LT Std Cond" panose="020B0506020202030204" pitchFamily="34" charset="0"/>
              </a:rPr>
              <a:t> </a:t>
            </a:r>
            <a:r>
              <a:rPr lang="es-CO" sz="2800" dirty="0" smtClean="0">
                <a:solidFill>
                  <a:schemeClr val="bg1"/>
                </a:solidFill>
                <a:latin typeface="Helvetica LT Std Cond" panose="020B0506020202030204" pitchFamily="34" charset="0"/>
              </a:rPr>
              <a:t>[NOMBRE DEL INVESTIGADOR PRINCIPAL]</a:t>
            </a:r>
          </a:p>
          <a:p>
            <a:r>
              <a:rPr lang="es-CO" sz="2800" dirty="0" smtClean="0">
                <a:solidFill>
                  <a:schemeClr val="bg1"/>
                </a:solidFill>
                <a:latin typeface="Helvetica LT Std Cond" panose="020B0506020202030204" pitchFamily="34" charset="0"/>
              </a:rPr>
              <a:t>[PROGRAMA ACADÉMICO]</a:t>
            </a:r>
          </a:p>
          <a:p>
            <a:r>
              <a:rPr lang="es-CO" sz="2800" dirty="0" smtClean="0">
                <a:solidFill>
                  <a:schemeClr val="bg1"/>
                </a:solidFill>
                <a:latin typeface="Helvetica LT Std Cond" panose="020B0506020202030204" pitchFamily="34" charset="0"/>
              </a:rPr>
              <a:t>[GRUPO DE INVESTIGACIÓN]</a:t>
            </a:r>
          </a:p>
          <a:p>
            <a:r>
              <a:rPr lang="es-CO" sz="2800" dirty="0" smtClean="0">
                <a:solidFill>
                  <a:schemeClr val="bg1"/>
                </a:solidFill>
                <a:latin typeface="Helvetica LT Std Cond" panose="020B0506020202030204" pitchFamily="34" charset="0"/>
              </a:rPr>
              <a:t>[FACULTAD]</a:t>
            </a:r>
            <a:endParaRPr lang="es-CO" sz="2800" dirty="0">
              <a:latin typeface="Helvetica LT Std Cond" panose="020B050602020203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7006679" y="5262231"/>
            <a:ext cx="5185317" cy="1055608"/>
          </a:xfrm>
          <a:prstGeom prst="round2DiagRect">
            <a:avLst/>
          </a:prstGeom>
          <a:solidFill>
            <a:srgbClr val="44A82D"/>
          </a:solidFill>
        </p:spPr>
        <p:txBody>
          <a:bodyPr wrap="square" rtlCol="0" anchor="ctr">
            <a:spAutoFit/>
          </a:bodyPr>
          <a:lstStyle/>
          <a:p>
            <a:r>
              <a:rPr lang="es-CO" sz="2800" dirty="0" smtClean="0">
                <a:solidFill>
                  <a:schemeClr val="bg1"/>
                </a:solidFill>
                <a:latin typeface="Helvetica LT Std Cond" panose="020B0506020202030204" pitchFamily="34" charset="0"/>
              </a:rPr>
              <a:t>[CORREO INSTITUCIONAL DEL INVESTIGADOR PRINCIPAL] </a:t>
            </a:r>
          </a:p>
        </p:txBody>
      </p:sp>
    </p:spTree>
    <p:extLst>
      <p:ext uri="{BB962C8B-B14F-4D97-AF65-F5344CB8AC3E}">
        <p14:creationId xmlns:p14="http://schemas.microsoft.com/office/powerpoint/2010/main" val="1669034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03438" y="89210"/>
            <a:ext cx="11582200" cy="619297"/>
          </a:xfrm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pPr algn="just"/>
            <a:r>
              <a:rPr lang="es-CO" sz="2800" b="1" dirty="0">
                <a:solidFill>
                  <a:srgbClr val="008FBD"/>
                </a:solidFill>
                <a:latin typeface="Helvetica LT Std Cond" panose="020B0506020202030204" pitchFamily="34" charset="0"/>
              </a:rPr>
              <a:t>TÍTULO DEL PROYECTO: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853" y="4406363"/>
            <a:ext cx="1811113" cy="1821495"/>
          </a:xfrm>
          <a:prstGeom prst="rect">
            <a:avLst/>
          </a:prstGeom>
        </p:spPr>
      </p:pic>
      <p:grpSp>
        <p:nvGrpSpPr>
          <p:cNvPr id="12" name="Grupo 11"/>
          <p:cNvGrpSpPr/>
          <p:nvPr/>
        </p:nvGrpSpPr>
        <p:grpSpPr>
          <a:xfrm>
            <a:off x="1" y="6488668"/>
            <a:ext cx="12191999" cy="369332"/>
            <a:chOff x="1" y="6488668"/>
            <a:chExt cx="12191999" cy="369332"/>
          </a:xfrm>
        </p:grpSpPr>
        <p:sp>
          <p:nvSpPr>
            <p:cNvPr id="5" name="CuadroTexto 4"/>
            <p:cNvSpPr txBox="1"/>
            <p:nvPr/>
          </p:nvSpPr>
          <p:spPr>
            <a:xfrm>
              <a:off x="1" y="6488668"/>
              <a:ext cx="12191999" cy="369332"/>
            </a:xfrm>
            <a:prstGeom prst="rect">
              <a:avLst/>
            </a:prstGeom>
            <a:solidFill>
              <a:srgbClr val="008FBD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s-CO" dirty="0" smtClean="0">
                  <a:solidFill>
                    <a:schemeClr val="bg1"/>
                  </a:solidFill>
                  <a:latin typeface="Helvetica LT Std Cond" panose="020B0506020202030204" pitchFamily="34" charset="0"/>
                </a:rPr>
                <a:t>Medellín                           Cali                           Neiva                          Popayán </a:t>
              </a:r>
              <a:endParaRPr lang="es-CO" dirty="0">
                <a:solidFill>
                  <a:schemeClr val="bg1"/>
                </a:solidFill>
                <a:latin typeface="Helvetica LT Std Cond" panose="020B0506020202030204" pitchFamily="34" charset="0"/>
              </a:endParaRPr>
            </a:p>
          </p:txBody>
        </p:sp>
        <p:sp>
          <p:nvSpPr>
            <p:cNvPr id="7" name="Conector 6"/>
            <p:cNvSpPr/>
            <p:nvPr/>
          </p:nvSpPr>
          <p:spPr>
            <a:xfrm>
              <a:off x="6006728" y="6615126"/>
              <a:ext cx="101476" cy="116416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0" name="Conector 9"/>
            <p:cNvSpPr/>
            <p:nvPr/>
          </p:nvSpPr>
          <p:spPr>
            <a:xfrm>
              <a:off x="4067649" y="6615126"/>
              <a:ext cx="101476" cy="116416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1" name="Conector 10"/>
            <p:cNvSpPr/>
            <p:nvPr/>
          </p:nvSpPr>
          <p:spPr>
            <a:xfrm>
              <a:off x="7923500" y="6615126"/>
              <a:ext cx="101476" cy="116416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9" name="Título 1"/>
          <p:cNvSpPr txBox="1">
            <a:spLocks/>
          </p:cNvSpPr>
          <p:nvPr/>
        </p:nvSpPr>
        <p:spPr>
          <a:xfrm>
            <a:off x="303436" y="771736"/>
            <a:ext cx="11599529" cy="7666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O" sz="2400" b="1" dirty="0">
                <a:solidFill>
                  <a:srgbClr val="44A82D"/>
                </a:solidFill>
                <a:latin typeface="Helvetica LT Std Cond" panose="020B0506020202030204" pitchFamily="34" charset="0"/>
              </a:rPr>
              <a:t>PREGUNTA DE INVESTIGACIÓN</a:t>
            </a:r>
            <a:r>
              <a:rPr lang="es-CO" sz="2400" b="1" dirty="0" smtClean="0">
                <a:solidFill>
                  <a:srgbClr val="44A82D"/>
                </a:solidFill>
                <a:latin typeface="Helvetica LT Std Cond" panose="020B0506020202030204" pitchFamily="34" charset="0"/>
              </a:rPr>
              <a:t>:</a:t>
            </a:r>
          </a:p>
          <a:p>
            <a:pPr algn="just"/>
            <a:r>
              <a:rPr lang="es-CO" sz="2400" b="1" dirty="0" smtClean="0">
                <a:solidFill>
                  <a:srgbClr val="44A82D"/>
                </a:solidFill>
                <a:latin typeface="Helvetica LT Std Cond" panose="020B0506020202030204" pitchFamily="34" charset="0"/>
              </a:rPr>
              <a:t> </a:t>
            </a:r>
            <a:endParaRPr lang="es-CO" sz="2400" b="1" dirty="0">
              <a:solidFill>
                <a:srgbClr val="44A82D"/>
              </a:solidFill>
              <a:latin typeface="Helvetica LT Std Cond" panose="020B050602020203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289740" y="1596545"/>
            <a:ext cx="5754029" cy="42473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sz="2000" b="1" dirty="0">
                <a:solidFill>
                  <a:srgbClr val="5D6770"/>
                </a:solidFill>
                <a:latin typeface="Helvetica LT Std Cond" panose="020B0506020202030204" pitchFamily="34" charset="0"/>
              </a:rPr>
              <a:t>RESULTADOS </a:t>
            </a:r>
            <a:r>
              <a:rPr lang="es-CO" sz="2000" b="1" dirty="0" smtClean="0">
                <a:solidFill>
                  <a:srgbClr val="5D6770"/>
                </a:solidFill>
                <a:latin typeface="Helvetica LT Std Cond" panose="020B0506020202030204" pitchFamily="34" charset="0"/>
              </a:rPr>
              <a:t>ESPERADOS E IMPACTOS ASOCIADOS:</a:t>
            </a:r>
            <a:endParaRPr lang="es-CO" sz="2000" b="1" dirty="0">
              <a:solidFill>
                <a:srgbClr val="5D6770"/>
              </a:solidFill>
              <a:latin typeface="Helvetica LT Std Cond" panose="020B0506020202030204" pitchFamily="34" charset="0"/>
            </a:endParaRPr>
          </a:p>
          <a:p>
            <a:endParaRPr lang="es-CO" sz="2000" dirty="0" smtClean="0">
              <a:solidFill>
                <a:srgbClr val="5D6770"/>
              </a:solidFill>
              <a:latin typeface="Helvetica LT Std Cond" panose="020B0506020202030204" pitchFamily="34" charset="0"/>
            </a:endParaRPr>
          </a:p>
          <a:p>
            <a:endParaRPr lang="es-CO" sz="2000" dirty="0" smtClean="0">
              <a:solidFill>
                <a:srgbClr val="5D6770"/>
              </a:solidFill>
              <a:latin typeface="Helvetica LT Std Cond" panose="020B0506020202030204" pitchFamily="34" charset="0"/>
            </a:endParaRPr>
          </a:p>
          <a:p>
            <a:endParaRPr lang="es-CO" sz="2000" dirty="0" smtClean="0">
              <a:solidFill>
                <a:srgbClr val="5D6770"/>
              </a:solidFill>
              <a:latin typeface="Helvetica LT Std Cond" panose="020B0506020202030204" pitchFamily="34" charset="0"/>
            </a:endParaRPr>
          </a:p>
          <a:p>
            <a:endParaRPr lang="es-CO" sz="2000" dirty="0">
              <a:solidFill>
                <a:srgbClr val="5D6770"/>
              </a:solidFill>
              <a:latin typeface="Helvetica LT Std Cond" panose="020B0506020202030204" pitchFamily="34" charset="0"/>
            </a:endParaRPr>
          </a:p>
          <a:p>
            <a:endParaRPr lang="es-CO" sz="2000" dirty="0" smtClean="0">
              <a:solidFill>
                <a:srgbClr val="5D6770"/>
              </a:solidFill>
              <a:latin typeface="Helvetica LT Std Cond" panose="020B0506020202030204" pitchFamily="34" charset="0"/>
            </a:endParaRPr>
          </a:p>
          <a:p>
            <a:endParaRPr lang="es-CO" sz="2000" dirty="0">
              <a:solidFill>
                <a:srgbClr val="5D6770"/>
              </a:solidFill>
              <a:latin typeface="Helvetica LT Std Cond" panose="020B0506020202030204" pitchFamily="34" charset="0"/>
            </a:endParaRPr>
          </a:p>
          <a:p>
            <a:endParaRPr lang="es-CO" sz="2000" dirty="0" smtClean="0">
              <a:solidFill>
                <a:srgbClr val="5D6770"/>
              </a:solidFill>
              <a:latin typeface="Helvetica LT Std Cond" panose="020B0506020202030204" pitchFamily="34" charset="0"/>
            </a:endParaRPr>
          </a:p>
          <a:p>
            <a:endParaRPr lang="es-CO" sz="2000" dirty="0" smtClean="0">
              <a:solidFill>
                <a:srgbClr val="5D6770"/>
              </a:solidFill>
              <a:latin typeface="Helvetica LT Std Cond" panose="020B0506020202030204" pitchFamily="34" charset="0"/>
            </a:endParaRPr>
          </a:p>
          <a:p>
            <a:endParaRPr lang="es-CO" sz="2000" dirty="0" smtClean="0">
              <a:solidFill>
                <a:srgbClr val="5D6770"/>
              </a:solidFill>
              <a:latin typeface="Helvetica LT Std Cond" panose="020B0506020202030204" pitchFamily="34" charset="0"/>
            </a:endParaRPr>
          </a:p>
          <a:p>
            <a:endParaRPr lang="es-CO" sz="2000" dirty="0">
              <a:solidFill>
                <a:srgbClr val="5D6770"/>
              </a:solidFill>
              <a:latin typeface="Helvetica LT Std Cond" panose="020B0506020202030204" pitchFamily="34" charset="0"/>
            </a:endParaRPr>
          </a:p>
          <a:p>
            <a:endParaRPr lang="es-CO" sz="2000" dirty="0" smtClean="0">
              <a:solidFill>
                <a:srgbClr val="5D6770"/>
              </a:solidFill>
              <a:latin typeface="Helvetica LT Std Cond" panose="020B0506020202030204" pitchFamily="34" charset="0"/>
            </a:endParaRPr>
          </a:p>
          <a:p>
            <a:endParaRPr lang="es-CO" sz="1000" dirty="0" smtClean="0">
              <a:solidFill>
                <a:srgbClr val="5D6770"/>
              </a:solidFill>
              <a:latin typeface="Helvetica LT Std Cond" panose="020B0506020202030204" pitchFamily="34" charset="0"/>
            </a:endParaRPr>
          </a:p>
          <a:p>
            <a:endParaRPr lang="es-CO" sz="1000" dirty="0">
              <a:solidFill>
                <a:srgbClr val="5D6770"/>
              </a:solidFill>
              <a:latin typeface="Helvetica LT Std Cond" panose="020B0506020202030204" pitchFamily="34" charset="0"/>
            </a:endParaRPr>
          </a:p>
          <a:p>
            <a:endParaRPr lang="es-CO" sz="1000" dirty="0" smtClean="0">
              <a:solidFill>
                <a:srgbClr val="5D6770"/>
              </a:solidFill>
              <a:latin typeface="Helvetica LT Std Cond" panose="020B0506020202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6155144" y="1578858"/>
            <a:ext cx="5754029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sz="2000" b="1" dirty="0">
                <a:solidFill>
                  <a:srgbClr val="5D6770"/>
                </a:solidFill>
                <a:latin typeface="Helvetica LT Std Cond" panose="020B0506020202030204" pitchFamily="34" charset="0"/>
              </a:rPr>
              <a:t>PRODUCTOS </a:t>
            </a:r>
            <a:r>
              <a:rPr lang="es-CO" sz="2000" b="1" dirty="0" smtClean="0">
                <a:solidFill>
                  <a:srgbClr val="5D6770"/>
                </a:solidFill>
                <a:latin typeface="Helvetica LT Std Cond" panose="020B0506020202030204" pitchFamily="34" charset="0"/>
              </a:rPr>
              <a:t>DERIVADOS (ESPERADOS):</a:t>
            </a:r>
            <a:endParaRPr lang="es-CO" sz="2000" b="1" dirty="0">
              <a:solidFill>
                <a:srgbClr val="5D6770"/>
              </a:solidFill>
              <a:latin typeface="Helvetica LT Std Cond" panose="020B0506020202030204" pitchFamily="34" charset="0"/>
            </a:endParaRPr>
          </a:p>
          <a:p>
            <a:endParaRPr lang="es-CO" sz="2000" dirty="0" smtClean="0">
              <a:solidFill>
                <a:srgbClr val="5D6770"/>
              </a:solidFill>
              <a:latin typeface="Helvetica LT Std Cond" panose="020B0506020202030204" pitchFamily="34" charset="0"/>
            </a:endParaRPr>
          </a:p>
          <a:p>
            <a:endParaRPr lang="es-CO" sz="2000" dirty="0" smtClean="0">
              <a:solidFill>
                <a:srgbClr val="5D6770"/>
              </a:solidFill>
              <a:latin typeface="Helvetica LT Std Cond" panose="020B0506020202030204" pitchFamily="34" charset="0"/>
            </a:endParaRPr>
          </a:p>
          <a:p>
            <a:endParaRPr lang="es-CO" sz="2000" dirty="0">
              <a:solidFill>
                <a:srgbClr val="5D6770"/>
              </a:solidFill>
              <a:latin typeface="Helvetica LT Std Cond" panose="020B0506020202030204" pitchFamily="34" charset="0"/>
            </a:endParaRPr>
          </a:p>
          <a:p>
            <a:endParaRPr lang="es-CO" sz="2000" dirty="0" smtClean="0">
              <a:solidFill>
                <a:srgbClr val="5D6770"/>
              </a:solidFill>
              <a:latin typeface="Helvetica LT Std Cond" panose="020B0506020202030204" pitchFamily="34" charset="0"/>
            </a:endParaRPr>
          </a:p>
          <a:p>
            <a:endParaRPr lang="es-CO" sz="2000" dirty="0" smtClean="0">
              <a:solidFill>
                <a:srgbClr val="5D6770"/>
              </a:solidFill>
              <a:latin typeface="Helvetica LT Std Cond" panose="020B0506020202030204" pitchFamily="34" charset="0"/>
            </a:endParaRPr>
          </a:p>
          <a:p>
            <a:endParaRPr lang="es-CO" sz="2000" dirty="0">
              <a:solidFill>
                <a:srgbClr val="5D6770"/>
              </a:solidFill>
              <a:latin typeface="Helvetica LT Std Cond" panose="020B0506020202030204" pitchFamily="34" charset="0"/>
            </a:endParaRPr>
          </a:p>
          <a:p>
            <a:endParaRPr lang="es-CO" sz="2000" dirty="0">
              <a:solidFill>
                <a:srgbClr val="5D6770"/>
              </a:solidFill>
              <a:latin typeface="Helvetica LT Std Cond" panose="020B0506020202030204" pitchFamily="34" charset="0"/>
            </a:endParaRPr>
          </a:p>
          <a:p>
            <a:endParaRPr lang="es-CO" sz="2000" dirty="0">
              <a:solidFill>
                <a:srgbClr val="5D6770"/>
              </a:solidFill>
              <a:latin typeface="Helvetica LT Std Cond" panose="020B0506020202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289740" y="6007712"/>
            <a:ext cx="5703291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sz="2000" b="1" dirty="0" smtClean="0">
                <a:solidFill>
                  <a:srgbClr val="5D6770"/>
                </a:solidFill>
                <a:latin typeface="Helvetica LT Std Cond" panose="020B0506020202030204" pitchFamily="34" charset="0"/>
              </a:rPr>
              <a:t>DURACIÓN ESTIMADA (EN MESES):</a:t>
            </a:r>
            <a:endParaRPr lang="es-CO" sz="2000" b="1" dirty="0">
              <a:solidFill>
                <a:srgbClr val="5D6770"/>
              </a:solidFill>
              <a:latin typeface="Helvetica LT Std Cond" panose="020B0506020202030204" pitchFamily="34" charset="0"/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1844662"/>
              </p:ext>
            </p:extLst>
          </p:nvPr>
        </p:nvGraphicFramePr>
        <p:xfrm>
          <a:off x="6155145" y="4779830"/>
          <a:ext cx="5730494" cy="1611498"/>
        </p:xfrm>
        <a:graphic>
          <a:graphicData uri="http://schemas.openxmlformats.org/drawingml/2006/table">
            <a:tbl>
              <a:tblPr firstRow="1" firstCol="1" bandRow="1"/>
              <a:tblGrid>
                <a:gridCol w="3846376">
                  <a:extLst>
                    <a:ext uri="{9D8B030D-6E8A-4147-A177-3AD203B41FA5}">
                      <a16:colId xmlns:a16="http://schemas.microsoft.com/office/drawing/2014/main" xmlns="" val="3743837042"/>
                    </a:ext>
                  </a:extLst>
                </a:gridCol>
                <a:gridCol w="1884118">
                  <a:extLst>
                    <a:ext uri="{9D8B030D-6E8A-4147-A177-3AD203B41FA5}">
                      <a16:colId xmlns:a16="http://schemas.microsoft.com/office/drawing/2014/main" xmlns="" val="1582750479"/>
                    </a:ext>
                  </a:extLst>
                </a:gridCol>
              </a:tblGrid>
              <a:tr h="2493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 del costo asociado al talento humano propio (ítem 1</a:t>
                      </a:r>
                      <a:r>
                        <a:rPr lang="es-CO" sz="11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 </a:t>
                      </a:r>
                      <a:endParaRPr lang="es-CO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</a:t>
                      </a:r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O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83542396"/>
                  </a:ext>
                </a:extLst>
              </a:tr>
              <a:tr h="37941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 del costo asociado a los recursos instalados (ítem 2</a:t>
                      </a:r>
                      <a:r>
                        <a:rPr lang="es-CO" sz="11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 </a:t>
                      </a:r>
                      <a:endParaRPr lang="es-CO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</a:t>
                      </a:r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O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25756884"/>
                  </a:ext>
                </a:extLst>
              </a:tr>
              <a:tr h="49135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 de costos que requieren desembolso directo para su ejecución </a:t>
                      </a:r>
                      <a:r>
                        <a:rPr lang="es-CO" sz="1200" b="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CO" sz="11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(sumatoria </a:t>
                      </a: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 ítems: </a:t>
                      </a:r>
                      <a:r>
                        <a:rPr lang="es-CO" sz="11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3+4+5+6+7+8+9+10)</a:t>
                      </a: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O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</a:t>
                      </a:r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O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55155009"/>
                  </a:ext>
                </a:extLst>
              </a:tr>
              <a:tr h="49135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Costo total del proyecto (sumatoria de todos los ítems: 1+2+3+4+5+6+7+8+9+10</a:t>
                      </a:r>
                      <a:r>
                        <a:rPr lang="es-CO" sz="11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 -COSTO</a:t>
                      </a:r>
                      <a:r>
                        <a:rPr lang="es-CO" sz="1100" b="1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REAL-</a:t>
                      </a:r>
                      <a:endParaRPr lang="es-CO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</a:t>
                      </a:r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O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9377890"/>
                  </a:ext>
                </a:extLst>
              </a:tr>
            </a:tbl>
          </a:graphicData>
        </a:graphic>
      </p:graphicFrame>
      <p:sp>
        <p:nvSpPr>
          <p:cNvPr id="17" name="Rectángulo 16"/>
          <p:cNvSpPr/>
          <p:nvPr/>
        </p:nvSpPr>
        <p:spPr>
          <a:xfrm>
            <a:off x="6167432" y="4425839"/>
            <a:ext cx="33745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1" dirty="0">
                <a:solidFill>
                  <a:srgbClr val="5D6770"/>
                </a:solidFill>
                <a:latin typeface="Helvetica LT Std Cond" panose="020B0506020202030204" pitchFamily="34" charset="0"/>
              </a:rPr>
              <a:t>COSTOS (Escribir valores al </a:t>
            </a:r>
            <a:r>
              <a:rPr lang="es-CO" b="1" dirty="0" smtClean="0">
                <a:solidFill>
                  <a:srgbClr val="5D6770"/>
                </a:solidFill>
                <a:latin typeface="Helvetica LT Std Cond" panose="020B0506020202030204" pitchFamily="34" charset="0"/>
              </a:rPr>
              <a:t>frente)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31009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137</Words>
  <Application>Microsoft Office PowerPoint</Application>
  <PresentationFormat>Panorámica</PresentationFormat>
  <Paragraphs>42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MS Mincho</vt:lpstr>
      <vt:lpstr>Arial</vt:lpstr>
      <vt:lpstr>Calibri</vt:lpstr>
      <vt:lpstr>Calibri Light</vt:lpstr>
      <vt:lpstr>Helvetica LT Std Cond</vt:lpstr>
      <vt:lpstr>Times New Roman</vt:lpstr>
      <vt:lpstr>Tema de Office</vt:lpstr>
      <vt:lpstr>Presentación de PowerPoint</vt:lpstr>
      <vt:lpstr>TÍTULO DEL PROYECTO: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Jefe de Comunicaciones</dc:creator>
  <cp:lastModifiedBy>Nelson Rúa</cp:lastModifiedBy>
  <cp:revision>29</cp:revision>
  <dcterms:created xsi:type="dcterms:W3CDTF">2017-07-28T21:44:26Z</dcterms:created>
  <dcterms:modified xsi:type="dcterms:W3CDTF">2020-11-04T16:45:30Z</dcterms:modified>
</cp:coreProperties>
</file>