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e de Comunicaciones" initials="JdC" lastIdx="4" clrIdx="0">
    <p:extLst>
      <p:ext uri="{19B8F6BF-5375-455C-9EA6-DF929625EA0E}">
        <p15:presenceInfo xmlns:p15="http://schemas.microsoft.com/office/powerpoint/2012/main" userId="Jefe de Comunicacion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A82D"/>
    <a:srgbClr val="008FBD"/>
    <a:srgbClr val="5D6770"/>
    <a:srgbClr val="D50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1BC2C-5B83-4A01-9032-D948069FA956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E175A-D3A4-4453-B914-D09B2BB5117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080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E175A-D3A4-4453-B914-D09B2BB51174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941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94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840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766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603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121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876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54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669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003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062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645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082A-526A-4213-B2D7-7341AC7BBE03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505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4021" y="1100947"/>
            <a:ext cx="12025119" cy="619297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just"/>
            <a:r>
              <a:rPr lang="es-CO" sz="2000" b="1" dirty="0">
                <a:solidFill>
                  <a:srgbClr val="008FBD"/>
                </a:solidFill>
                <a:latin typeface="Helvetica LT Std Cond" panose="020B0506020202030204" pitchFamily="34" charset="0"/>
              </a:rPr>
              <a:t>TÍTULO DEL PROYECTO</a:t>
            </a:r>
            <a:r>
              <a:rPr lang="es-CO" sz="2800" b="1" dirty="0">
                <a:solidFill>
                  <a:srgbClr val="008FBD"/>
                </a:solidFill>
                <a:latin typeface="Helvetica LT Std Cond" panose="020B0506020202030204" pitchFamily="34" charset="0"/>
              </a:rPr>
              <a:t>: 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84021" y="1756762"/>
            <a:ext cx="12025119" cy="6844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000" b="1" dirty="0">
                <a:solidFill>
                  <a:srgbClr val="44A82D"/>
                </a:solidFill>
                <a:latin typeface="Helvetica LT Std Cond" panose="020B0506020202030204" pitchFamily="34" charset="0"/>
              </a:rPr>
              <a:t>PREGUNTA DE INVESTIGACIÓN:</a:t>
            </a:r>
          </a:p>
          <a:p>
            <a:pPr algn="just"/>
            <a:endParaRPr lang="es-CO" sz="2000" b="1" dirty="0">
              <a:solidFill>
                <a:srgbClr val="44A82D"/>
              </a:solidFill>
              <a:latin typeface="Helvetica LT Std Cond" panose="020B05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4020" y="2477708"/>
            <a:ext cx="5909009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RESULTADOS ESPERADOS (DESCRIBA BREVEMENTE):</a:t>
            </a:r>
          </a:p>
          <a:p>
            <a:r>
              <a:rPr lang="es-CO" sz="1600" dirty="0">
                <a:solidFill>
                  <a:srgbClr val="5D6770"/>
                </a:solidFill>
                <a:latin typeface="Helvetica LT Std Cond" panose="020B0506020202030204" pitchFamily="34" charset="0"/>
              </a:rPr>
              <a:t>PARA EL CURRÍCULO:</a:t>
            </a:r>
          </a:p>
          <a:p>
            <a:endParaRPr lang="es-CO" sz="16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r>
              <a:rPr lang="es-CO" sz="1600" dirty="0">
                <a:solidFill>
                  <a:srgbClr val="5D6770"/>
                </a:solidFill>
                <a:latin typeface="Helvetica LT Std Cond" panose="020B0506020202030204" pitchFamily="34" charset="0"/>
              </a:rPr>
              <a:t>OTROS:</a:t>
            </a:r>
          </a:p>
          <a:p>
            <a:endParaRPr lang="es-CO" sz="16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050917" y="2477708"/>
            <a:ext cx="6057063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PRODUCTOS DERIVADOS (ESPERADOS):</a:t>
            </a:r>
          </a:p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Tipo I:</a:t>
            </a:r>
          </a:p>
          <a:p>
            <a:endParaRPr lang="es-CO" sz="1600" b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Tipo II:</a:t>
            </a:r>
          </a:p>
          <a:p>
            <a:endParaRPr lang="es-CO" sz="1600" b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Tipo III:</a:t>
            </a:r>
          </a:p>
          <a:p>
            <a:endParaRPr lang="es-CO" sz="1600" b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Tipo IV:</a:t>
            </a:r>
          </a:p>
          <a:p>
            <a:endParaRPr lang="es-CO" sz="1600" b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4020" y="4897165"/>
            <a:ext cx="590900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DURACIÓN ESTIMADA (EN MESES):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0388C0DD-3F5D-4236-8DF0-D383C9D5BA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6490" cy="1112833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8D2DC1B-BB2A-4731-B608-E30C58AF948D}"/>
              </a:ext>
            </a:extLst>
          </p:cNvPr>
          <p:cNvSpPr txBox="1"/>
          <p:nvPr/>
        </p:nvSpPr>
        <p:spPr>
          <a:xfrm>
            <a:off x="1774099" y="73282"/>
            <a:ext cx="10141527" cy="885349"/>
          </a:xfrm>
          <a:prstGeom prst="round2DiagRect">
            <a:avLst/>
          </a:prstGeom>
          <a:solidFill>
            <a:srgbClr val="008FBD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ES" sz="2300" b="1" dirty="0">
                <a:solidFill>
                  <a:schemeClr val="bg1"/>
                </a:solidFill>
                <a:latin typeface="Helvetica LT Std Cond" panose="020B0506020202030204" pitchFamily="34" charset="0"/>
              </a:rPr>
              <a:t>Ficha Síntesis de proyectos de investigación </a:t>
            </a:r>
          </a:p>
          <a:p>
            <a:pPr algn="ctr"/>
            <a:r>
              <a:rPr lang="es-ES" sz="2300" b="1" dirty="0">
                <a:solidFill>
                  <a:schemeClr val="bg1"/>
                </a:solidFill>
                <a:latin typeface="Helvetica LT Std Cond" panose="020B0506020202030204" pitchFamily="34" charset="0"/>
              </a:rPr>
              <a:t>(8ª convocatoria interna-02-2022 para ejecutar en 2023)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4A32103-F811-4BD3-A4D3-12C2A1138B6D}"/>
              </a:ext>
            </a:extLst>
          </p:cNvPr>
          <p:cNvSpPr txBox="1"/>
          <p:nvPr/>
        </p:nvSpPr>
        <p:spPr>
          <a:xfrm>
            <a:off x="84021" y="5252384"/>
            <a:ext cx="5909009" cy="1532334"/>
          </a:xfrm>
          <a:prstGeom prst="round2DiagRect">
            <a:avLst/>
          </a:prstGeom>
          <a:solidFill>
            <a:srgbClr val="D5005C"/>
          </a:solidFill>
        </p:spPr>
        <p:txBody>
          <a:bodyPr wrap="square" rtlCol="0" anchor="ctr">
            <a:spAutoFit/>
          </a:bodyPr>
          <a:lstStyle/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FACULTAD: </a:t>
            </a:r>
            <a:endParaRPr lang="es-CO" sz="1400" dirty="0">
              <a:latin typeface="Helvetica LT Std Cond" panose="020B0506020202030204" pitchFamily="34" charset="0"/>
            </a:endParaRPr>
          </a:p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PROGRAMA ACADÉMICO: </a:t>
            </a:r>
          </a:p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GRUPO DE INVESTIGACIÓN: </a:t>
            </a:r>
          </a:p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NOMBRE DEL INVESTIGADOR # 1:</a:t>
            </a:r>
          </a:p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NOMBRE DEL INVESTIGADOR # 2:</a:t>
            </a:r>
          </a:p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NOMBRE DEL INVESTIGADOR # 3: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43D7F55-7155-4107-8F52-01E72CB71E64}"/>
              </a:ext>
            </a:extLst>
          </p:cNvPr>
          <p:cNvSpPr txBox="1"/>
          <p:nvPr/>
        </p:nvSpPr>
        <p:spPr>
          <a:xfrm>
            <a:off x="6050917" y="5415302"/>
            <a:ext cx="583937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FUENTES Y MONTOS DE FINANCIACIÓN:</a:t>
            </a:r>
            <a:endParaRPr lang="es-CO" sz="1600" i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</p:txBody>
      </p:sp>
      <p:graphicFrame>
        <p:nvGraphicFramePr>
          <p:cNvPr id="23" name="Tabla 22">
            <a:extLst>
              <a:ext uri="{FF2B5EF4-FFF2-40B4-BE49-F238E27FC236}">
                <a16:creationId xmlns:a16="http://schemas.microsoft.com/office/drawing/2014/main" id="{E3EBA4BB-F111-49D0-8217-76CF18922F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967595"/>
              </p:ext>
            </p:extLst>
          </p:nvPr>
        </p:nvGraphicFramePr>
        <p:xfrm>
          <a:off x="6050917" y="5787827"/>
          <a:ext cx="5851829" cy="901764"/>
        </p:xfrm>
        <a:graphic>
          <a:graphicData uri="http://schemas.openxmlformats.org/drawingml/2006/table">
            <a:tbl>
              <a:tblPr firstRow="1" firstCol="1" bandRow="1"/>
              <a:tblGrid>
                <a:gridCol w="2532216">
                  <a:extLst>
                    <a:ext uri="{9D8B030D-6E8A-4147-A177-3AD203B41FA5}">
                      <a16:colId xmlns:a16="http://schemas.microsoft.com/office/drawing/2014/main" val="3719531333"/>
                    </a:ext>
                  </a:extLst>
                </a:gridCol>
                <a:gridCol w="1086169">
                  <a:extLst>
                    <a:ext uri="{9D8B030D-6E8A-4147-A177-3AD203B41FA5}">
                      <a16:colId xmlns:a16="http://schemas.microsoft.com/office/drawing/2014/main" val="2431954804"/>
                    </a:ext>
                  </a:extLst>
                </a:gridCol>
                <a:gridCol w="1167630">
                  <a:extLst>
                    <a:ext uri="{9D8B030D-6E8A-4147-A177-3AD203B41FA5}">
                      <a16:colId xmlns:a16="http://schemas.microsoft.com/office/drawing/2014/main" val="1086792758"/>
                    </a:ext>
                  </a:extLst>
                </a:gridCol>
                <a:gridCol w="1065814">
                  <a:extLst>
                    <a:ext uri="{9D8B030D-6E8A-4147-A177-3AD203B41FA5}">
                      <a16:colId xmlns:a16="http://schemas.microsoft.com/office/drawing/2014/main" val="39962824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Institución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s-CO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Dinero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s-CO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Especie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s-CO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Total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60168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Fundación Universitaria María Cano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663542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Otra(s) Institución(es)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236872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830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0988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119</Words>
  <Application>Microsoft Office PowerPoint</Application>
  <PresentationFormat>Panorámica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LT Std Cond</vt:lpstr>
      <vt:lpstr>Times New Roman</vt:lpstr>
      <vt:lpstr>Tema de Office</vt:lpstr>
      <vt:lpstr>TÍTULO DEL PROYECTO: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Jefe de Comunicaciones</dc:creator>
  <cp:lastModifiedBy>Nelson Alberto Rua Ceballos</cp:lastModifiedBy>
  <cp:revision>34</cp:revision>
  <dcterms:created xsi:type="dcterms:W3CDTF">2017-07-28T21:44:26Z</dcterms:created>
  <dcterms:modified xsi:type="dcterms:W3CDTF">2022-09-15T19:56:26Z</dcterms:modified>
</cp:coreProperties>
</file>